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0" r:id="rId4"/>
    <p:sldId id="261" r:id="rId5"/>
    <p:sldId id="262" r:id="rId6"/>
    <p:sldId id="263" r:id="rId7"/>
    <p:sldId id="258" r:id="rId8"/>
    <p:sldId id="259" r:id="rId9"/>
    <p:sldId id="513" r:id="rId10"/>
    <p:sldId id="494" r:id="rId11"/>
    <p:sldId id="511" r:id="rId12"/>
    <p:sldId id="512" r:id="rId13"/>
    <p:sldId id="517" r:id="rId14"/>
    <p:sldId id="514" r:id="rId15"/>
    <p:sldId id="515" r:id="rId16"/>
    <p:sldId id="516" r:id="rId17"/>
    <p:sldId id="266" r:id="rId18"/>
    <p:sldId id="518" r:id="rId19"/>
    <p:sldId id="519" r:id="rId20"/>
    <p:sldId id="520" r:id="rId21"/>
    <p:sldId id="521" r:id="rId22"/>
    <p:sldId id="522" r:id="rId23"/>
    <p:sldId id="523" r:id="rId24"/>
    <p:sldId id="524" r:id="rId25"/>
    <p:sldId id="264" r:id="rId26"/>
    <p:sldId id="265" r:id="rId27"/>
    <p:sldId id="528" r:id="rId28"/>
    <p:sldId id="267" r:id="rId29"/>
    <p:sldId id="268" r:id="rId30"/>
    <p:sldId id="269" r:id="rId31"/>
    <p:sldId id="270" r:id="rId32"/>
    <p:sldId id="271" r:id="rId33"/>
    <p:sldId id="272" r:id="rId34"/>
    <p:sldId id="530" r:id="rId35"/>
    <p:sldId id="529"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82" d="100"/>
          <a:sy n="82" d="100"/>
        </p:scale>
        <p:origin x="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1ECF8-F5A8-4DDF-9C10-DB3C26975A4D}" type="datetimeFigureOut">
              <a:rPr lang="de-DE" smtClean="0"/>
              <a:t>12.06.2024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05017-B973-4D63-8FE6-BD3111A637D8}" type="slidenum">
              <a:rPr lang="de-DE" smtClean="0"/>
              <a:t>‹Nr.›</a:t>
            </a:fld>
            <a:endParaRPr lang="de-DE"/>
          </a:p>
        </p:txBody>
      </p:sp>
    </p:spTree>
    <p:extLst>
      <p:ext uri="{BB962C8B-B14F-4D97-AF65-F5344CB8AC3E}">
        <p14:creationId xmlns:p14="http://schemas.microsoft.com/office/powerpoint/2010/main" val="1897801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9</a:t>
            </a:fld>
            <a:endParaRPr lang="en-IN"/>
          </a:p>
        </p:txBody>
      </p:sp>
    </p:spTree>
    <p:extLst>
      <p:ext uri="{BB962C8B-B14F-4D97-AF65-F5344CB8AC3E}">
        <p14:creationId xmlns:p14="http://schemas.microsoft.com/office/powerpoint/2010/main" val="290663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10</a:t>
            </a:fld>
            <a:endParaRPr lang="en-IN"/>
          </a:p>
        </p:txBody>
      </p:sp>
    </p:spTree>
    <p:extLst>
      <p:ext uri="{BB962C8B-B14F-4D97-AF65-F5344CB8AC3E}">
        <p14:creationId xmlns:p14="http://schemas.microsoft.com/office/powerpoint/2010/main" val="8551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11</a:t>
            </a:fld>
            <a:endParaRPr lang="en-IN"/>
          </a:p>
        </p:txBody>
      </p:sp>
    </p:spTree>
    <p:extLst>
      <p:ext uri="{BB962C8B-B14F-4D97-AF65-F5344CB8AC3E}">
        <p14:creationId xmlns:p14="http://schemas.microsoft.com/office/powerpoint/2010/main" val="137022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12</a:t>
            </a:fld>
            <a:endParaRPr lang="en-IN"/>
          </a:p>
        </p:txBody>
      </p:sp>
    </p:spTree>
    <p:extLst>
      <p:ext uri="{BB962C8B-B14F-4D97-AF65-F5344CB8AC3E}">
        <p14:creationId xmlns:p14="http://schemas.microsoft.com/office/powerpoint/2010/main" val="316208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13</a:t>
            </a:fld>
            <a:endParaRPr lang="en-IN"/>
          </a:p>
        </p:txBody>
      </p:sp>
    </p:spTree>
    <p:extLst>
      <p:ext uri="{BB962C8B-B14F-4D97-AF65-F5344CB8AC3E}">
        <p14:creationId xmlns:p14="http://schemas.microsoft.com/office/powerpoint/2010/main" val="218072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14</a:t>
            </a:fld>
            <a:endParaRPr lang="en-IN"/>
          </a:p>
        </p:txBody>
      </p:sp>
    </p:spTree>
    <p:extLst>
      <p:ext uri="{BB962C8B-B14F-4D97-AF65-F5344CB8AC3E}">
        <p14:creationId xmlns:p14="http://schemas.microsoft.com/office/powerpoint/2010/main" val="357595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15</a:t>
            </a:fld>
            <a:endParaRPr lang="en-IN"/>
          </a:p>
        </p:txBody>
      </p:sp>
    </p:spTree>
    <p:extLst>
      <p:ext uri="{BB962C8B-B14F-4D97-AF65-F5344CB8AC3E}">
        <p14:creationId xmlns:p14="http://schemas.microsoft.com/office/powerpoint/2010/main" val="421467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16</a:t>
            </a:fld>
            <a:endParaRPr lang="en-IN"/>
          </a:p>
        </p:txBody>
      </p:sp>
    </p:spTree>
    <p:extLst>
      <p:ext uri="{BB962C8B-B14F-4D97-AF65-F5344CB8AC3E}">
        <p14:creationId xmlns:p14="http://schemas.microsoft.com/office/powerpoint/2010/main" val="285544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131EC-E4F5-40CE-A80F-B8FF272ED2E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C2CB82-05F0-4D16-AA4C-DE4EF763F4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B42F87F-4F5B-46C5-A3CB-1D5E062C0B30}"/>
              </a:ext>
            </a:extLst>
          </p:cNvPr>
          <p:cNvSpPr>
            <a:spLocks noGrp="1"/>
          </p:cNvSpPr>
          <p:nvPr>
            <p:ph type="dt" sz="half" idx="10"/>
          </p:nvPr>
        </p:nvSpPr>
        <p:spPr/>
        <p:txBody>
          <a:bodyPr/>
          <a:lstStyle/>
          <a:p>
            <a:fld id="{AF08F765-74F7-4137-A73D-D5397ED8DEAD}" type="datetimeFigureOut">
              <a:rPr lang="de-DE" smtClean="0"/>
              <a:t>12.06.2024</a:t>
            </a:fld>
            <a:endParaRPr lang="de-DE"/>
          </a:p>
        </p:txBody>
      </p:sp>
      <p:sp>
        <p:nvSpPr>
          <p:cNvPr id="5" name="Fußzeilenplatzhalter 4">
            <a:extLst>
              <a:ext uri="{FF2B5EF4-FFF2-40B4-BE49-F238E27FC236}">
                <a16:creationId xmlns:a16="http://schemas.microsoft.com/office/drawing/2014/main" id="{E2244A53-CC1A-47C1-93DC-CF40F83014B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C2FE9BF-B6E8-4723-AF95-0BAF0101A019}"/>
              </a:ext>
            </a:extLst>
          </p:cNvPr>
          <p:cNvSpPr>
            <a:spLocks noGrp="1"/>
          </p:cNvSpPr>
          <p:nvPr>
            <p:ph type="sldNum" sz="quarter" idx="12"/>
          </p:nvPr>
        </p:nvSpPr>
        <p:spPr/>
        <p:txBody>
          <a:bodyPr/>
          <a:lstStyle/>
          <a:p>
            <a:fld id="{588A77D1-0156-400C-8D74-6D2C4D40F6AB}" type="slidenum">
              <a:rPr lang="de-DE" smtClean="0"/>
              <a:t>‹Nr.›</a:t>
            </a:fld>
            <a:endParaRPr lang="de-DE"/>
          </a:p>
        </p:txBody>
      </p:sp>
    </p:spTree>
    <p:extLst>
      <p:ext uri="{BB962C8B-B14F-4D97-AF65-F5344CB8AC3E}">
        <p14:creationId xmlns:p14="http://schemas.microsoft.com/office/powerpoint/2010/main" val="267385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09E64-CE55-4678-9882-C015187BB83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0E31381-835D-47AD-B4F3-5F3C2FEBB91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4ECDAA-096D-4A8C-BE4E-FF45FFECABDE}"/>
              </a:ext>
            </a:extLst>
          </p:cNvPr>
          <p:cNvSpPr>
            <a:spLocks noGrp="1"/>
          </p:cNvSpPr>
          <p:nvPr>
            <p:ph type="dt" sz="half" idx="10"/>
          </p:nvPr>
        </p:nvSpPr>
        <p:spPr/>
        <p:txBody>
          <a:bodyPr/>
          <a:lstStyle/>
          <a:p>
            <a:fld id="{AF08F765-74F7-4137-A73D-D5397ED8DEAD}" type="datetimeFigureOut">
              <a:rPr lang="de-DE" smtClean="0"/>
              <a:t>12.06.2024</a:t>
            </a:fld>
            <a:endParaRPr lang="de-DE"/>
          </a:p>
        </p:txBody>
      </p:sp>
      <p:sp>
        <p:nvSpPr>
          <p:cNvPr id="5" name="Fußzeilenplatzhalter 4">
            <a:extLst>
              <a:ext uri="{FF2B5EF4-FFF2-40B4-BE49-F238E27FC236}">
                <a16:creationId xmlns:a16="http://schemas.microsoft.com/office/drawing/2014/main" id="{F4B66EF2-7C99-4925-91F4-7C9BDEA41AE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5A3D5B4-4BC5-47FB-9243-7B74FD18CA94}"/>
              </a:ext>
            </a:extLst>
          </p:cNvPr>
          <p:cNvSpPr>
            <a:spLocks noGrp="1"/>
          </p:cNvSpPr>
          <p:nvPr>
            <p:ph type="sldNum" sz="quarter" idx="12"/>
          </p:nvPr>
        </p:nvSpPr>
        <p:spPr/>
        <p:txBody>
          <a:bodyPr/>
          <a:lstStyle/>
          <a:p>
            <a:fld id="{588A77D1-0156-400C-8D74-6D2C4D40F6AB}" type="slidenum">
              <a:rPr lang="de-DE" smtClean="0"/>
              <a:t>‹Nr.›</a:t>
            </a:fld>
            <a:endParaRPr lang="de-DE"/>
          </a:p>
        </p:txBody>
      </p:sp>
    </p:spTree>
    <p:extLst>
      <p:ext uri="{BB962C8B-B14F-4D97-AF65-F5344CB8AC3E}">
        <p14:creationId xmlns:p14="http://schemas.microsoft.com/office/powerpoint/2010/main" val="233750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8F0215A-3E84-4D3D-B3EE-2668FDE0774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342CF30-D943-47B0-B87D-C459F58EE4E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0845562-E937-49CC-BC0A-0EDACBA15B29}"/>
              </a:ext>
            </a:extLst>
          </p:cNvPr>
          <p:cNvSpPr>
            <a:spLocks noGrp="1"/>
          </p:cNvSpPr>
          <p:nvPr>
            <p:ph type="dt" sz="half" idx="10"/>
          </p:nvPr>
        </p:nvSpPr>
        <p:spPr/>
        <p:txBody>
          <a:bodyPr/>
          <a:lstStyle/>
          <a:p>
            <a:fld id="{AF08F765-74F7-4137-A73D-D5397ED8DEAD}" type="datetimeFigureOut">
              <a:rPr lang="de-DE" smtClean="0"/>
              <a:t>12.06.2024</a:t>
            </a:fld>
            <a:endParaRPr lang="de-DE"/>
          </a:p>
        </p:txBody>
      </p:sp>
      <p:sp>
        <p:nvSpPr>
          <p:cNvPr id="5" name="Fußzeilenplatzhalter 4">
            <a:extLst>
              <a:ext uri="{FF2B5EF4-FFF2-40B4-BE49-F238E27FC236}">
                <a16:creationId xmlns:a16="http://schemas.microsoft.com/office/drawing/2014/main" id="{7D316F4F-2F6B-46BC-8D56-0513D045D7A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8AAFBE8-1507-45C6-AD44-9025EE8C1AC6}"/>
              </a:ext>
            </a:extLst>
          </p:cNvPr>
          <p:cNvSpPr>
            <a:spLocks noGrp="1"/>
          </p:cNvSpPr>
          <p:nvPr>
            <p:ph type="sldNum" sz="quarter" idx="12"/>
          </p:nvPr>
        </p:nvSpPr>
        <p:spPr/>
        <p:txBody>
          <a:bodyPr/>
          <a:lstStyle/>
          <a:p>
            <a:fld id="{588A77D1-0156-400C-8D74-6D2C4D40F6AB}" type="slidenum">
              <a:rPr lang="de-DE" smtClean="0"/>
              <a:t>‹Nr.›</a:t>
            </a:fld>
            <a:endParaRPr lang="de-DE"/>
          </a:p>
        </p:txBody>
      </p:sp>
    </p:spTree>
    <p:extLst>
      <p:ext uri="{BB962C8B-B14F-4D97-AF65-F5344CB8AC3E}">
        <p14:creationId xmlns:p14="http://schemas.microsoft.com/office/powerpoint/2010/main" val="3905597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intergrund cya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Footer Placeholder 4">
            <a:extLst>
              <a:ext uri="{FF2B5EF4-FFF2-40B4-BE49-F238E27FC236}">
                <a16:creationId xmlns:a16="http://schemas.microsoft.com/office/drawing/2014/main" id="{A4B34EB5-5905-4004-9361-2CA7FD681584}"/>
              </a:ext>
            </a:extLst>
          </p:cNvPr>
          <p:cNvSpPr>
            <a:spLocks noGrp="1"/>
          </p:cNvSpPr>
          <p:nvPr>
            <p:ph type="ftr" sz="quarter" idx="11"/>
          </p:nvPr>
        </p:nvSpPr>
        <p:spPr>
          <a:xfrm>
            <a:off x="1830374" y="6412955"/>
            <a:ext cx="5673520" cy="365125"/>
          </a:xfrm>
        </p:spPr>
        <p:txBody>
          <a:bodyPr/>
          <a:lstStyle/>
          <a:p>
            <a:r>
              <a:rPr lang="de-DE" dirty="0"/>
              <a:t>Senatssitzung 09.11.2021 / E.M. Beck-Meuth</a:t>
            </a:r>
            <a:endParaRPr lang="en-IN" dirty="0"/>
          </a:p>
        </p:txBody>
      </p:sp>
      <p:sp>
        <p:nvSpPr>
          <p:cNvPr id="4" name="Slide Number Placeholder 5">
            <a:extLst>
              <a:ext uri="{FF2B5EF4-FFF2-40B4-BE49-F238E27FC236}">
                <a16:creationId xmlns:a16="http://schemas.microsoft.com/office/drawing/2014/main" id="{51482FF6-A66B-48BE-88D8-FC37E170B75B}"/>
              </a:ext>
            </a:extLst>
          </p:cNvPr>
          <p:cNvSpPr>
            <a:spLocks noGrp="1"/>
          </p:cNvSpPr>
          <p:nvPr>
            <p:ph type="sldNum" sz="quarter" idx="12"/>
          </p:nvPr>
        </p:nvSpPr>
        <p:spPr>
          <a:xfrm>
            <a:off x="7552748" y="6412954"/>
            <a:ext cx="1435817" cy="365125"/>
          </a:xfrm>
        </p:spPr>
        <p:txBody>
          <a:bodyPr/>
          <a:lstStyle/>
          <a:p>
            <a:fld id="{9E72AEF7-1C8C-4F27-9F91-265614AC2E4C}" type="slidenum">
              <a:rPr lang="en-IN" smtClean="0"/>
              <a:t>‹Nr.›</a:t>
            </a:fld>
            <a:endParaRPr lang="en-IN"/>
          </a:p>
        </p:txBody>
      </p:sp>
    </p:spTree>
    <p:extLst>
      <p:ext uri="{BB962C8B-B14F-4D97-AF65-F5344CB8AC3E}">
        <p14:creationId xmlns:p14="http://schemas.microsoft.com/office/powerpoint/2010/main" val="30684139"/>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4AE3A-93BA-4E22-85C9-8BA66EE45FC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1F8CC88-6ED3-474E-85FB-EE14AA55FBA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5DFCD50-B022-4FE5-B3DF-B0D428C30A99}"/>
              </a:ext>
            </a:extLst>
          </p:cNvPr>
          <p:cNvSpPr>
            <a:spLocks noGrp="1"/>
          </p:cNvSpPr>
          <p:nvPr>
            <p:ph type="dt" sz="half" idx="10"/>
          </p:nvPr>
        </p:nvSpPr>
        <p:spPr/>
        <p:txBody>
          <a:bodyPr/>
          <a:lstStyle/>
          <a:p>
            <a:fld id="{AF08F765-74F7-4137-A73D-D5397ED8DEAD}" type="datetimeFigureOut">
              <a:rPr lang="de-DE" smtClean="0"/>
              <a:t>12.06.2024</a:t>
            </a:fld>
            <a:endParaRPr lang="de-DE"/>
          </a:p>
        </p:txBody>
      </p:sp>
      <p:sp>
        <p:nvSpPr>
          <p:cNvPr id="5" name="Fußzeilenplatzhalter 4">
            <a:extLst>
              <a:ext uri="{FF2B5EF4-FFF2-40B4-BE49-F238E27FC236}">
                <a16:creationId xmlns:a16="http://schemas.microsoft.com/office/drawing/2014/main" id="{EC2DA40A-8D7A-4038-ADFD-C8928276EAA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52CD6B-16AD-475B-A5EF-1CB49E87183B}"/>
              </a:ext>
            </a:extLst>
          </p:cNvPr>
          <p:cNvSpPr>
            <a:spLocks noGrp="1"/>
          </p:cNvSpPr>
          <p:nvPr>
            <p:ph type="sldNum" sz="quarter" idx="12"/>
          </p:nvPr>
        </p:nvSpPr>
        <p:spPr/>
        <p:txBody>
          <a:bodyPr/>
          <a:lstStyle/>
          <a:p>
            <a:fld id="{588A77D1-0156-400C-8D74-6D2C4D40F6AB}" type="slidenum">
              <a:rPr lang="de-DE" smtClean="0"/>
              <a:t>‹Nr.›</a:t>
            </a:fld>
            <a:endParaRPr lang="de-DE"/>
          </a:p>
        </p:txBody>
      </p:sp>
    </p:spTree>
    <p:extLst>
      <p:ext uri="{BB962C8B-B14F-4D97-AF65-F5344CB8AC3E}">
        <p14:creationId xmlns:p14="http://schemas.microsoft.com/office/powerpoint/2010/main" val="160355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7732B-3408-41FD-8FC3-7A21D103F3C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8C8F2E2-4ABE-42F2-8260-CDB49F89C3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D69DC0F-1025-46F9-957E-67438EA119A9}"/>
              </a:ext>
            </a:extLst>
          </p:cNvPr>
          <p:cNvSpPr>
            <a:spLocks noGrp="1"/>
          </p:cNvSpPr>
          <p:nvPr>
            <p:ph type="dt" sz="half" idx="10"/>
          </p:nvPr>
        </p:nvSpPr>
        <p:spPr/>
        <p:txBody>
          <a:bodyPr/>
          <a:lstStyle/>
          <a:p>
            <a:fld id="{AF08F765-74F7-4137-A73D-D5397ED8DEAD}" type="datetimeFigureOut">
              <a:rPr lang="de-DE" smtClean="0"/>
              <a:t>12.06.2024</a:t>
            </a:fld>
            <a:endParaRPr lang="de-DE"/>
          </a:p>
        </p:txBody>
      </p:sp>
      <p:sp>
        <p:nvSpPr>
          <p:cNvPr id="5" name="Fußzeilenplatzhalter 4">
            <a:extLst>
              <a:ext uri="{FF2B5EF4-FFF2-40B4-BE49-F238E27FC236}">
                <a16:creationId xmlns:a16="http://schemas.microsoft.com/office/drawing/2014/main" id="{789248C0-4BBE-4DBF-8909-A8A1672E261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9D59D56-F00F-454D-ACE9-5ACC1175E1B3}"/>
              </a:ext>
            </a:extLst>
          </p:cNvPr>
          <p:cNvSpPr>
            <a:spLocks noGrp="1"/>
          </p:cNvSpPr>
          <p:nvPr>
            <p:ph type="sldNum" sz="quarter" idx="12"/>
          </p:nvPr>
        </p:nvSpPr>
        <p:spPr/>
        <p:txBody>
          <a:bodyPr/>
          <a:lstStyle/>
          <a:p>
            <a:fld id="{588A77D1-0156-400C-8D74-6D2C4D40F6AB}" type="slidenum">
              <a:rPr lang="de-DE" smtClean="0"/>
              <a:t>‹Nr.›</a:t>
            </a:fld>
            <a:endParaRPr lang="de-DE"/>
          </a:p>
        </p:txBody>
      </p:sp>
    </p:spTree>
    <p:extLst>
      <p:ext uri="{BB962C8B-B14F-4D97-AF65-F5344CB8AC3E}">
        <p14:creationId xmlns:p14="http://schemas.microsoft.com/office/powerpoint/2010/main" val="303401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6A363-32A3-45B8-B477-9BBD61FAD31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9BEE245-70A0-469C-805C-9977D01B559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D28BE64-10C2-4E76-B06A-09F0DB7BBD0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69DB46E-DDE3-4D8D-9D8F-B5B9A28C8907}"/>
              </a:ext>
            </a:extLst>
          </p:cNvPr>
          <p:cNvSpPr>
            <a:spLocks noGrp="1"/>
          </p:cNvSpPr>
          <p:nvPr>
            <p:ph type="dt" sz="half" idx="10"/>
          </p:nvPr>
        </p:nvSpPr>
        <p:spPr/>
        <p:txBody>
          <a:bodyPr/>
          <a:lstStyle/>
          <a:p>
            <a:fld id="{AF08F765-74F7-4137-A73D-D5397ED8DEAD}" type="datetimeFigureOut">
              <a:rPr lang="de-DE" smtClean="0"/>
              <a:t>12.06.2024</a:t>
            </a:fld>
            <a:endParaRPr lang="de-DE"/>
          </a:p>
        </p:txBody>
      </p:sp>
      <p:sp>
        <p:nvSpPr>
          <p:cNvPr id="6" name="Fußzeilenplatzhalter 5">
            <a:extLst>
              <a:ext uri="{FF2B5EF4-FFF2-40B4-BE49-F238E27FC236}">
                <a16:creationId xmlns:a16="http://schemas.microsoft.com/office/drawing/2014/main" id="{06F8C821-04DB-44ED-B6B5-B315D8887D8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F235F54-9B07-4863-BE27-89C8FF1C1D54}"/>
              </a:ext>
            </a:extLst>
          </p:cNvPr>
          <p:cNvSpPr>
            <a:spLocks noGrp="1"/>
          </p:cNvSpPr>
          <p:nvPr>
            <p:ph type="sldNum" sz="quarter" idx="12"/>
          </p:nvPr>
        </p:nvSpPr>
        <p:spPr/>
        <p:txBody>
          <a:bodyPr/>
          <a:lstStyle/>
          <a:p>
            <a:fld id="{588A77D1-0156-400C-8D74-6D2C4D40F6AB}" type="slidenum">
              <a:rPr lang="de-DE" smtClean="0"/>
              <a:t>‹Nr.›</a:t>
            </a:fld>
            <a:endParaRPr lang="de-DE"/>
          </a:p>
        </p:txBody>
      </p:sp>
    </p:spTree>
    <p:extLst>
      <p:ext uri="{BB962C8B-B14F-4D97-AF65-F5344CB8AC3E}">
        <p14:creationId xmlns:p14="http://schemas.microsoft.com/office/powerpoint/2010/main" val="107098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B26F7-94FA-4FFC-A586-E3CD5B09773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3D5D735-AC1A-4F8F-BD3F-04A1AD59A3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6650CC-9797-407D-908A-77C674FF2B6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9F1E9AD-0656-410B-8586-EC772BC3B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A9959C3-5403-457B-9008-26AF2469114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518161D-8FF1-40E9-A084-A3A393BCE61D}"/>
              </a:ext>
            </a:extLst>
          </p:cNvPr>
          <p:cNvSpPr>
            <a:spLocks noGrp="1"/>
          </p:cNvSpPr>
          <p:nvPr>
            <p:ph type="dt" sz="half" idx="10"/>
          </p:nvPr>
        </p:nvSpPr>
        <p:spPr/>
        <p:txBody>
          <a:bodyPr/>
          <a:lstStyle/>
          <a:p>
            <a:fld id="{AF08F765-74F7-4137-A73D-D5397ED8DEAD}" type="datetimeFigureOut">
              <a:rPr lang="de-DE" smtClean="0"/>
              <a:t>12.06.2024</a:t>
            </a:fld>
            <a:endParaRPr lang="de-DE"/>
          </a:p>
        </p:txBody>
      </p:sp>
      <p:sp>
        <p:nvSpPr>
          <p:cNvPr id="8" name="Fußzeilenplatzhalter 7">
            <a:extLst>
              <a:ext uri="{FF2B5EF4-FFF2-40B4-BE49-F238E27FC236}">
                <a16:creationId xmlns:a16="http://schemas.microsoft.com/office/drawing/2014/main" id="{7E11D8DD-EA50-4E83-B02D-034EDFC01DE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AA1AB4F-9742-420B-914C-A0704873AB99}"/>
              </a:ext>
            </a:extLst>
          </p:cNvPr>
          <p:cNvSpPr>
            <a:spLocks noGrp="1"/>
          </p:cNvSpPr>
          <p:nvPr>
            <p:ph type="sldNum" sz="quarter" idx="12"/>
          </p:nvPr>
        </p:nvSpPr>
        <p:spPr/>
        <p:txBody>
          <a:bodyPr/>
          <a:lstStyle/>
          <a:p>
            <a:fld id="{588A77D1-0156-400C-8D74-6D2C4D40F6AB}" type="slidenum">
              <a:rPr lang="de-DE" smtClean="0"/>
              <a:t>‹Nr.›</a:t>
            </a:fld>
            <a:endParaRPr lang="de-DE"/>
          </a:p>
        </p:txBody>
      </p:sp>
    </p:spTree>
    <p:extLst>
      <p:ext uri="{BB962C8B-B14F-4D97-AF65-F5344CB8AC3E}">
        <p14:creationId xmlns:p14="http://schemas.microsoft.com/office/powerpoint/2010/main" val="666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6ECBA-11A0-46BD-8F01-A51DB767985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B6EFC4E-A953-4007-BF70-F9A58D58C8CC}"/>
              </a:ext>
            </a:extLst>
          </p:cNvPr>
          <p:cNvSpPr>
            <a:spLocks noGrp="1"/>
          </p:cNvSpPr>
          <p:nvPr>
            <p:ph type="dt" sz="half" idx="10"/>
          </p:nvPr>
        </p:nvSpPr>
        <p:spPr/>
        <p:txBody>
          <a:bodyPr/>
          <a:lstStyle/>
          <a:p>
            <a:fld id="{AF08F765-74F7-4137-A73D-D5397ED8DEAD}" type="datetimeFigureOut">
              <a:rPr lang="de-DE" smtClean="0"/>
              <a:t>12.06.2024</a:t>
            </a:fld>
            <a:endParaRPr lang="de-DE"/>
          </a:p>
        </p:txBody>
      </p:sp>
      <p:sp>
        <p:nvSpPr>
          <p:cNvPr id="4" name="Fußzeilenplatzhalter 3">
            <a:extLst>
              <a:ext uri="{FF2B5EF4-FFF2-40B4-BE49-F238E27FC236}">
                <a16:creationId xmlns:a16="http://schemas.microsoft.com/office/drawing/2014/main" id="{01725715-06FB-4925-9F69-A941A2D1985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9BC4229-E7A2-4B23-B9C4-BF10B08AE531}"/>
              </a:ext>
            </a:extLst>
          </p:cNvPr>
          <p:cNvSpPr>
            <a:spLocks noGrp="1"/>
          </p:cNvSpPr>
          <p:nvPr>
            <p:ph type="sldNum" sz="quarter" idx="12"/>
          </p:nvPr>
        </p:nvSpPr>
        <p:spPr/>
        <p:txBody>
          <a:bodyPr/>
          <a:lstStyle/>
          <a:p>
            <a:fld id="{588A77D1-0156-400C-8D74-6D2C4D40F6AB}" type="slidenum">
              <a:rPr lang="de-DE" smtClean="0"/>
              <a:t>‹Nr.›</a:t>
            </a:fld>
            <a:endParaRPr lang="de-DE"/>
          </a:p>
        </p:txBody>
      </p:sp>
    </p:spTree>
    <p:extLst>
      <p:ext uri="{BB962C8B-B14F-4D97-AF65-F5344CB8AC3E}">
        <p14:creationId xmlns:p14="http://schemas.microsoft.com/office/powerpoint/2010/main" val="406999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6028CD2-04A2-433F-BCA0-31D84F204E58}"/>
              </a:ext>
            </a:extLst>
          </p:cNvPr>
          <p:cNvSpPr>
            <a:spLocks noGrp="1"/>
          </p:cNvSpPr>
          <p:nvPr>
            <p:ph type="dt" sz="half" idx="10"/>
          </p:nvPr>
        </p:nvSpPr>
        <p:spPr/>
        <p:txBody>
          <a:bodyPr/>
          <a:lstStyle/>
          <a:p>
            <a:fld id="{AF08F765-74F7-4137-A73D-D5397ED8DEAD}" type="datetimeFigureOut">
              <a:rPr lang="de-DE" smtClean="0"/>
              <a:t>12.06.2024</a:t>
            </a:fld>
            <a:endParaRPr lang="de-DE"/>
          </a:p>
        </p:txBody>
      </p:sp>
      <p:sp>
        <p:nvSpPr>
          <p:cNvPr id="3" name="Fußzeilenplatzhalter 2">
            <a:extLst>
              <a:ext uri="{FF2B5EF4-FFF2-40B4-BE49-F238E27FC236}">
                <a16:creationId xmlns:a16="http://schemas.microsoft.com/office/drawing/2014/main" id="{D0BB4C6C-5974-4726-BC28-B75E2E3FCBB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CAA55A3-E039-4496-ADFB-A730AE0EEA03}"/>
              </a:ext>
            </a:extLst>
          </p:cNvPr>
          <p:cNvSpPr>
            <a:spLocks noGrp="1"/>
          </p:cNvSpPr>
          <p:nvPr>
            <p:ph type="sldNum" sz="quarter" idx="12"/>
          </p:nvPr>
        </p:nvSpPr>
        <p:spPr/>
        <p:txBody>
          <a:bodyPr/>
          <a:lstStyle/>
          <a:p>
            <a:fld id="{588A77D1-0156-400C-8D74-6D2C4D40F6AB}" type="slidenum">
              <a:rPr lang="de-DE" smtClean="0"/>
              <a:t>‹Nr.›</a:t>
            </a:fld>
            <a:endParaRPr lang="de-DE"/>
          </a:p>
        </p:txBody>
      </p:sp>
    </p:spTree>
    <p:extLst>
      <p:ext uri="{BB962C8B-B14F-4D97-AF65-F5344CB8AC3E}">
        <p14:creationId xmlns:p14="http://schemas.microsoft.com/office/powerpoint/2010/main" val="171073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D0842-1C5D-44E5-93CA-4E8C38C3630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662EB5E-98BB-4754-AC15-97271CC60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507EEAB-A747-4637-B56C-D866B3D9F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019A95E-FFAB-4881-918A-61DB65926065}"/>
              </a:ext>
            </a:extLst>
          </p:cNvPr>
          <p:cNvSpPr>
            <a:spLocks noGrp="1"/>
          </p:cNvSpPr>
          <p:nvPr>
            <p:ph type="dt" sz="half" idx="10"/>
          </p:nvPr>
        </p:nvSpPr>
        <p:spPr/>
        <p:txBody>
          <a:bodyPr/>
          <a:lstStyle/>
          <a:p>
            <a:fld id="{AF08F765-74F7-4137-A73D-D5397ED8DEAD}" type="datetimeFigureOut">
              <a:rPr lang="de-DE" smtClean="0"/>
              <a:t>12.06.2024</a:t>
            </a:fld>
            <a:endParaRPr lang="de-DE"/>
          </a:p>
        </p:txBody>
      </p:sp>
      <p:sp>
        <p:nvSpPr>
          <p:cNvPr id="6" name="Fußzeilenplatzhalter 5">
            <a:extLst>
              <a:ext uri="{FF2B5EF4-FFF2-40B4-BE49-F238E27FC236}">
                <a16:creationId xmlns:a16="http://schemas.microsoft.com/office/drawing/2014/main" id="{2613D578-052A-4F49-A0D4-1185088BC45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F87BF20-9690-4533-A045-0D0A225B36D3}"/>
              </a:ext>
            </a:extLst>
          </p:cNvPr>
          <p:cNvSpPr>
            <a:spLocks noGrp="1"/>
          </p:cNvSpPr>
          <p:nvPr>
            <p:ph type="sldNum" sz="quarter" idx="12"/>
          </p:nvPr>
        </p:nvSpPr>
        <p:spPr/>
        <p:txBody>
          <a:bodyPr/>
          <a:lstStyle/>
          <a:p>
            <a:fld id="{588A77D1-0156-400C-8D74-6D2C4D40F6AB}" type="slidenum">
              <a:rPr lang="de-DE" smtClean="0"/>
              <a:t>‹Nr.›</a:t>
            </a:fld>
            <a:endParaRPr lang="de-DE"/>
          </a:p>
        </p:txBody>
      </p:sp>
    </p:spTree>
    <p:extLst>
      <p:ext uri="{BB962C8B-B14F-4D97-AF65-F5344CB8AC3E}">
        <p14:creationId xmlns:p14="http://schemas.microsoft.com/office/powerpoint/2010/main" val="283327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D98F1-E0CC-4FD0-A91F-870472B1B17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8DEF2C5-8F61-4A4A-88D7-CE1564A2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1E9CD94-03A3-4799-B768-05E046D9A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70A859-0967-4636-B719-0589A55A743B}"/>
              </a:ext>
            </a:extLst>
          </p:cNvPr>
          <p:cNvSpPr>
            <a:spLocks noGrp="1"/>
          </p:cNvSpPr>
          <p:nvPr>
            <p:ph type="dt" sz="half" idx="10"/>
          </p:nvPr>
        </p:nvSpPr>
        <p:spPr/>
        <p:txBody>
          <a:bodyPr/>
          <a:lstStyle/>
          <a:p>
            <a:fld id="{AF08F765-74F7-4137-A73D-D5397ED8DEAD}" type="datetimeFigureOut">
              <a:rPr lang="de-DE" smtClean="0"/>
              <a:t>12.06.2024</a:t>
            </a:fld>
            <a:endParaRPr lang="de-DE"/>
          </a:p>
        </p:txBody>
      </p:sp>
      <p:sp>
        <p:nvSpPr>
          <p:cNvPr id="6" name="Fußzeilenplatzhalter 5">
            <a:extLst>
              <a:ext uri="{FF2B5EF4-FFF2-40B4-BE49-F238E27FC236}">
                <a16:creationId xmlns:a16="http://schemas.microsoft.com/office/drawing/2014/main" id="{02F495D6-66FE-483B-B138-466D52A4E1C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57362C8-9258-42E2-BB16-92BA8AB3B32C}"/>
              </a:ext>
            </a:extLst>
          </p:cNvPr>
          <p:cNvSpPr>
            <a:spLocks noGrp="1"/>
          </p:cNvSpPr>
          <p:nvPr>
            <p:ph type="sldNum" sz="quarter" idx="12"/>
          </p:nvPr>
        </p:nvSpPr>
        <p:spPr/>
        <p:txBody>
          <a:bodyPr/>
          <a:lstStyle/>
          <a:p>
            <a:fld id="{588A77D1-0156-400C-8D74-6D2C4D40F6AB}" type="slidenum">
              <a:rPr lang="de-DE" smtClean="0"/>
              <a:t>‹Nr.›</a:t>
            </a:fld>
            <a:endParaRPr lang="de-DE"/>
          </a:p>
        </p:txBody>
      </p:sp>
    </p:spTree>
    <p:extLst>
      <p:ext uri="{BB962C8B-B14F-4D97-AF65-F5344CB8AC3E}">
        <p14:creationId xmlns:p14="http://schemas.microsoft.com/office/powerpoint/2010/main" val="115258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D080F62-6F02-4710-BF17-B852D9286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4E97067-886A-4B44-871B-47C215B56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60A2D5B-271B-4D74-B980-A3E810291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8F765-74F7-4137-A73D-D5397ED8DEAD}" type="datetimeFigureOut">
              <a:rPr lang="de-DE" smtClean="0"/>
              <a:t>12.06.2024</a:t>
            </a:fld>
            <a:endParaRPr lang="de-DE"/>
          </a:p>
        </p:txBody>
      </p:sp>
      <p:sp>
        <p:nvSpPr>
          <p:cNvPr id="5" name="Fußzeilenplatzhalter 4">
            <a:extLst>
              <a:ext uri="{FF2B5EF4-FFF2-40B4-BE49-F238E27FC236}">
                <a16:creationId xmlns:a16="http://schemas.microsoft.com/office/drawing/2014/main" id="{613FA1CA-6C98-44B5-A56B-3AF1644F7E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214AC05-45B9-4B5E-A9E6-A16F92C07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77D1-0156-400C-8D74-6D2C4D40F6AB}" type="slidenum">
              <a:rPr lang="de-DE" smtClean="0"/>
              <a:t>‹Nr.›</a:t>
            </a:fld>
            <a:endParaRPr lang="de-DE"/>
          </a:p>
        </p:txBody>
      </p:sp>
    </p:spTree>
    <p:extLst>
      <p:ext uri="{BB962C8B-B14F-4D97-AF65-F5344CB8AC3E}">
        <p14:creationId xmlns:p14="http://schemas.microsoft.com/office/powerpoint/2010/main" val="1930523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6EFF392-9933-48DC-9CB3-C4960714D4B8}"/>
              </a:ext>
            </a:extLst>
          </p:cNvPr>
          <p:cNvPicPr>
            <a:picLocks noChangeAspect="1"/>
          </p:cNvPicPr>
          <p:nvPr/>
        </p:nvPicPr>
        <p:blipFill>
          <a:blip r:embed="rId2"/>
          <a:stretch>
            <a:fillRect/>
          </a:stretch>
        </p:blipFill>
        <p:spPr>
          <a:xfrm>
            <a:off x="891405" y="200191"/>
            <a:ext cx="10806013" cy="6457617"/>
          </a:xfrm>
          <a:prstGeom prst="rect">
            <a:avLst/>
          </a:prstGeom>
        </p:spPr>
      </p:pic>
    </p:spTree>
    <p:extLst>
      <p:ext uri="{BB962C8B-B14F-4D97-AF65-F5344CB8AC3E}">
        <p14:creationId xmlns:p14="http://schemas.microsoft.com/office/powerpoint/2010/main" val="245221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solidFill>
                  <a:srgbClr val="0070C0"/>
                </a:solidFill>
              </a:rPr>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10</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6001643"/>
          </a:xfrm>
          <a:prstGeom prst="rect">
            <a:avLst/>
          </a:prstGeom>
          <a:noFill/>
        </p:spPr>
        <p:txBody>
          <a:bodyPr wrap="square" rtlCol="0">
            <a:spAutoFit/>
          </a:bodyPr>
          <a:lstStyle/>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Wandeldarlehen: </a:t>
            </a:r>
            <a:r>
              <a:rPr lang="de-DE" sz="1800" dirty="0">
                <a:solidFill>
                  <a:srgbClr val="374151"/>
                </a:solidFill>
                <a:effectLst/>
                <a:latin typeface="Segoe UI" panose="020B0502040204020203" pitchFamily="34" charset="0"/>
                <a:ea typeface="Times New Roman" panose="02020603050405020304" pitchFamily="18" charset="0"/>
              </a:rPr>
              <a:t>Ein Wandeldarlehen ist ein Darlehen, das in Eigenkapital umgewandelt werden kann, wenn bestimmte Bedingungen erfüllt sind.</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Nachrangdarlehen: </a:t>
            </a:r>
            <a:r>
              <a:rPr lang="de-DE" sz="1800" dirty="0">
                <a:solidFill>
                  <a:srgbClr val="374151"/>
                </a:solidFill>
                <a:effectLst/>
                <a:latin typeface="Segoe UI" panose="020B0502040204020203" pitchFamily="34" charset="0"/>
                <a:ea typeface="Times New Roman" panose="02020603050405020304" pitchFamily="18" charset="0"/>
              </a:rPr>
              <a:t>Ein Nachrangdarlehen ist ein Darlehen, bei dem der Gläubiger im Falle einer Insolvenz des Schuldners erst nach den anderen Gläubigern befriedigt wird.</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Partiarische Darlehen: </a:t>
            </a:r>
            <a:r>
              <a:rPr lang="de-DE" sz="1800" dirty="0">
                <a:solidFill>
                  <a:srgbClr val="374151"/>
                </a:solidFill>
                <a:effectLst/>
                <a:latin typeface="Segoe UI" panose="020B0502040204020203" pitchFamily="34" charset="0"/>
                <a:ea typeface="Times New Roman" panose="02020603050405020304" pitchFamily="18" charset="0"/>
              </a:rPr>
              <a:t>Partiarische Darlehen sind Darlehen, bei denen der Gläubiger an den Gewinnen des Schuldners beteiligt wird.</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Genussscheine: </a:t>
            </a:r>
            <a:r>
              <a:rPr lang="de-DE" sz="1800" dirty="0">
                <a:solidFill>
                  <a:srgbClr val="374151"/>
                </a:solidFill>
                <a:effectLst/>
                <a:latin typeface="Segoe UI" panose="020B0502040204020203" pitchFamily="34" charset="0"/>
                <a:ea typeface="Times New Roman" panose="02020603050405020304" pitchFamily="18" charset="0"/>
              </a:rPr>
              <a:t>Genussscheine sind Wertpapiere, die dem Inhaber das Recht auf eine Beteiligung am Gewinn des Emittenten einräumen.</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Stille Beteiligung: </a:t>
            </a:r>
            <a:r>
              <a:rPr lang="de-DE" dirty="0">
                <a:solidFill>
                  <a:srgbClr val="374151"/>
                </a:solidFill>
                <a:latin typeface="Segoe UI" panose="020B0502040204020203" pitchFamily="34" charset="0"/>
              </a:rPr>
              <a:t>Eine Beteiligung an einem Unternehmen, die nicht offengelegt ist. </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Optionsanleihen: </a:t>
            </a:r>
            <a:r>
              <a:rPr lang="de-DE" sz="1800" dirty="0">
                <a:solidFill>
                  <a:srgbClr val="374151"/>
                </a:solidFill>
                <a:effectLst/>
                <a:latin typeface="Segoe UI" panose="020B0502040204020203" pitchFamily="34" charset="0"/>
                <a:ea typeface="Times New Roman" panose="02020603050405020304" pitchFamily="18" charset="0"/>
              </a:rPr>
              <a:t>Optionsanleihen sind Anleihen, die dem Inhaber das Recht einräumen, in bestimmten Situationen in Aktien des Emittenten zu investieren.</a:t>
            </a: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16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a:p>
            <a:pPr>
              <a:spcBef>
                <a:spcPts val="600"/>
              </a:spcBef>
            </a:pPr>
            <a:endParaRPr lang="de-DE" sz="20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2331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solidFill>
                  <a:srgbClr val="0070C0"/>
                </a:solidFill>
              </a:rPr>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11</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2139047"/>
          </a:xfrm>
          <a:prstGeom prst="rect">
            <a:avLst/>
          </a:prstGeom>
          <a:noFill/>
        </p:spPr>
        <p:txBody>
          <a:bodyPr wrap="square" rtlCol="0">
            <a:spAutoFit/>
          </a:bodyPr>
          <a:lstStyle/>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Wandeldarlehen: </a:t>
            </a:r>
            <a:r>
              <a:rPr lang="de-DE" sz="1800" dirty="0">
                <a:solidFill>
                  <a:srgbClr val="374151"/>
                </a:solidFill>
                <a:effectLst/>
                <a:latin typeface="Segoe UI" panose="020B0502040204020203" pitchFamily="34" charset="0"/>
                <a:ea typeface="Calibri" panose="020F0502020204030204" pitchFamily="34" charset="0"/>
              </a:rPr>
              <a:t>Wandelanleihen können je nach Ausgestaltung und Einzelfall mehr Eigenkapital- oder Fremdkapitalcharakter haben. Wenn die Wandelanleihe beispielsweise mit einem niedrigen Zinssatz ausgestattet ist und eine hohe Wandlungswahrscheinlichkeit aufweist, ist sie eher als Eigenkapitalinstrument zu sehen. Bei höheren Zinssätzen und niedrigeren Wandlungswahrscheinlichkeiten hingegen hat sie eher Fremdkapitalcharakter.</a:t>
            </a:r>
            <a:endParaRPr lang="de-DE" sz="1800" dirty="0">
              <a:solidFill>
                <a:srgbClr val="374151"/>
              </a:solidFill>
              <a:effectLst/>
              <a:latin typeface="Segoe UI" panose="020B0502040204020203" pitchFamily="34"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586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solidFill>
                  <a:srgbClr val="0070C0"/>
                </a:solidFill>
              </a:rPr>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12</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1862048"/>
          </a:xfrm>
          <a:prstGeom prst="rect">
            <a:avLst/>
          </a:prstGeom>
          <a:noFill/>
        </p:spPr>
        <p:txBody>
          <a:bodyPr wrap="square" rtlCol="0">
            <a:spAutoFit/>
          </a:bodyPr>
          <a:lstStyle/>
          <a:p>
            <a:pPr marL="34290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Nachrangdarlehen: </a:t>
            </a:r>
            <a:r>
              <a:rPr lang="de-DE" sz="1800" dirty="0">
                <a:solidFill>
                  <a:srgbClr val="374151"/>
                </a:solidFill>
                <a:effectLst/>
                <a:latin typeface="Segoe UI" panose="020B0502040204020203" pitchFamily="34" charset="0"/>
                <a:ea typeface="Times New Roman" panose="02020603050405020304" pitchFamily="18" charset="0"/>
              </a:rPr>
              <a:t>Nachrangdarlehen haben eher Fremdkapitalcharakter, da sie im Insolvenzfall nachrangig behandelt werden und somit ein höheres Risiko für den Investor mit sich bringen. Sie können jedoch auch bestimmte Eigenkapitalmerkmale aufweisen, wie beispielsweise eine variable Verzinsung oder eine Gewinnbeteiligung.</a:t>
            </a: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endParaRPr lang="de-DE" sz="1800" dirty="0">
              <a:solidFill>
                <a:srgbClr val="374151"/>
              </a:solidFill>
              <a:effectLst/>
              <a:latin typeface="Segoe UI" panose="020B0502040204020203" pitchFamily="34" charset="0"/>
              <a:ea typeface="Times New Roman" panose="02020603050405020304" pitchFamily="18"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9502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solidFill>
                  <a:srgbClr val="0070C0"/>
                </a:solidFill>
              </a:rPr>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13</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2139047"/>
          </a:xfrm>
          <a:prstGeom prst="rect">
            <a:avLst/>
          </a:prstGeom>
          <a:noFill/>
        </p:spPr>
        <p:txBody>
          <a:bodyPr wrap="square" rtlCol="0">
            <a:spAutoFit/>
          </a:bodyPr>
          <a:lstStyle/>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Partiarische Darlehen: </a:t>
            </a:r>
            <a:r>
              <a:rPr lang="de-DE" sz="1800" dirty="0">
                <a:solidFill>
                  <a:srgbClr val="374151"/>
                </a:solidFill>
                <a:effectLst/>
                <a:latin typeface="Segoe UI" panose="020B0502040204020203" pitchFamily="34" charset="0"/>
                <a:ea typeface="Calibri" panose="020F0502020204030204" pitchFamily="34" charset="0"/>
              </a:rPr>
              <a:t>Partiarische Darlehen haben meist mehr Eigenkapitalcharakter, da sie typischerweise eine Gewinnbeteiligung vorsehen und eine feste Laufzeit haben. Sie sind jedoch keine echten Eigenkapitalinstrumente, da sie ebenfalls im Insolvenzfall nachrangig behandelt werden und somit eher dem Risikoprofil von Fremdkapital ähneln.</a:t>
            </a:r>
            <a:endParaRPr lang="de-DE" sz="1800" dirty="0">
              <a:solidFill>
                <a:srgbClr val="374151"/>
              </a:solidFill>
              <a:effectLst/>
              <a:latin typeface="Segoe UI" panose="020B0502040204020203" pitchFamily="34"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3617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solidFill>
                  <a:srgbClr val="0070C0"/>
                </a:solidFill>
              </a:rPr>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14</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2908489"/>
          </a:xfrm>
          <a:prstGeom prst="rect">
            <a:avLst/>
          </a:prstGeom>
          <a:noFill/>
        </p:spPr>
        <p:txBody>
          <a:bodyPr wrap="square" rtlCol="0">
            <a:spAutoFit/>
          </a:bodyPr>
          <a:lstStyle/>
          <a:p>
            <a:pPr marL="34290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Genussscheine: </a:t>
            </a:r>
            <a:r>
              <a:rPr lang="de-DE" sz="1800" dirty="0">
                <a:solidFill>
                  <a:srgbClr val="374151"/>
                </a:solidFill>
                <a:effectLst/>
                <a:latin typeface="Segoe UI" panose="020B0502040204020203" pitchFamily="34" charset="0"/>
                <a:ea typeface="Times New Roman" panose="02020603050405020304" pitchFamily="18" charset="0"/>
              </a:rPr>
              <a:t>Genussscheine haben in der Regel mehr Eigenkapitalcharakter, da sie typischerweise keine Fälligkeit haben und eine Gewinnbeteiligung vorsehen. Sie sind jedoch keine echten Eigenkapitalinstrumente, da sie im Insolvenzfall nachrangig behandelt werden und somit eher dem Risikoprofil von Fremdkapital ähneln.</a:t>
            </a: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endParaRPr lang="de-DE" sz="1800" dirty="0">
              <a:solidFill>
                <a:srgbClr val="374151"/>
              </a:solidFill>
              <a:effectLst/>
              <a:latin typeface="Segoe UI" panose="020B0502040204020203" pitchFamily="34"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a:p>
            <a:pPr>
              <a:spcBef>
                <a:spcPts val="600"/>
              </a:spcBef>
            </a:pPr>
            <a:endParaRPr lang="de-DE" sz="20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678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solidFill>
                  <a:srgbClr val="0070C0"/>
                </a:solidFill>
              </a:rPr>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15</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3785652"/>
          </a:xfrm>
          <a:prstGeom prst="rect">
            <a:avLst/>
          </a:prstGeom>
          <a:noFill/>
        </p:spPr>
        <p:txBody>
          <a:bodyPr wrap="square" rtlCol="0">
            <a:spAutoFit/>
          </a:bodyPr>
          <a:lstStyle/>
          <a:p>
            <a:pPr marL="342900" lvl="0" indent="-342900">
              <a:tabLst>
                <a:tab pos="457200" algn="l"/>
              </a:tabLst>
            </a:pPr>
            <a:endParaRPr lang="de-DE" sz="1800" dirty="0">
              <a:solidFill>
                <a:srgbClr val="374151"/>
              </a:solidFill>
              <a:effectLst/>
              <a:latin typeface="Segoe UI" panose="020B0502040204020203" pitchFamily="34"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Stille Beteiligungen: </a:t>
            </a:r>
            <a:r>
              <a:rPr lang="de-DE" sz="1800" dirty="0">
                <a:solidFill>
                  <a:srgbClr val="374151"/>
                </a:solidFill>
                <a:effectLst/>
                <a:latin typeface="Segoe UI" panose="020B0502040204020203" pitchFamily="34" charset="0"/>
                <a:ea typeface="Times New Roman" panose="02020603050405020304" pitchFamily="18" charset="0"/>
              </a:rPr>
              <a:t>Stille Beteiligungen haben meist mehr Eigenkapitalcharakter, da sie typischerweise eine Gewinnbeteiligung vorsehen und keine feste Laufzeit haben. Sie sind jedoch auch keine echten Eigenkapitalinstrumente, da sie im Insolvenzfall nachrangig behandelt werden und somit eher dem Risikoprofil von Fremdkapital ähneln.</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16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a:p>
            <a:pPr>
              <a:spcBef>
                <a:spcPts val="600"/>
              </a:spcBef>
            </a:pPr>
            <a:endParaRPr lang="de-DE" sz="20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5336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576000" y="262484"/>
            <a:ext cx="10515600" cy="427877"/>
          </a:xfrm>
        </p:spPr>
        <p:txBody>
          <a:bodyPr>
            <a:normAutofit fontScale="90000"/>
          </a:bodyPr>
          <a:lstStyle/>
          <a:p>
            <a:r>
              <a:rPr lang="de-DE" dirty="0">
                <a:solidFill>
                  <a:srgbClr val="0070C0"/>
                </a:solidFill>
              </a:rPr>
              <a:t>Gängige Mezzanine Kapital Arten</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16</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3508653"/>
          </a:xfrm>
          <a:prstGeom prst="rect">
            <a:avLst/>
          </a:prstGeom>
          <a:noFill/>
        </p:spPr>
        <p:txBody>
          <a:bodyPr wrap="square" rtlCol="0">
            <a:spAutoFit/>
          </a:bodyPr>
          <a:lstStyle/>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indent="-342900">
              <a:tabLst>
                <a:tab pos="457200" algn="l"/>
              </a:tabLst>
            </a:pPr>
            <a:r>
              <a:rPr lang="de-DE" sz="1800" b="1" dirty="0">
                <a:solidFill>
                  <a:srgbClr val="FF0000"/>
                </a:solidFill>
                <a:effectLst/>
                <a:latin typeface="Segoe UI" panose="020B0502040204020203" pitchFamily="34" charset="0"/>
                <a:ea typeface="Times New Roman" panose="02020603050405020304" pitchFamily="18" charset="0"/>
              </a:rPr>
              <a:t>Optionsanleihen: </a:t>
            </a:r>
            <a:r>
              <a:rPr lang="de-DE" sz="1800" dirty="0">
                <a:solidFill>
                  <a:srgbClr val="374151"/>
                </a:solidFill>
                <a:effectLst/>
                <a:latin typeface="Segoe UI" panose="020B0502040204020203" pitchFamily="34" charset="0"/>
                <a:ea typeface="Times New Roman" panose="02020603050405020304" pitchFamily="18" charset="0"/>
              </a:rPr>
              <a:t>Optionsanleihen haben eher Eigenkapitalcharakter, da sie typischerweise keine feste Laufzeit haben und eine Wandlung oder Einlösung zu einem bestimmten Zeitpunkt oder zu bestimmten Bedingungen ermöglichen. Sie sind jedoch auch keine echten Eigenkapitalinstrumente, da sie im Insolvenzfall nachrangig behandelt werden und somit eher dem Risikoprofil von Fremdkapital ähneln.</a:t>
            </a: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16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a:p>
            <a:pPr>
              <a:spcBef>
                <a:spcPts val="600"/>
              </a:spcBef>
            </a:pPr>
            <a:endParaRPr lang="de-DE" sz="2000" dirty="0">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56499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9D644B7-9A21-408D-9000-4CC817FF80AB}"/>
              </a:ext>
            </a:extLst>
          </p:cNvPr>
          <p:cNvPicPr>
            <a:picLocks noChangeAspect="1"/>
          </p:cNvPicPr>
          <p:nvPr/>
        </p:nvPicPr>
        <p:blipFill>
          <a:blip r:embed="rId2"/>
          <a:stretch>
            <a:fillRect/>
          </a:stretch>
        </p:blipFill>
        <p:spPr>
          <a:xfrm>
            <a:off x="1771650" y="778907"/>
            <a:ext cx="8458200" cy="5422310"/>
          </a:xfrm>
          <a:prstGeom prst="rect">
            <a:avLst/>
          </a:prstGeom>
        </p:spPr>
      </p:pic>
      <p:sp>
        <p:nvSpPr>
          <p:cNvPr id="4" name="Titel 1">
            <a:extLst>
              <a:ext uri="{FF2B5EF4-FFF2-40B4-BE49-F238E27FC236}">
                <a16:creationId xmlns:a16="http://schemas.microsoft.com/office/drawing/2014/main" id="{EAAA353C-AF20-42D1-A100-4C5ACCD4BA9E}"/>
              </a:ext>
            </a:extLst>
          </p:cNvPr>
          <p:cNvSpPr txBox="1">
            <a:spLocks/>
          </p:cNvSpPr>
          <p:nvPr/>
        </p:nvSpPr>
        <p:spPr>
          <a:xfrm>
            <a:off x="261675" y="433934"/>
            <a:ext cx="10515600" cy="427877"/>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b="1" dirty="0">
                <a:solidFill>
                  <a:srgbClr val="0070C0"/>
                </a:solidFill>
              </a:rPr>
              <a:t>Eigenkapital über Aktien</a:t>
            </a:r>
          </a:p>
        </p:txBody>
      </p:sp>
    </p:spTree>
    <p:extLst>
      <p:ext uri="{BB962C8B-B14F-4D97-AF65-F5344CB8AC3E}">
        <p14:creationId xmlns:p14="http://schemas.microsoft.com/office/powerpoint/2010/main" val="2988856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7DC2D13-0F7D-4DAA-B13D-7B0FE62C351E}"/>
              </a:ext>
            </a:extLst>
          </p:cNvPr>
          <p:cNvPicPr>
            <a:picLocks noChangeAspect="1"/>
          </p:cNvPicPr>
          <p:nvPr/>
        </p:nvPicPr>
        <p:blipFill>
          <a:blip r:embed="rId2"/>
          <a:stretch>
            <a:fillRect/>
          </a:stretch>
        </p:blipFill>
        <p:spPr>
          <a:xfrm>
            <a:off x="1819274" y="691132"/>
            <a:ext cx="8770081" cy="5614418"/>
          </a:xfrm>
          <a:prstGeom prst="rect">
            <a:avLst/>
          </a:prstGeom>
        </p:spPr>
      </p:pic>
    </p:spTree>
    <p:extLst>
      <p:ext uri="{BB962C8B-B14F-4D97-AF65-F5344CB8AC3E}">
        <p14:creationId xmlns:p14="http://schemas.microsoft.com/office/powerpoint/2010/main" val="3851734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9043BA3-DCC3-4F40-8102-62DAB2EE5C78}"/>
              </a:ext>
            </a:extLst>
          </p:cNvPr>
          <p:cNvPicPr>
            <a:picLocks noChangeAspect="1"/>
          </p:cNvPicPr>
          <p:nvPr/>
        </p:nvPicPr>
        <p:blipFill>
          <a:blip r:embed="rId2"/>
          <a:stretch>
            <a:fillRect/>
          </a:stretch>
        </p:blipFill>
        <p:spPr>
          <a:xfrm>
            <a:off x="1700212" y="281302"/>
            <a:ext cx="8791575" cy="6295395"/>
          </a:xfrm>
          <a:prstGeom prst="rect">
            <a:avLst/>
          </a:prstGeom>
        </p:spPr>
      </p:pic>
    </p:spTree>
    <p:extLst>
      <p:ext uri="{BB962C8B-B14F-4D97-AF65-F5344CB8AC3E}">
        <p14:creationId xmlns:p14="http://schemas.microsoft.com/office/powerpoint/2010/main" val="126079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90D240F-1A46-4E10-92F6-E379E6A7EB31}"/>
              </a:ext>
            </a:extLst>
          </p:cNvPr>
          <p:cNvPicPr>
            <a:picLocks noChangeAspect="1"/>
          </p:cNvPicPr>
          <p:nvPr/>
        </p:nvPicPr>
        <p:blipFill>
          <a:blip r:embed="rId2"/>
          <a:stretch>
            <a:fillRect/>
          </a:stretch>
        </p:blipFill>
        <p:spPr>
          <a:xfrm>
            <a:off x="1596227" y="255168"/>
            <a:ext cx="9117781" cy="6266402"/>
          </a:xfrm>
          <a:prstGeom prst="rect">
            <a:avLst/>
          </a:prstGeom>
        </p:spPr>
      </p:pic>
    </p:spTree>
    <p:extLst>
      <p:ext uri="{BB962C8B-B14F-4D97-AF65-F5344CB8AC3E}">
        <p14:creationId xmlns:p14="http://schemas.microsoft.com/office/powerpoint/2010/main" val="2120015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07E1ACC-C0D0-49DC-9296-3FB62CA7E01D}"/>
              </a:ext>
            </a:extLst>
          </p:cNvPr>
          <p:cNvPicPr>
            <a:picLocks noChangeAspect="1"/>
          </p:cNvPicPr>
          <p:nvPr/>
        </p:nvPicPr>
        <p:blipFill>
          <a:blip r:embed="rId2"/>
          <a:stretch>
            <a:fillRect/>
          </a:stretch>
        </p:blipFill>
        <p:spPr>
          <a:xfrm>
            <a:off x="1571625" y="491387"/>
            <a:ext cx="8743950" cy="5837073"/>
          </a:xfrm>
          <a:prstGeom prst="rect">
            <a:avLst/>
          </a:prstGeom>
        </p:spPr>
      </p:pic>
    </p:spTree>
    <p:extLst>
      <p:ext uri="{BB962C8B-B14F-4D97-AF65-F5344CB8AC3E}">
        <p14:creationId xmlns:p14="http://schemas.microsoft.com/office/powerpoint/2010/main" val="3171317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843E645-6FB5-45C5-BA2F-EA2586B8CD52}"/>
              </a:ext>
            </a:extLst>
          </p:cNvPr>
          <p:cNvPicPr>
            <a:picLocks noChangeAspect="1"/>
          </p:cNvPicPr>
          <p:nvPr/>
        </p:nvPicPr>
        <p:blipFill>
          <a:blip r:embed="rId2"/>
          <a:stretch>
            <a:fillRect/>
          </a:stretch>
        </p:blipFill>
        <p:spPr>
          <a:xfrm>
            <a:off x="1399792" y="419100"/>
            <a:ext cx="8963408" cy="6170346"/>
          </a:xfrm>
          <a:prstGeom prst="rect">
            <a:avLst/>
          </a:prstGeom>
        </p:spPr>
      </p:pic>
    </p:spTree>
    <p:extLst>
      <p:ext uri="{BB962C8B-B14F-4D97-AF65-F5344CB8AC3E}">
        <p14:creationId xmlns:p14="http://schemas.microsoft.com/office/powerpoint/2010/main" val="84173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16D3802-29D6-4E4B-82A8-9D5F55D608D4}"/>
              </a:ext>
            </a:extLst>
          </p:cNvPr>
          <p:cNvPicPr>
            <a:picLocks noChangeAspect="1"/>
          </p:cNvPicPr>
          <p:nvPr/>
        </p:nvPicPr>
        <p:blipFill>
          <a:blip r:embed="rId2"/>
          <a:stretch>
            <a:fillRect/>
          </a:stretch>
        </p:blipFill>
        <p:spPr>
          <a:xfrm>
            <a:off x="1657350" y="398092"/>
            <a:ext cx="8905875" cy="6042428"/>
          </a:xfrm>
          <a:prstGeom prst="rect">
            <a:avLst/>
          </a:prstGeom>
        </p:spPr>
      </p:pic>
    </p:spTree>
    <p:extLst>
      <p:ext uri="{BB962C8B-B14F-4D97-AF65-F5344CB8AC3E}">
        <p14:creationId xmlns:p14="http://schemas.microsoft.com/office/powerpoint/2010/main" val="2072648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B35E0BA-A6D9-42BE-9132-D9AAA631AAA9}"/>
              </a:ext>
            </a:extLst>
          </p:cNvPr>
          <p:cNvPicPr>
            <a:picLocks noChangeAspect="1"/>
          </p:cNvPicPr>
          <p:nvPr/>
        </p:nvPicPr>
        <p:blipFill>
          <a:blip r:embed="rId2"/>
          <a:stretch>
            <a:fillRect/>
          </a:stretch>
        </p:blipFill>
        <p:spPr>
          <a:xfrm>
            <a:off x="1266826" y="446732"/>
            <a:ext cx="9658350" cy="5662959"/>
          </a:xfrm>
          <a:prstGeom prst="rect">
            <a:avLst/>
          </a:prstGeom>
        </p:spPr>
      </p:pic>
    </p:spTree>
    <p:extLst>
      <p:ext uri="{BB962C8B-B14F-4D97-AF65-F5344CB8AC3E}">
        <p14:creationId xmlns:p14="http://schemas.microsoft.com/office/powerpoint/2010/main" val="1732629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864A0B8-1D04-48D4-B5BD-F20AB36B362A}"/>
              </a:ext>
            </a:extLst>
          </p:cNvPr>
          <p:cNvPicPr>
            <a:picLocks noChangeAspect="1"/>
          </p:cNvPicPr>
          <p:nvPr/>
        </p:nvPicPr>
        <p:blipFill>
          <a:blip r:embed="rId2"/>
          <a:stretch>
            <a:fillRect/>
          </a:stretch>
        </p:blipFill>
        <p:spPr>
          <a:xfrm>
            <a:off x="1217874" y="620526"/>
            <a:ext cx="9221526" cy="5313549"/>
          </a:xfrm>
          <a:prstGeom prst="rect">
            <a:avLst/>
          </a:prstGeom>
        </p:spPr>
      </p:pic>
    </p:spTree>
    <p:extLst>
      <p:ext uri="{BB962C8B-B14F-4D97-AF65-F5344CB8AC3E}">
        <p14:creationId xmlns:p14="http://schemas.microsoft.com/office/powerpoint/2010/main" val="1070292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DF68412-251B-46C8-8553-28153967F380}"/>
              </a:ext>
            </a:extLst>
          </p:cNvPr>
          <p:cNvPicPr>
            <a:picLocks noChangeAspect="1"/>
          </p:cNvPicPr>
          <p:nvPr/>
        </p:nvPicPr>
        <p:blipFill>
          <a:blip r:embed="rId2"/>
          <a:stretch>
            <a:fillRect/>
          </a:stretch>
        </p:blipFill>
        <p:spPr>
          <a:xfrm>
            <a:off x="1162049" y="325406"/>
            <a:ext cx="9448899" cy="6207187"/>
          </a:xfrm>
          <a:prstGeom prst="rect">
            <a:avLst/>
          </a:prstGeom>
        </p:spPr>
      </p:pic>
    </p:spTree>
    <p:extLst>
      <p:ext uri="{BB962C8B-B14F-4D97-AF65-F5344CB8AC3E}">
        <p14:creationId xmlns:p14="http://schemas.microsoft.com/office/powerpoint/2010/main" val="1096976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B1D704E-C7A1-45D2-B08D-DE41E9C4983D}"/>
              </a:ext>
            </a:extLst>
          </p:cNvPr>
          <p:cNvPicPr>
            <a:picLocks noChangeAspect="1"/>
          </p:cNvPicPr>
          <p:nvPr/>
        </p:nvPicPr>
        <p:blipFill>
          <a:blip r:embed="rId2"/>
          <a:stretch>
            <a:fillRect/>
          </a:stretch>
        </p:blipFill>
        <p:spPr>
          <a:xfrm>
            <a:off x="1437076" y="600075"/>
            <a:ext cx="9725699" cy="5905500"/>
          </a:xfrm>
          <a:prstGeom prst="rect">
            <a:avLst/>
          </a:prstGeom>
        </p:spPr>
      </p:pic>
    </p:spTree>
    <p:extLst>
      <p:ext uri="{BB962C8B-B14F-4D97-AF65-F5344CB8AC3E}">
        <p14:creationId xmlns:p14="http://schemas.microsoft.com/office/powerpoint/2010/main" val="1267630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75F84E0-AA01-4927-A1C2-A67229E1B2DB}"/>
              </a:ext>
            </a:extLst>
          </p:cNvPr>
          <p:cNvPicPr>
            <a:picLocks noChangeAspect="1"/>
          </p:cNvPicPr>
          <p:nvPr/>
        </p:nvPicPr>
        <p:blipFill>
          <a:blip r:embed="rId2"/>
          <a:stretch>
            <a:fillRect/>
          </a:stretch>
        </p:blipFill>
        <p:spPr>
          <a:xfrm>
            <a:off x="1600200" y="695393"/>
            <a:ext cx="9195360" cy="5591107"/>
          </a:xfrm>
          <a:prstGeom prst="rect">
            <a:avLst/>
          </a:prstGeom>
        </p:spPr>
      </p:pic>
    </p:spTree>
    <p:extLst>
      <p:ext uri="{BB962C8B-B14F-4D97-AF65-F5344CB8AC3E}">
        <p14:creationId xmlns:p14="http://schemas.microsoft.com/office/powerpoint/2010/main" val="3123288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00944BF-89AB-4F53-BF8C-1B5C6721ECDE}"/>
              </a:ext>
            </a:extLst>
          </p:cNvPr>
          <p:cNvPicPr>
            <a:picLocks noChangeAspect="1"/>
          </p:cNvPicPr>
          <p:nvPr/>
        </p:nvPicPr>
        <p:blipFill>
          <a:blip r:embed="rId2"/>
          <a:stretch>
            <a:fillRect/>
          </a:stretch>
        </p:blipFill>
        <p:spPr>
          <a:xfrm>
            <a:off x="1602522" y="382938"/>
            <a:ext cx="9084528" cy="6027387"/>
          </a:xfrm>
          <a:prstGeom prst="rect">
            <a:avLst/>
          </a:prstGeom>
        </p:spPr>
      </p:pic>
    </p:spTree>
    <p:extLst>
      <p:ext uri="{BB962C8B-B14F-4D97-AF65-F5344CB8AC3E}">
        <p14:creationId xmlns:p14="http://schemas.microsoft.com/office/powerpoint/2010/main" val="3072129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FC3720B-24D4-438C-968E-018E1A192AFD}"/>
              </a:ext>
            </a:extLst>
          </p:cNvPr>
          <p:cNvPicPr>
            <a:picLocks noChangeAspect="1"/>
          </p:cNvPicPr>
          <p:nvPr/>
        </p:nvPicPr>
        <p:blipFill>
          <a:blip r:embed="rId2"/>
          <a:stretch>
            <a:fillRect/>
          </a:stretch>
        </p:blipFill>
        <p:spPr>
          <a:xfrm>
            <a:off x="1695450" y="409114"/>
            <a:ext cx="8934450" cy="5950952"/>
          </a:xfrm>
          <a:prstGeom prst="rect">
            <a:avLst/>
          </a:prstGeom>
        </p:spPr>
      </p:pic>
    </p:spTree>
    <p:extLst>
      <p:ext uri="{BB962C8B-B14F-4D97-AF65-F5344CB8AC3E}">
        <p14:creationId xmlns:p14="http://schemas.microsoft.com/office/powerpoint/2010/main" val="345684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0BE3B27-78E0-4B97-AE76-0AD76E7A9959}"/>
              </a:ext>
            </a:extLst>
          </p:cNvPr>
          <p:cNvPicPr>
            <a:picLocks noChangeAspect="1"/>
          </p:cNvPicPr>
          <p:nvPr/>
        </p:nvPicPr>
        <p:blipFill>
          <a:blip r:embed="rId2"/>
          <a:stretch>
            <a:fillRect/>
          </a:stretch>
        </p:blipFill>
        <p:spPr>
          <a:xfrm>
            <a:off x="994076" y="773824"/>
            <a:ext cx="10203848" cy="5310351"/>
          </a:xfrm>
          <a:prstGeom prst="rect">
            <a:avLst/>
          </a:prstGeom>
        </p:spPr>
      </p:pic>
    </p:spTree>
    <p:extLst>
      <p:ext uri="{BB962C8B-B14F-4D97-AF65-F5344CB8AC3E}">
        <p14:creationId xmlns:p14="http://schemas.microsoft.com/office/powerpoint/2010/main" val="2970514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5426D26-79ED-4076-85A5-F5189E5644AA}"/>
              </a:ext>
            </a:extLst>
          </p:cNvPr>
          <p:cNvPicPr>
            <a:picLocks noChangeAspect="1"/>
          </p:cNvPicPr>
          <p:nvPr/>
        </p:nvPicPr>
        <p:blipFill>
          <a:blip r:embed="rId2"/>
          <a:stretch>
            <a:fillRect/>
          </a:stretch>
        </p:blipFill>
        <p:spPr>
          <a:xfrm>
            <a:off x="1790700" y="278522"/>
            <a:ext cx="8858250" cy="6129592"/>
          </a:xfrm>
          <a:prstGeom prst="rect">
            <a:avLst/>
          </a:prstGeom>
        </p:spPr>
      </p:pic>
    </p:spTree>
    <p:extLst>
      <p:ext uri="{BB962C8B-B14F-4D97-AF65-F5344CB8AC3E}">
        <p14:creationId xmlns:p14="http://schemas.microsoft.com/office/powerpoint/2010/main" val="2576604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0416A7B-1BA3-49CD-8470-AD04DC50C22D}"/>
              </a:ext>
            </a:extLst>
          </p:cNvPr>
          <p:cNvPicPr>
            <a:picLocks noChangeAspect="1"/>
          </p:cNvPicPr>
          <p:nvPr/>
        </p:nvPicPr>
        <p:blipFill>
          <a:blip r:embed="rId2"/>
          <a:stretch>
            <a:fillRect/>
          </a:stretch>
        </p:blipFill>
        <p:spPr>
          <a:xfrm>
            <a:off x="1626854" y="697536"/>
            <a:ext cx="9079246" cy="5379414"/>
          </a:xfrm>
          <a:prstGeom prst="rect">
            <a:avLst/>
          </a:prstGeom>
        </p:spPr>
      </p:pic>
    </p:spTree>
    <p:extLst>
      <p:ext uri="{BB962C8B-B14F-4D97-AF65-F5344CB8AC3E}">
        <p14:creationId xmlns:p14="http://schemas.microsoft.com/office/powerpoint/2010/main" val="1626524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A30DCE4-3F9D-48B1-B410-8C3A15A7B99D}"/>
              </a:ext>
            </a:extLst>
          </p:cNvPr>
          <p:cNvSpPr txBox="1"/>
          <p:nvPr/>
        </p:nvSpPr>
        <p:spPr>
          <a:xfrm>
            <a:off x="1797158" y="2587109"/>
            <a:ext cx="6096000" cy="369332"/>
          </a:xfrm>
          <a:prstGeom prst="rect">
            <a:avLst/>
          </a:prstGeom>
          <a:noFill/>
        </p:spPr>
        <p:txBody>
          <a:bodyPr wrap="square">
            <a:spAutoFit/>
          </a:bodyPr>
          <a:lstStyle/>
          <a:p>
            <a:r>
              <a:rPr lang="de-DE" dirty="0"/>
              <a:t>https://www.youtube.com/watch?v=p44-STrFnW4</a:t>
            </a:r>
          </a:p>
        </p:txBody>
      </p:sp>
      <p:sp>
        <p:nvSpPr>
          <p:cNvPr id="4" name="Textfeld 3">
            <a:extLst>
              <a:ext uri="{FF2B5EF4-FFF2-40B4-BE49-F238E27FC236}">
                <a16:creationId xmlns:a16="http://schemas.microsoft.com/office/drawing/2014/main" id="{B13248DC-49DB-416D-B759-732372ECE199}"/>
              </a:ext>
            </a:extLst>
          </p:cNvPr>
          <p:cNvSpPr txBox="1"/>
          <p:nvPr/>
        </p:nvSpPr>
        <p:spPr>
          <a:xfrm>
            <a:off x="1866900" y="828675"/>
            <a:ext cx="3944413" cy="1200329"/>
          </a:xfrm>
          <a:prstGeom prst="rect">
            <a:avLst/>
          </a:prstGeom>
          <a:noFill/>
        </p:spPr>
        <p:txBody>
          <a:bodyPr wrap="none" rtlCol="0">
            <a:spAutoFit/>
          </a:bodyPr>
          <a:lstStyle/>
          <a:p>
            <a:r>
              <a:rPr lang="de-DE" sz="2400" b="1" dirty="0">
                <a:solidFill>
                  <a:srgbClr val="00B0F0"/>
                </a:solidFill>
              </a:rPr>
              <a:t>Kapazitätserweiterungseffekt</a:t>
            </a:r>
          </a:p>
          <a:p>
            <a:endParaRPr lang="de-DE" sz="2400" b="1" dirty="0">
              <a:solidFill>
                <a:srgbClr val="00B0F0"/>
              </a:solidFill>
            </a:endParaRPr>
          </a:p>
          <a:p>
            <a:r>
              <a:rPr lang="de-DE" sz="2400" dirty="0"/>
              <a:t>Beispielvideo:</a:t>
            </a:r>
          </a:p>
        </p:txBody>
      </p:sp>
      <p:sp>
        <p:nvSpPr>
          <p:cNvPr id="2" name="Textfeld 1">
            <a:extLst>
              <a:ext uri="{FF2B5EF4-FFF2-40B4-BE49-F238E27FC236}">
                <a16:creationId xmlns:a16="http://schemas.microsoft.com/office/drawing/2014/main" id="{9BD11CE8-F333-4278-BC55-942BE1003570}"/>
              </a:ext>
            </a:extLst>
          </p:cNvPr>
          <p:cNvSpPr txBox="1"/>
          <p:nvPr/>
        </p:nvSpPr>
        <p:spPr>
          <a:xfrm>
            <a:off x="1945037" y="3696346"/>
            <a:ext cx="7265387" cy="2308324"/>
          </a:xfrm>
          <a:prstGeom prst="rect">
            <a:avLst/>
          </a:prstGeom>
          <a:noFill/>
        </p:spPr>
        <p:txBody>
          <a:bodyPr wrap="none" rtlCol="0">
            <a:spAutoFit/>
          </a:bodyPr>
          <a:lstStyle/>
          <a:p>
            <a:r>
              <a:rPr lang="de-DE" dirty="0"/>
              <a:t>Formel für den Kapazitätserweiterungseffekt:</a:t>
            </a:r>
          </a:p>
          <a:p>
            <a:endParaRPr lang="de-DE" dirty="0"/>
          </a:p>
          <a:p>
            <a:r>
              <a:rPr lang="de-DE" dirty="0">
                <a:highlight>
                  <a:srgbClr val="FFFF00"/>
                </a:highlight>
              </a:rPr>
              <a:t>Kapazität nach Erweiterung = Anzahl der Abschreibungsobjekte * (2*n/n+1)</a:t>
            </a:r>
          </a:p>
          <a:p>
            <a:endParaRPr lang="de-DE" dirty="0">
              <a:highlight>
                <a:srgbClr val="FFFF00"/>
              </a:highlight>
            </a:endParaRPr>
          </a:p>
          <a:p>
            <a:r>
              <a:rPr lang="de-DE" dirty="0"/>
              <a:t>Mit n= Nutzungs- und Abschreibungsdauer</a:t>
            </a:r>
          </a:p>
          <a:p>
            <a:endParaRPr lang="de-DE" dirty="0"/>
          </a:p>
          <a:p>
            <a:r>
              <a:rPr lang="de-DE" dirty="0">
                <a:highlight>
                  <a:srgbClr val="FFFF00"/>
                </a:highlight>
              </a:rPr>
              <a:t>Nur die ganze Zahl zählt: kein Aufrunden</a:t>
            </a:r>
          </a:p>
          <a:p>
            <a:endParaRPr lang="de-DE" dirty="0"/>
          </a:p>
        </p:txBody>
      </p:sp>
    </p:spTree>
    <p:extLst>
      <p:ext uri="{BB962C8B-B14F-4D97-AF65-F5344CB8AC3E}">
        <p14:creationId xmlns:p14="http://schemas.microsoft.com/office/powerpoint/2010/main" val="2610448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E448EE4-60D5-4D88-B8DB-2B492E9D7B3F}"/>
              </a:ext>
            </a:extLst>
          </p:cNvPr>
          <p:cNvPicPr>
            <a:picLocks noChangeAspect="1"/>
          </p:cNvPicPr>
          <p:nvPr/>
        </p:nvPicPr>
        <p:blipFill>
          <a:blip r:embed="rId2"/>
          <a:stretch>
            <a:fillRect/>
          </a:stretch>
        </p:blipFill>
        <p:spPr>
          <a:xfrm>
            <a:off x="621898" y="1235453"/>
            <a:ext cx="10591126" cy="5483062"/>
          </a:xfrm>
          <a:prstGeom prst="rect">
            <a:avLst/>
          </a:prstGeom>
        </p:spPr>
      </p:pic>
      <p:sp>
        <p:nvSpPr>
          <p:cNvPr id="4" name="Textfeld 3">
            <a:extLst>
              <a:ext uri="{FF2B5EF4-FFF2-40B4-BE49-F238E27FC236}">
                <a16:creationId xmlns:a16="http://schemas.microsoft.com/office/drawing/2014/main" id="{2F0B43F4-0D42-4DCE-8434-1833F8B812B6}"/>
              </a:ext>
            </a:extLst>
          </p:cNvPr>
          <p:cNvSpPr txBox="1"/>
          <p:nvPr/>
        </p:nvSpPr>
        <p:spPr>
          <a:xfrm>
            <a:off x="774270" y="479963"/>
            <a:ext cx="3944413" cy="461665"/>
          </a:xfrm>
          <a:prstGeom prst="rect">
            <a:avLst/>
          </a:prstGeom>
          <a:noFill/>
        </p:spPr>
        <p:txBody>
          <a:bodyPr wrap="none" rtlCol="0">
            <a:spAutoFit/>
          </a:bodyPr>
          <a:lstStyle/>
          <a:p>
            <a:r>
              <a:rPr lang="de-DE" sz="2400" b="1" dirty="0">
                <a:solidFill>
                  <a:srgbClr val="00B0F0"/>
                </a:solidFill>
              </a:rPr>
              <a:t>Kapazitätserweiterungseffekt</a:t>
            </a:r>
          </a:p>
        </p:txBody>
      </p:sp>
    </p:spTree>
    <p:extLst>
      <p:ext uri="{BB962C8B-B14F-4D97-AF65-F5344CB8AC3E}">
        <p14:creationId xmlns:p14="http://schemas.microsoft.com/office/powerpoint/2010/main" val="3585083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13248DC-49DB-416D-B759-732372ECE199}"/>
              </a:ext>
            </a:extLst>
          </p:cNvPr>
          <p:cNvSpPr txBox="1"/>
          <p:nvPr/>
        </p:nvSpPr>
        <p:spPr>
          <a:xfrm>
            <a:off x="1866900" y="828675"/>
            <a:ext cx="8280857" cy="2369880"/>
          </a:xfrm>
          <a:prstGeom prst="rect">
            <a:avLst/>
          </a:prstGeom>
          <a:noFill/>
        </p:spPr>
        <p:txBody>
          <a:bodyPr wrap="none" rtlCol="0">
            <a:spAutoFit/>
          </a:bodyPr>
          <a:lstStyle/>
          <a:p>
            <a:r>
              <a:rPr lang="de-DE" sz="2400" b="1" dirty="0">
                <a:solidFill>
                  <a:srgbClr val="00B0F0"/>
                </a:solidFill>
              </a:rPr>
              <a:t>Kritik am Kapazitätserweiterungseffekt:</a:t>
            </a:r>
          </a:p>
          <a:p>
            <a:endParaRPr lang="de-DE" sz="2400" b="1" dirty="0">
              <a:solidFill>
                <a:srgbClr val="00B0F0"/>
              </a:solidFill>
            </a:endParaRPr>
          </a:p>
          <a:p>
            <a:pPr marL="457200" indent="-457200">
              <a:buAutoNum type="arabicPeriod"/>
            </a:pPr>
            <a:r>
              <a:rPr lang="de-DE" sz="2000" b="1" dirty="0">
                <a:solidFill>
                  <a:schemeClr val="accent1"/>
                </a:solidFill>
              </a:rPr>
              <a:t>Nur gültig, wenn die Umsatzerlöse die Abschreibung finanzieren.</a:t>
            </a:r>
          </a:p>
          <a:p>
            <a:pPr marL="457200" indent="-457200">
              <a:buAutoNum type="arabicPeriod"/>
            </a:pPr>
            <a:r>
              <a:rPr lang="de-DE" sz="2000" b="1" dirty="0">
                <a:solidFill>
                  <a:schemeClr val="accent1"/>
                </a:solidFill>
              </a:rPr>
              <a:t>Lineare Abschreibung bildet nur selten den wirklichen Werteverzehr ab.</a:t>
            </a:r>
          </a:p>
          <a:p>
            <a:pPr marL="457200" indent="-457200">
              <a:buAutoNum type="arabicPeriod"/>
            </a:pPr>
            <a:r>
              <a:rPr lang="de-DE" sz="2000" b="1" dirty="0">
                <a:solidFill>
                  <a:schemeClr val="accent1"/>
                </a:solidFill>
              </a:rPr>
              <a:t>Kapazität kann bis zum endgültigen Zustand schwanken.</a:t>
            </a:r>
          </a:p>
          <a:p>
            <a:pPr marL="457200" indent="-457200">
              <a:buAutoNum type="arabicPeriod"/>
            </a:pPr>
            <a:r>
              <a:rPr lang="de-DE" sz="2000" b="1" dirty="0">
                <a:solidFill>
                  <a:schemeClr val="accent1"/>
                </a:solidFill>
              </a:rPr>
              <a:t>Erweiterte Kapazität muss auch auf entsprechende nachfrage treffen.</a:t>
            </a:r>
          </a:p>
          <a:p>
            <a:pPr marL="457200" indent="-457200">
              <a:buAutoNum type="arabicPeriod"/>
            </a:pPr>
            <a:endParaRPr lang="de-DE" sz="2000" b="1" dirty="0">
              <a:solidFill>
                <a:schemeClr val="accent1"/>
              </a:solidFill>
            </a:endParaRPr>
          </a:p>
        </p:txBody>
      </p:sp>
    </p:spTree>
    <p:extLst>
      <p:ext uri="{BB962C8B-B14F-4D97-AF65-F5344CB8AC3E}">
        <p14:creationId xmlns:p14="http://schemas.microsoft.com/office/powerpoint/2010/main" val="1327924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1F521-D93B-44FE-8DA2-20D7C12A40EB}"/>
              </a:ext>
            </a:extLst>
          </p:cNvPr>
          <p:cNvSpPr>
            <a:spLocks noGrp="1"/>
          </p:cNvSpPr>
          <p:nvPr>
            <p:ph type="title"/>
          </p:nvPr>
        </p:nvSpPr>
        <p:spPr/>
        <p:txBody>
          <a:bodyPr>
            <a:normAutofit fontScale="90000"/>
          </a:bodyPr>
          <a:lstStyle/>
          <a:p>
            <a:r>
              <a:rPr lang="de-DE" sz="2400" b="1" dirty="0">
                <a:solidFill>
                  <a:srgbClr val="00B0F0"/>
                </a:solidFill>
                <a:latin typeface="+mn-lt"/>
                <a:ea typeface="+mn-ea"/>
                <a:cs typeface="+mn-cs"/>
              </a:rPr>
              <a:t>Kapazitätsfreisetzungseffekt</a:t>
            </a:r>
            <a:br>
              <a:rPr lang="de-DE" sz="2400" b="1" dirty="0">
                <a:solidFill>
                  <a:srgbClr val="00B0F0"/>
                </a:solidFill>
                <a:latin typeface="+mn-lt"/>
                <a:ea typeface="+mn-ea"/>
                <a:cs typeface="+mn-cs"/>
              </a:rPr>
            </a:br>
            <a:br>
              <a:rPr lang="de-DE" sz="2400" b="1" dirty="0">
                <a:solidFill>
                  <a:srgbClr val="00B0F0"/>
                </a:solidFill>
                <a:latin typeface="+mn-lt"/>
                <a:ea typeface="+mn-ea"/>
                <a:cs typeface="+mn-cs"/>
              </a:rPr>
            </a:br>
            <a:r>
              <a:rPr lang="de-DE" sz="1800" dirty="0">
                <a:latin typeface="Times New Roman" panose="02020603050405020304" pitchFamily="18" charset="0"/>
                <a:cs typeface="Times New Roman" panose="02020603050405020304" pitchFamily="18" charset="0"/>
              </a:rPr>
              <a:t>- </a:t>
            </a: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Ein Reisebusunternehmer kauft fünf Jahre hintereinander je einen Reisebus für 250.000 €. </a:t>
            </a:r>
            <a:br>
              <a:rPr lang="de-DE" sz="1800" dirty="0">
                <a:effectLst/>
                <a:latin typeface="Times New Roman" panose="02020603050405020304" pitchFamily="18" charset="0"/>
                <a:ea typeface="Calibri" panose="020F0502020204030204" pitchFamily="34" charset="0"/>
                <a:cs typeface="Times New Roman" panose="02020603050405020304" pitchFamily="18" charset="0"/>
              </a:rPr>
            </a:b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 Die Busse werden linear abgeschrieben. </a:t>
            </a:r>
            <a:br>
              <a:rPr lang="de-DE" sz="1800" dirty="0">
                <a:effectLst/>
                <a:latin typeface="Times New Roman" panose="02020603050405020304" pitchFamily="18" charset="0"/>
                <a:ea typeface="Calibri" panose="020F0502020204030204" pitchFamily="34" charset="0"/>
                <a:cs typeface="Times New Roman" panose="02020603050405020304" pitchFamily="18" charset="0"/>
              </a:rPr>
            </a:b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 Die Abschreibungen sollen auch dem wirklichen Wertverlust der Busse entsprechen. </a:t>
            </a:r>
            <a:br>
              <a:rPr lang="de-DE" sz="1800" dirty="0">
                <a:effectLst/>
                <a:latin typeface="Times New Roman" panose="02020603050405020304" pitchFamily="18" charset="0"/>
                <a:ea typeface="Calibri" panose="020F0502020204030204" pitchFamily="34" charset="0"/>
                <a:cs typeface="Times New Roman" panose="02020603050405020304" pitchFamily="18" charset="0"/>
              </a:rPr>
            </a:b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 Es wird weiterhin unterstellt, dass die Finanzierung der ersten fünf Reisebusse über externe Mittel erfolgt.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de-DE" sz="2400" b="1" dirty="0">
              <a:solidFill>
                <a:srgbClr val="00B0F0"/>
              </a:solidFill>
              <a:latin typeface="+mn-lt"/>
              <a:ea typeface="+mn-ea"/>
              <a:cs typeface="+mn-cs"/>
            </a:endParaRPr>
          </a:p>
        </p:txBody>
      </p:sp>
      <p:graphicFrame>
        <p:nvGraphicFramePr>
          <p:cNvPr id="7" name="Inhaltsplatzhalter 6">
            <a:extLst>
              <a:ext uri="{FF2B5EF4-FFF2-40B4-BE49-F238E27FC236}">
                <a16:creationId xmlns:a16="http://schemas.microsoft.com/office/drawing/2014/main" id="{E0D5A8CA-96A9-4937-B50E-0E2535C921D9}"/>
              </a:ext>
            </a:extLst>
          </p:cNvPr>
          <p:cNvGraphicFramePr>
            <a:graphicFrameLocks noGrp="1"/>
          </p:cNvGraphicFramePr>
          <p:nvPr>
            <p:ph idx="1"/>
            <p:extLst>
              <p:ext uri="{D42A27DB-BD31-4B8C-83A1-F6EECF244321}">
                <p14:modId xmlns:p14="http://schemas.microsoft.com/office/powerpoint/2010/main" val="4158262136"/>
              </p:ext>
            </p:extLst>
          </p:nvPr>
        </p:nvGraphicFramePr>
        <p:xfrm>
          <a:off x="999641" y="2007032"/>
          <a:ext cx="9283485" cy="4695990"/>
        </p:xfrm>
        <a:graphic>
          <a:graphicData uri="http://schemas.openxmlformats.org/drawingml/2006/table">
            <a:tbl>
              <a:tblPr firstRow="1" firstCol="1" bandRow="1">
                <a:tableStyleId>{5C22544A-7EE6-4342-B048-85BDC9FD1C3A}</a:tableStyleId>
              </a:tblPr>
              <a:tblGrid>
                <a:gridCol w="1508012">
                  <a:extLst>
                    <a:ext uri="{9D8B030D-6E8A-4147-A177-3AD203B41FA5}">
                      <a16:colId xmlns:a16="http://schemas.microsoft.com/office/drawing/2014/main" val="18234038"/>
                    </a:ext>
                  </a:extLst>
                </a:gridCol>
                <a:gridCol w="864477">
                  <a:extLst>
                    <a:ext uri="{9D8B030D-6E8A-4147-A177-3AD203B41FA5}">
                      <a16:colId xmlns:a16="http://schemas.microsoft.com/office/drawing/2014/main" val="2215249180"/>
                    </a:ext>
                  </a:extLst>
                </a:gridCol>
                <a:gridCol w="864477">
                  <a:extLst>
                    <a:ext uri="{9D8B030D-6E8A-4147-A177-3AD203B41FA5}">
                      <a16:colId xmlns:a16="http://schemas.microsoft.com/office/drawing/2014/main" val="3138969904"/>
                    </a:ext>
                  </a:extLst>
                </a:gridCol>
                <a:gridCol w="863513">
                  <a:extLst>
                    <a:ext uri="{9D8B030D-6E8A-4147-A177-3AD203B41FA5}">
                      <a16:colId xmlns:a16="http://schemas.microsoft.com/office/drawing/2014/main" val="2607748287"/>
                    </a:ext>
                  </a:extLst>
                </a:gridCol>
                <a:gridCol w="863513">
                  <a:extLst>
                    <a:ext uri="{9D8B030D-6E8A-4147-A177-3AD203B41FA5}">
                      <a16:colId xmlns:a16="http://schemas.microsoft.com/office/drawing/2014/main" val="766305619"/>
                    </a:ext>
                  </a:extLst>
                </a:gridCol>
                <a:gridCol w="863513">
                  <a:extLst>
                    <a:ext uri="{9D8B030D-6E8A-4147-A177-3AD203B41FA5}">
                      <a16:colId xmlns:a16="http://schemas.microsoft.com/office/drawing/2014/main" val="3037596518"/>
                    </a:ext>
                  </a:extLst>
                </a:gridCol>
                <a:gridCol w="863513">
                  <a:extLst>
                    <a:ext uri="{9D8B030D-6E8A-4147-A177-3AD203B41FA5}">
                      <a16:colId xmlns:a16="http://schemas.microsoft.com/office/drawing/2014/main" val="41801111"/>
                    </a:ext>
                  </a:extLst>
                </a:gridCol>
                <a:gridCol w="863513">
                  <a:extLst>
                    <a:ext uri="{9D8B030D-6E8A-4147-A177-3AD203B41FA5}">
                      <a16:colId xmlns:a16="http://schemas.microsoft.com/office/drawing/2014/main" val="3791479915"/>
                    </a:ext>
                  </a:extLst>
                </a:gridCol>
                <a:gridCol w="864477">
                  <a:extLst>
                    <a:ext uri="{9D8B030D-6E8A-4147-A177-3AD203B41FA5}">
                      <a16:colId xmlns:a16="http://schemas.microsoft.com/office/drawing/2014/main" val="818863949"/>
                    </a:ext>
                  </a:extLst>
                </a:gridCol>
                <a:gridCol w="864477">
                  <a:extLst>
                    <a:ext uri="{9D8B030D-6E8A-4147-A177-3AD203B41FA5}">
                      <a16:colId xmlns:a16="http://schemas.microsoft.com/office/drawing/2014/main" val="2702770594"/>
                    </a:ext>
                  </a:extLst>
                </a:gridCol>
              </a:tblGrid>
              <a:tr h="632493">
                <a:tc>
                  <a:txBody>
                    <a:bodyPr/>
                    <a:lstStyle/>
                    <a:p>
                      <a:pPr algn="just">
                        <a:lnSpc>
                          <a:spcPct val="115000"/>
                        </a:lnSpc>
                        <a:spcAft>
                          <a:spcPts val="1000"/>
                        </a:spcAft>
                      </a:pPr>
                      <a:r>
                        <a:rPr lang="de-DE" sz="1200">
                          <a:effectLst/>
                        </a:rPr>
                        <a:t>Abschreibung Bus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Jahr 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Jahr 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Jahr 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Jahr 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dirty="0">
                          <a:effectLst/>
                        </a:rPr>
                        <a:t>Jahr 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Jahr 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Jahr 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Jahr 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Jahr 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9553892"/>
                  </a:ext>
                </a:extLst>
              </a:tr>
              <a:tr h="306705">
                <a:tc>
                  <a:txBody>
                    <a:bodyPr/>
                    <a:lstStyle/>
                    <a:p>
                      <a:pPr algn="just">
                        <a:lnSpc>
                          <a:spcPct val="115000"/>
                        </a:lnSpc>
                        <a:spcAft>
                          <a:spcPts val="1000"/>
                        </a:spcAft>
                      </a:pPr>
                      <a:r>
                        <a:rPr lang="de-DE" sz="12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4516633"/>
                  </a:ext>
                </a:extLst>
              </a:tr>
              <a:tr h="306705">
                <a:tc>
                  <a:txBody>
                    <a:bodyPr/>
                    <a:lstStyle/>
                    <a:p>
                      <a:pPr algn="just">
                        <a:lnSpc>
                          <a:spcPct val="115000"/>
                        </a:lnSpc>
                        <a:spcAft>
                          <a:spcPts val="1000"/>
                        </a:spcAft>
                      </a:pPr>
                      <a:r>
                        <a:rPr lang="de-DE" sz="12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96138"/>
                  </a:ext>
                </a:extLst>
              </a:tr>
              <a:tr h="306705">
                <a:tc>
                  <a:txBody>
                    <a:bodyPr/>
                    <a:lstStyle/>
                    <a:p>
                      <a:pPr algn="just">
                        <a:lnSpc>
                          <a:spcPct val="115000"/>
                        </a:lnSpc>
                        <a:spcAft>
                          <a:spcPts val="1000"/>
                        </a:spcAft>
                      </a:pPr>
                      <a:r>
                        <a:rPr lang="de-DE" sz="1200" dirty="0">
                          <a:effectLst/>
                        </a:rPr>
                        <a:t>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6100003"/>
                  </a:ext>
                </a:extLst>
              </a:tr>
              <a:tr h="306705">
                <a:tc>
                  <a:txBody>
                    <a:bodyPr/>
                    <a:lstStyle/>
                    <a:p>
                      <a:pPr algn="just">
                        <a:lnSpc>
                          <a:spcPct val="115000"/>
                        </a:lnSpc>
                        <a:spcAft>
                          <a:spcPts val="1000"/>
                        </a:spcAft>
                      </a:pPr>
                      <a:r>
                        <a:rPr lang="de-DE" sz="1200">
                          <a:effectLst/>
                        </a:rPr>
                        <a:t>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7623928"/>
                  </a:ext>
                </a:extLst>
              </a:tr>
              <a:tr h="306705">
                <a:tc>
                  <a:txBody>
                    <a:bodyPr/>
                    <a:lstStyle/>
                    <a:p>
                      <a:pPr algn="just">
                        <a:lnSpc>
                          <a:spcPct val="115000"/>
                        </a:lnSpc>
                        <a:spcAft>
                          <a:spcPts val="1000"/>
                        </a:spcAft>
                      </a:pPr>
                      <a:r>
                        <a:rPr lang="de-DE" sz="1200">
                          <a:effectLst/>
                        </a:rPr>
                        <a:t>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4380755"/>
                  </a:ext>
                </a:extLst>
              </a:tr>
              <a:tr h="958281">
                <a:tc>
                  <a:txBody>
                    <a:bodyPr/>
                    <a:lstStyle/>
                    <a:p>
                      <a:pPr algn="just">
                        <a:lnSpc>
                          <a:spcPct val="115000"/>
                        </a:lnSpc>
                        <a:spcAft>
                          <a:spcPts val="1000"/>
                        </a:spcAft>
                      </a:pPr>
                      <a:r>
                        <a:rPr lang="de-DE" sz="1200">
                          <a:effectLst/>
                        </a:rPr>
                        <a:t>Jährliche  Abschreibung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100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150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200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250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250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250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250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250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9657227"/>
                  </a:ext>
                </a:extLst>
              </a:tr>
              <a:tr h="632493">
                <a:tc>
                  <a:txBody>
                    <a:bodyPr/>
                    <a:lstStyle/>
                    <a:p>
                      <a:pPr algn="just">
                        <a:lnSpc>
                          <a:spcPct val="115000"/>
                        </a:lnSpc>
                        <a:spcAft>
                          <a:spcPts val="1000"/>
                        </a:spcAft>
                      </a:pPr>
                      <a:r>
                        <a:rPr lang="de-DE" sz="1200">
                          <a:effectLst/>
                        </a:rPr>
                        <a:t>Liquide Mittel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150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300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750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750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750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750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750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354496"/>
                  </a:ext>
                </a:extLst>
              </a:tr>
              <a:tr h="306705">
                <a:tc>
                  <a:txBody>
                    <a:bodyPr/>
                    <a:lstStyle/>
                    <a:p>
                      <a:pPr algn="just">
                        <a:lnSpc>
                          <a:spcPct val="115000"/>
                        </a:lnSpc>
                        <a:spcAft>
                          <a:spcPts val="1000"/>
                        </a:spcAft>
                      </a:pPr>
                      <a:r>
                        <a:rPr lang="de-DE" sz="1200">
                          <a:effectLst/>
                        </a:rPr>
                        <a:t>Reinvestition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-250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-250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-250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-250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-250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5691474"/>
                  </a:ext>
                </a:extLst>
              </a:tr>
              <a:tr h="632493">
                <a:tc>
                  <a:txBody>
                    <a:bodyPr/>
                    <a:lstStyle/>
                    <a:p>
                      <a:pPr algn="just">
                        <a:lnSpc>
                          <a:spcPct val="115000"/>
                        </a:lnSpc>
                        <a:spcAft>
                          <a:spcPts val="1000"/>
                        </a:spcAft>
                      </a:pPr>
                      <a:r>
                        <a:rPr lang="de-DE" sz="1200">
                          <a:effectLst/>
                        </a:rPr>
                        <a:t>Freigesetzte Mittel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a:effectLst/>
                        </a:rPr>
                        <a:t>500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200" dirty="0">
                          <a:effectLst/>
                        </a:rPr>
                        <a:t>500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1243665"/>
                  </a:ext>
                </a:extLst>
              </a:tr>
            </a:tbl>
          </a:graphicData>
        </a:graphic>
      </p:graphicFrame>
    </p:spTree>
    <p:extLst>
      <p:ext uri="{BB962C8B-B14F-4D97-AF65-F5344CB8AC3E}">
        <p14:creationId xmlns:p14="http://schemas.microsoft.com/office/powerpoint/2010/main" val="50543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3BBFC24-DB46-4B25-8658-1286C0A2306C}"/>
              </a:ext>
            </a:extLst>
          </p:cNvPr>
          <p:cNvPicPr>
            <a:picLocks noChangeAspect="1"/>
          </p:cNvPicPr>
          <p:nvPr/>
        </p:nvPicPr>
        <p:blipFill>
          <a:blip r:embed="rId2"/>
          <a:stretch>
            <a:fillRect/>
          </a:stretch>
        </p:blipFill>
        <p:spPr>
          <a:xfrm>
            <a:off x="984012" y="613196"/>
            <a:ext cx="9440148" cy="6021284"/>
          </a:xfrm>
          <a:prstGeom prst="rect">
            <a:avLst/>
          </a:prstGeom>
        </p:spPr>
      </p:pic>
    </p:spTree>
    <p:extLst>
      <p:ext uri="{BB962C8B-B14F-4D97-AF65-F5344CB8AC3E}">
        <p14:creationId xmlns:p14="http://schemas.microsoft.com/office/powerpoint/2010/main" val="202068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6281B65-E54C-489C-84AE-C300D6FE9381}"/>
              </a:ext>
            </a:extLst>
          </p:cNvPr>
          <p:cNvPicPr>
            <a:picLocks noChangeAspect="1"/>
          </p:cNvPicPr>
          <p:nvPr/>
        </p:nvPicPr>
        <p:blipFill>
          <a:blip r:embed="rId2"/>
          <a:stretch>
            <a:fillRect/>
          </a:stretch>
        </p:blipFill>
        <p:spPr>
          <a:xfrm>
            <a:off x="1488396" y="821522"/>
            <a:ext cx="8915444" cy="5396397"/>
          </a:xfrm>
          <a:prstGeom prst="rect">
            <a:avLst/>
          </a:prstGeom>
        </p:spPr>
      </p:pic>
    </p:spTree>
    <p:extLst>
      <p:ext uri="{BB962C8B-B14F-4D97-AF65-F5344CB8AC3E}">
        <p14:creationId xmlns:p14="http://schemas.microsoft.com/office/powerpoint/2010/main" val="192858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C2A8C1C-9FE3-4BE8-8CE4-F9BAD5992BD6}"/>
              </a:ext>
            </a:extLst>
          </p:cNvPr>
          <p:cNvPicPr>
            <a:picLocks noChangeAspect="1"/>
          </p:cNvPicPr>
          <p:nvPr/>
        </p:nvPicPr>
        <p:blipFill>
          <a:blip r:embed="rId2"/>
          <a:stretch>
            <a:fillRect/>
          </a:stretch>
        </p:blipFill>
        <p:spPr>
          <a:xfrm>
            <a:off x="848410" y="678032"/>
            <a:ext cx="10500309" cy="5499248"/>
          </a:xfrm>
          <a:prstGeom prst="rect">
            <a:avLst/>
          </a:prstGeom>
        </p:spPr>
      </p:pic>
    </p:spTree>
    <p:extLst>
      <p:ext uri="{BB962C8B-B14F-4D97-AF65-F5344CB8AC3E}">
        <p14:creationId xmlns:p14="http://schemas.microsoft.com/office/powerpoint/2010/main" val="52662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30A4FD9-C8F5-49CB-8B68-26327B2EFEA8}"/>
              </a:ext>
            </a:extLst>
          </p:cNvPr>
          <p:cNvPicPr>
            <a:picLocks noChangeAspect="1"/>
          </p:cNvPicPr>
          <p:nvPr/>
        </p:nvPicPr>
        <p:blipFill>
          <a:blip r:embed="rId2"/>
          <a:stretch>
            <a:fillRect/>
          </a:stretch>
        </p:blipFill>
        <p:spPr>
          <a:xfrm>
            <a:off x="1330960" y="354313"/>
            <a:ext cx="9712959" cy="6035729"/>
          </a:xfrm>
          <a:prstGeom prst="rect">
            <a:avLst/>
          </a:prstGeom>
        </p:spPr>
      </p:pic>
    </p:spTree>
    <p:extLst>
      <p:ext uri="{BB962C8B-B14F-4D97-AF65-F5344CB8AC3E}">
        <p14:creationId xmlns:p14="http://schemas.microsoft.com/office/powerpoint/2010/main" val="219263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9C2C994-E931-4E62-AB8C-D171C1235C87}"/>
              </a:ext>
            </a:extLst>
          </p:cNvPr>
          <p:cNvPicPr>
            <a:picLocks noChangeAspect="1"/>
          </p:cNvPicPr>
          <p:nvPr/>
        </p:nvPicPr>
        <p:blipFill>
          <a:blip r:embed="rId2"/>
          <a:stretch>
            <a:fillRect/>
          </a:stretch>
        </p:blipFill>
        <p:spPr>
          <a:xfrm>
            <a:off x="772161" y="623055"/>
            <a:ext cx="10850880" cy="5290065"/>
          </a:xfrm>
          <a:prstGeom prst="rect">
            <a:avLst/>
          </a:prstGeom>
        </p:spPr>
      </p:pic>
    </p:spTree>
    <p:extLst>
      <p:ext uri="{BB962C8B-B14F-4D97-AF65-F5344CB8AC3E}">
        <p14:creationId xmlns:p14="http://schemas.microsoft.com/office/powerpoint/2010/main" val="303162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32A1E-BB56-4681-9455-809A5E3D960F}"/>
              </a:ext>
            </a:extLst>
          </p:cNvPr>
          <p:cNvSpPr>
            <a:spLocks noGrp="1"/>
          </p:cNvSpPr>
          <p:nvPr>
            <p:ph type="title"/>
          </p:nvPr>
        </p:nvSpPr>
        <p:spPr>
          <a:xfrm>
            <a:off x="261675" y="433934"/>
            <a:ext cx="10515600" cy="427877"/>
          </a:xfrm>
        </p:spPr>
        <p:txBody>
          <a:bodyPr>
            <a:normAutofit fontScale="90000"/>
          </a:bodyPr>
          <a:lstStyle/>
          <a:p>
            <a:r>
              <a:rPr lang="de-DE" dirty="0">
                <a:solidFill>
                  <a:srgbClr val="0070C0"/>
                </a:solidFill>
              </a:rPr>
              <a:t>Unterschiede Eigen- und Fremdkapital</a:t>
            </a:r>
          </a:p>
        </p:txBody>
      </p:sp>
      <p:sp>
        <p:nvSpPr>
          <p:cNvPr id="3" name="Fußzeilenplatzhalter 2">
            <a:extLst>
              <a:ext uri="{FF2B5EF4-FFF2-40B4-BE49-F238E27FC236}">
                <a16:creationId xmlns:a16="http://schemas.microsoft.com/office/drawing/2014/main" id="{A894C5F4-9A30-48B4-962B-9D43F90F3EC2}"/>
              </a:ext>
            </a:extLst>
          </p:cNvPr>
          <p:cNvSpPr>
            <a:spLocks noGrp="1"/>
          </p:cNvSpPr>
          <p:nvPr>
            <p:ph type="ftr" sz="quarter" idx="11"/>
          </p:nvPr>
        </p:nvSpPr>
        <p:spPr/>
        <p:txBody>
          <a:bodyPr/>
          <a:lstStyle/>
          <a:p>
            <a:r>
              <a:rPr lang="de-DE" dirty="0"/>
              <a:t> H. Paschedag</a:t>
            </a:r>
            <a:endParaRPr lang="en-IN" dirty="0"/>
          </a:p>
        </p:txBody>
      </p:sp>
      <p:sp>
        <p:nvSpPr>
          <p:cNvPr id="4" name="Foliennummernplatzhalter 3">
            <a:extLst>
              <a:ext uri="{FF2B5EF4-FFF2-40B4-BE49-F238E27FC236}">
                <a16:creationId xmlns:a16="http://schemas.microsoft.com/office/drawing/2014/main" id="{E53622E6-37F2-4275-B8F0-B9538C89EABA}"/>
              </a:ext>
            </a:extLst>
          </p:cNvPr>
          <p:cNvSpPr>
            <a:spLocks noGrp="1"/>
          </p:cNvSpPr>
          <p:nvPr>
            <p:ph type="sldNum" sz="quarter" idx="12"/>
          </p:nvPr>
        </p:nvSpPr>
        <p:spPr/>
        <p:txBody>
          <a:bodyPr/>
          <a:lstStyle/>
          <a:p>
            <a:fld id="{9E72AEF7-1C8C-4F27-9F91-265614AC2E4C}" type="slidenum">
              <a:rPr lang="en-IN" smtClean="0"/>
              <a:t>9</a:t>
            </a:fld>
            <a:endParaRPr lang="en-IN"/>
          </a:p>
        </p:txBody>
      </p:sp>
      <p:sp>
        <p:nvSpPr>
          <p:cNvPr id="5" name="Textfeld 4">
            <a:extLst>
              <a:ext uri="{FF2B5EF4-FFF2-40B4-BE49-F238E27FC236}">
                <a16:creationId xmlns:a16="http://schemas.microsoft.com/office/drawing/2014/main" id="{70CF9D7A-6441-4093-A6AC-75A270EC0D6C}"/>
              </a:ext>
            </a:extLst>
          </p:cNvPr>
          <p:cNvSpPr txBox="1"/>
          <p:nvPr/>
        </p:nvSpPr>
        <p:spPr>
          <a:xfrm>
            <a:off x="576000" y="1550084"/>
            <a:ext cx="10515600" cy="1031051"/>
          </a:xfrm>
          <a:prstGeom prst="rect">
            <a:avLst/>
          </a:prstGeom>
          <a:noFill/>
        </p:spPr>
        <p:txBody>
          <a:bodyPr wrap="square" rtlCol="0">
            <a:spAutoFit/>
          </a:bodyPr>
          <a:lstStyle/>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285750" indent="-285750">
              <a:spcBef>
                <a:spcPts val="600"/>
              </a:spcBef>
              <a:buFont typeface="Arial" panose="020B0604020202020204" pitchFamily="34" charset="0"/>
              <a:buChar char="•"/>
            </a:pPr>
            <a:endParaRPr lang="de-DE" sz="2000" dirty="0">
              <a:latin typeface="Roboto" panose="02000000000000000000" pitchFamily="2" charset="0"/>
              <a:ea typeface="Roboto" panose="02000000000000000000" pitchFamily="2" charset="0"/>
            </a:endParaRPr>
          </a:p>
        </p:txBody>
      </p:sp>
      <p:graphicFrame>
        <p:nvGraphicFramePr>
          <p:cNvPr id="7" name="Tabelle 7">
            <a:extLst>
              <a:ext uri="{FF2B5EF4-FFF2-40B4-BE49-F238E27FC236}">
                <a16:creationId xmlns:a16="http://schemas.microsoft.com/office/drawing/2014/main" id="{E0B2021F-536C-4A45-8B31-2B19897EC286}"/>
              </a:ext>
            </a:extLst>
          </p:cNvPr>
          <p:cNvGraphicFramePr>
            <a:graphicFrameLocks noGrp="1"/>
          </p:cNvGraphicFramePr>
          <p:nvPr>
            <p:extLst>
              <p:ext uri="{D42A27DB-BD31-4B8C-83A1-F6EECF244321}">
                <p14:modId xmlns:p14="http://schemas.microsoft.com/office/powerpoint/2010/main" val="1864655178"/>
              </p:ext>
            </p:extLst>
          </p:nvPr>
        </p:nvGraphicFramePr>
        <p:xfrm>
          <a:off x="1009650" y="986764"/>
          <a:ext cx="9315449" cy="4449012"/>
        </p:xfrm>
        <a:graphic>
          <a:graphicData uri="http://schemas.openxmlformats.org/drawingml/2006/table">
            <a:tbl>
              <a:tblPr firstRow="1" bandRow="1">
                <a:tableStyleId>{5C22544A-7EE6-4342-B048-85BDC9FD1C3A}</a:tableStyleId>
              </a:tblPr>
              <a:tblGrid>
                <a:gridCol w="3083099">
                  <a:extLst>
                    <a:ext uri="{9D8B030D-6E8A-4147-A177-3AD203B41FA5}">
                      <a16:colId xmlns:a16="http://schemas.microsoft.com/office/drawing/2014/main" val="1808215053"/>
                    </a:ext>
                  </a:extLst>
                </a:gridCol>
                <a:gridCol w="3116175">
                  <a:extLst>
                    <a:ext uri="{9D8B030D-6E8A-4147-A177-3AD203B41FA5}">
                      <a16:colId xmlns:a16="http://schemas.microsoft.com/office/drawing/2014/main" val="1772460949"/>
                    </a:ext>
                  </a:extLst>
                </a:gridCol>
                <a:gridCol w="3116175">
                  <a:extLst>
                    <a:ext uri="{9D8B030D-6E8A-4147-A177-3AD203B41FA5}">
                      <a16:colId xmlns:a16="http://schemas.microsoft.com/office/drawing/2014/main" val="1558907530"/>
                    </a:ext>
                  </a:extLst>
                </a:gridCol>
              </a:tblGrid>
              <a:tr h="599262">
                <a:tc>
                  <a:txBody>
                    <a:bodyPr/>
                    <a:lstStyle/>
                    <a:p>
                      <a:r>
                        <a:rPr lang="de-DE" sz="3200" dirty="0"/>
                        <a:t>Merkmale</a:t>
                      </a:r>
                    </a:p>
                  </a:txBody>
                  <a:tcPr/>
                </a:tc>
                <a:tc>
                  <a:txBody>
                    <a:bodyPr/>
                    <a:lstStyle/>
                    <a:p>
                      <a:r>
                        <a:rPr lang="de-DE" sz="3200" dirty="0"/>
                        <a:t>Eigenkapital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dirty="0"/>
                        <a:t>Fremdkapital</a:t>
                      </a:r>
                    </a:p>
                    <a:p>
                      <a:endParaRPr lang="de-DE" dirty="0"/>
                    </a:p>
                  </a:txBody>
                  <a:tcPr/>
                </a:tc>
                <a:extLst>
                  <a:ext uri="{0D108BD9-81ED-4DB2-BD59-A6C34878D82A}">
                    <a16:rowId xmlns:a16="http://schemas.microsoft.com/office/drawing/2014/main" val="1009544638"/>
                  </a:ext>
                </a:extLst>
              </a:tr>
              <a:tr h="599262">
                <a:tc>
                  <a:txBody>
                    <a:bodyPr/>
                    <a:lstStyle/>
                    <a:p>
                      <a:r>
                        <a:rPr lang="de-DE" dirty="0"/>
                        <a:t>Haftung</a:t>
                      </a:r>
                    </a:p>
                  </a:txBody>
                  <a:tcPr/>
                </a:tc>
                <a:tc>
                  <a:txBody>
                    <a:bodyPr/>
                    <a:lstStyle/>
                    <a:p>
                      <a:endParaRPr lang="de-DE" dirty="0"/>
                    </a:p>
                  </a:txBody>
                  <a:tcPr/>
                </a:tc>
                <a:tc>
                  <a:txBody>
                    <a:bodyPr/>
                    <a:lstStyle/>
                    <a:p>
                      <a:endParaRPr lang="de-DE"/>
                    </a:p>
                  </a:txBody>
                  <a:tcPr/>
                </a:tc>
                <a:extLst>
                  <a:ext uri="{0D108BD9-81ED-4DB2-BD59-A6C34878D82A}">
                    <a16:rowId xmlns:a16="http://schemas.microsoft.com/office/drawing/2014/main" val="3694849901"/>
                  </a:ext>
                </a:extLst>
              </a:tr>
              <a:tr h="599262">
                <a:tc>
                  <a:txBody>
                    <a:bodyPr/>
                    <a:lstStyle/>
                    <a:p>
                      <a:r>
                        <a:rPr lang="de-DE" dirty="0"/>
                        <a:t>Entgelt</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655395662"/>
                  </a:ext>
                </a:extLst>
              </a:tr>
              <a:tr h="599262">
                <a:tc>
                  <a:txBody>
                    <a:bodyPr/>
                    <a:lstStyle/>
                    <a:p>
                      <a:r>
                        <a:rPr lang="de-DE" dirty="0"/>
                        <a:t>Mitbestimmung</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304439048"/>
                  </a:ext>
                </a:extLst>
              </a:tr>
              <a:tr h="599262">
                <a:tc>
                  <a:txBody>
                    <a:bodyPr/>
                    <a:lstStyle/>
                    <a:p>
                      <a:r>
                        <a:rPr lang="de-DE" dirty="0"/>
                        <a:t>Befristung</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339440828"/>
                  </a:ext>
                </a:extLst>
              </a:tr>
              <a:tr h="599262">
                <a:tc>
                  <a:txBody>
                    <a:bodyPr/>
                    <a:lstStyle/>
                    <a:p>
                      <a:r>
                        <a:rPr lang="de-DE" dirty="0"/>
                        <a:t>Steuerliche Betrachtung</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73703835"/>
                  </a:ext>
                </a:extLst>
              </a:tr>
              <a:tr h="599262">
                <a:tc>
                  <a:txBody>
                    <a:bodyPr/>
                    <a:lstStyle/>
                    <a:p>
                      <a:r>
                        <a:rPr lang="de-DE" dirty="0"/>
                        <a:t>Hauptinteresse</a:t>
                      </a:r>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979472391"/>
                  </a:ext>
                </a:extLst>
              </a:tr>
            </a:tbl>
          </a:graphicData>
        </a:graphic>
      </p:graphicFrame>
      <p:sp>
        <p:nvSpPr>
          <p:cNvPr id="8" name="Textfeld 7">
            <a:extLst>
              <a:ext uri="{FF2B5EF4-FFF2-40B4-BE49-F238E27FC236}">
                <a16:creationId xmlns:a16="http://schemas.microsoft.com/office/drawing/2014/main" id="{18DACCD1-AB60-4792-BFCB-D9D78748F10A}"/>
              </a:ext>
            </a:extLst>
          </p:cNvPr>
          <p:cNvSpPr txBox="1"/>
          <p:nvPr/>
        </p:nvSpPr>
        <p:spPr>
          <a:xfrm>
            <a:off x="1924050" y="5791200"/>
            <a:ext cx="7448550" cy="461665"/>
          </a:xfrm>
          <a:prstGeom prst="rect">
            <a:avLst/>
          </a:prstGeom>
          <a:noFill/>
        </p:spPr>
        <p:txBody>
          <a:bodyPr wrap="square">
            <a:spAutoFit/>
          </a:bodyPr>
          <a:lstStyle/>
          <a:p>
            <a:r>
              <a:rPr lang="de-DE" sz="2400" dirty="0"/>
              <a:t>https://www.youtube.com/watch?v=wx-Js9P3bxY</a:t>
            </a:r>
          </a:p>
        </p:txBody>
      </p:sp>
    </p:spTree>
    <p:extLst>
      <p:ext uri="{BB962C8B-B14F-4D97-AF65-F5344CB8AC3E}">
        <p14:creationId xmlns:p14="http://schemas.microsoft.com/office/powerpoint/2010/main" val="17657428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783</Words>
  <Application>Microsoft Office PowerPoint</Application>
  <PresentationFormat>Breitbild</PresentationFormat>
  <Paragraphs>196</Paragraphs>
  <Slides>35</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35</vt:i4>
      </vt:variant>
    </vt:vector>
  </HeadingPairs>
  <TitlesOfParts>
    <vt:vector size="43" baseType="lpstr">
      <vt:lpstr>Arial</vt:lpstr>
      <vt:lpstr>Calibri</vt:lpstr>
      <vt:lpstr>Calibri Light</vt:lpstr>
      <vt:lpstr>Roboto</vt:lpstr>
      <vt:lpstr>Roboto Medium</vt:lpstr>
      <vt:lpstr>Segoe UI</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Unterschiede Eigen- und Fremdkapital</vt:lpstr>
      <vt:lpstr>Gängige Mezzanine Kapital Arten</vt:lpstr>
      <vt:lpstr>Gängige Mezzanine Kapital Arten</vt:lpstr>
      <vt:lpstr>Gängige Mezzanine Kapital Arten</vt:lpstr>
      <vt:lpstr>Gängige Mezzanine Kapital Arten</vt:lpstr>
      <vt:lpstr>Gängige Mezzanine Kapital Arten</vt:lpstr>
      <vt:lpstr>Gängige Mezzanine Kapital Arten</vt:lpstr>
      <vt:lpstr>Gängige Mezzanine Kapital Arten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Kapazitätsfreisetzungseffekt  - Ein Reisebusunternehmer kauft fünf Jahre hintereinander je einen Reisebus für 250.000 €.  - Die Busse werden linear abgeschrieben.  - Die Abschreibungen sollen auch dem wirklichen Wertverlust der Busse entsprechen.  - Es wird weiterhin unterstellt, dass die Finanzierung der ersten fünf Reisebusse über externe Mittel erfolgt.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Paschedag, Holger</dc:creator>
  <cp:lastModifiedBy>Paschedag, Holger</cp:lastModifiedBy>
  <cp:revision>15</cp:revision>
  <dcterms:created xsi:type="dcterms:W3CDTF">2024-04-10T09:57:51Z</dcterms:created>
  <dcterms:modified xsi:type="dcterms:W3CDTF">2024-06-12T08:38:47Z</dcterms:modified>
</cp:coreProperties>
</file>