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/>
    <p:restoredTop sz="94689"/>
  </p:normalViewPr>
  <p:slideViewPr>
    <p:cSldViewPr snapToGrid="0" snapToObjects="1">
      <p:cViewPr varScale="1">
        <p:scale>
          <a:sx n="143" d="100"/>
          <a:sy n="143" d="100"/>
        </p:scale>
        <p:origin x="247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sketchfab.com/3d-models/apple-logo-ec021e3e50774b02937823e0a6145500" TargetMode="External"/><Relationship Id="rId1" Type="http://schemas.openxmlformats.org/officeDocument/2006/relationships/image" Target="../media/image25.jpeg"/><Relationship Id="rId6" Type="http://schemas.openxmlformats.org/officeDocument/2006/relationships/hyperlink" Target="http://logohistory.net/toyota-logo/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freepngimg.com/png/22394-bmw-logo-file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sketchfab.com/3d-models/apple-logo-ec021e3e50774b02937823e0a6145500" TargetMode="External"/><Relationship Id="rId1" Type="http://schemas.openxmlformats.org/officeDocument/2006/relationships/image" Target="../media/image25.jpeg"/><Relationship Id="rId6" Type="http://schemas.openxmlformats.org/officeDocument/2006/relationships/hyperlink" Target="http://logohistory.net/toyota-logo/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freepngimg.com/png/22394-bmw-logo-fil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ADB54-2321-411B-BAF6-515217E3D47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65AA84F-6B4F-4059-BF69-7BEDC6C3D65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Tariffs = Taxes on imported goods.</a:t>
          </a:r>
        </a:p>
      </dgm:t>
    </dgm:pt>
    <dgm:pt modelId="{DCAEC85D-C1BE-400E-A548-0EA987F9BA33}" type="parTrans" cxnId="{45E1722B-6B35-4056-85DA-0A32564A8830}">
      <dgm:prSet/>
      <dgm:spPr/>
      <dgm:t>
        <a:bodyPr/>
        <a:lstStyle/>
        <a:p>
          <a:endParaRPr lang="en-US"/>
        </a:p>
      </dgm:t>
    </dgm:pt>
    <dgm:pt modelId="{67BA7CD8-417D-4CB0-A903-24F13D38B4A5}" type="sibTrans" cxnId="{45E1722B-6B35-4056-85DA-0A32564A8830}">
      <dgm:prSet/>
      <dgm:spPr/>
      <dgm:t>
        <a:bodyPr/>
        <a:lstStyle/>
        <a:p>
          <a:endParaRPr lang="en-US"/>
        </a:p>
      </dgm:t>
    </dgm:pt>
    <dgm:pt modelId="{C3D8DF3D-3B1C-4E63-A53C-F3818B09C5E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Impact: Raise costs, disrupt global supply chains.</a:t>
          </a:r>
        </a:p>
      </dgm:t>
    </dgm:pt>
    <dgm:pt modelId="{D55F65BC-6C93-4C8F-A172-ECD7CA41B2D4}" type="parTrans" cxnId="{13CB1BF6-7763-4AC8-91A1-67F9223DE15B}">
      <dgm:prSet/>
      <dgm:spPr/>
      <dgm:t>
        <a:bodyPr/>
        <a:lstStyle/>
        <a:p>
          <a:endParaRPr lang="en-US"/>
        </a:p>
      </dgm:t>
    </dgm:pt>
    <dgm:pt modelId="{B10357E9-3D47-4B12-B6B7-6489EDF5E129}" type="sibTrans" cxnId="{13CB1BF6-7763-4AC8-91A1-67F9223DE15B}">
      <dgm:prSet/>
      <dgm:spPr/>
      <dgm:t>
        <a:bodyPr/>
        <a:lstStyle/>
        <a:p>
          <a:endParaRPr lang="en-US"/>
        </a:p>
      </dgm:t>
    </dgm:pt>
    <dgm:pt modelId="{8B5D0D8E-7482-43AC-87F3-B00D7D9C15B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MNC strategies: Diversify, Localize, Lobby, Absorb Costs.</a:t>
          </a:r>
        </a:p>
      </dgm:t>
    </dgm:pt>
    <dgm:pt modelId="{7FC15117-07E9-492A-8985-830AC9090362}" type="parTrans" cxnId="{41812271-8BA1-48EF-AEE0-0ACD8378EDFA}">
      <dgm:prSet/>
      <dgm:spPr/>
      <dgm:t>
        <a:bodyPr/>
        <a:lstStyle/>
        <a:p>
          <a:endParaRPr lang="en-US"/>
        </a:p>
      </dgm:t>
    </dgm:pt>
    <dgm:pt modelId="{A97C4590-E151-4356-91CF-5CE306D524D0}" type="sibTrans" cxnId="{41812271-8BA1-48EF-AEE0-0ACD8378EDFA}">
      <dgm:prSet/>
      <dgm:spPr/>
      <dgm:t>
        <a:bodyPr/>
        <a:lstStyle/>
        <a:p>
          <a:endParaRPr lang="en-US"/>
        </a:p>
      </dgm:t>
    </dgm:pt>
    <dgm:pt modelId="{D8E54CD6-82C5-45E6-8A91-D62DA3C74764}" type="pres">
      <dgm:prSet presAssocID="{E15ADB54-2321-411B-BAF6-515217E3D47F}" presName="root" presStyleCnt="0">
        <dgm:presLayoutVars>
          <dgm:dir/>
          <dgm:resizeHandles val="exact"/>
        </dgm:presLayoutVars>
      </dgm:prSet>
      <dgm:spPr/>
    </dgm:pt>
    <dgm:pt modelId="{8577F349-2164-4B4C-ABA5-5961B70D3764}" type="pres">
      <dgm:prSet presAssocID="{165AA84F-6B4F-4059-BF69-7BEDC6C3D658}" presName="compNode" presStyleCnt="0"/>
      <dgm:spPr/>
    </dgm:pt>
    <dgm:pt modelId="{C0C5B335-57C5-4BBC-B0E5-13BF79C05016}" type="pres">
      <dgm:prSet presAssocID="{165AA84F-6B4F-4059-BF69-7BEDC6C3D65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4FEB8D6-95AF-44D5-86E0-A071806E6475}" type="pres">
      <dgm:prSet presAssocID="{165AA84F-6B4F-4059-BF69-7BEDC6C3D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7C9B459-E93F-462D-8D0B-9E46E8C80E46}" type="pres">
      <dgm:prSet presAssocID="{165AA84F-6B4F-4059-BF69-7BEDC6C3D658}" presName="spaceRect" presStyleCnt="0"/>
      <dgm:spPr/>
    </dgm:pt>
    <dgm:pt modelId="{35191D29-64E0-423C-A9A4-3A14A9757A4A}" type="pres">
      <dgm:prSet presAssocID="{165AA84F-6B4F-4059-BF69-7BEDC6C3D658}" presName="textRect" presStyleLbl="revTx" presStyleIdx="0" presStyleCnt="3">
        <dgm:presLayoutVars>
          <dgm:chMax val="1"/>
          <dgm:chPref val="1"/>
        </dgm:presLayoutVars>
      </dgm:prSet>
      <dgm:spPr/>
    </dgm:pt>
    <dgm:pt modelId="{B15962F7-A10A-4EEF-96B9-9272D5584A8C}" type="pres">
      <dgm:prSet presAssocID="{67BA7CD8-417D-4CB0-A903-24F13D38B4A5}" presName="sibTrans" presStyleCnt="0"/>
      <dgm:spPr/>
    </dgm:pt>
    <dgm:pt modelId="{408648E1-ACAF-4D4D-912C-D3387C8B0246}" type="pres">
      <dgm:prSet presAssocID="{C3D8DF3D-3B1C-4E63-A53C-F3818B09C5E2}" presName="compNode" presStyleCnt="0"/>
      <dgm:spPr/>
    </dgm:pt>
    <dgm:pt modelId="{8478DAB6-114B-4383-8443-6464F01BD55E}" type="pres">
      <dgm:prSet presAssocID="{C3D8DF3D-3B1C-4E63-A53C-F3818B09C5E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184FB02-2586-4CF0-AFED-012A8A90FE93}" type="pres">
      <dgm:prSet presAssocID="{C3D8DF3D-3B1C-4E63-A53C-F3818B09C5E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EA18DBB-5B0E-44EC-A6F8-59A7B03E635B}" type="pres">
      <dgm:prSet presAssocID="{C3D8DF3D-3B1C-4E63-A53C-F3818B09C5E2}" presName="spaceRect" presStyleCnt="0"/>
      <dgm:spPr/>
    </dgm:pt>
    <dgm:pt modelId="{5EEDCAB9-5DBA-42F9-8BB8-0F380BB9BBE3}" type="pres">
      <dgm:prSet presAssocID="{C3D8DF3D-3B1C-4E63-A53C-F3818B09C5E2}" presName="textRect" presStyleLbl="revTx" presStyleIdx="1" presStyleCnt="3">
        <dgm:presLayoutVars>
          <dgm:chMax val="1"/>
          <dgm:chPref val="1"/>
        </dgm:presLayoutVars>
      </dgm:prSet>
      <dgm:spPr/>
    </dgm:pt>
    <dgm:pt modelId="{40DC5CBF-EDBD-4E0E-9EA8-2EB4E8BA95B2}" type="pres">
      <dgm:prSet presAssocID="{B10357E9-3D47-4B12-B6B7-6489EDF5E129}" presName="sibTrans" presStyleCnt="0"/>
      <dgm:spPr/>
    </dgm:pt>
    <dgm:pt modelId="{D5E81FC5-6791-4BD3-9AFB-62A4CB1E7041}" type="pres">
      <dgm:prSet presAssocID="{8B5D0D8E-7482-43AC-87F3-B00D7D9C15B0}" presName="compNode" presStyleCnt="0"/>
      <dgm:spPr/>
    </dgm:pt>
    <dgm:pt modelId="{BF9156DE-EA05-4081-BC6C-7B46BD412E83}" type="pres">
      <dgm:prSet presAssocID="{8B5D0D8E-7482-43AC-87F3-B00D7D9C15B0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7E476C9-C52A-4F87-9F7F-C9A0B0CEE5EC}" type="pres">
      <dgm:prSet presAssocID="{8B5D0D8E-7482-43AC-87F3-B00D7D9C15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A62C8D6-C832-433D-AC97-FFAE8484823F}" type="pres">
      <dgm:prSet presAssocID="{8B5D0D8E-7482-43AC-87F3-B00D7D9C15B0}" presName="spaceRect" presStyleCnt="0"/>
      <dgm:spPr/>
    </dgm:pt>
    <dgm:pt modelId="{2E6D22D5-3759-4B54-A0BA-7D4D757B02BA}" type="pres">
      <dgm:prSet presAssocID="{8B5D0D8E-7482-43AC-87F3-B00D7D9C15B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21F4E11-1DAB-2C47-B2FF-339D63CEC6B8}" type="presOf" srcId="{C3D8DF3D-3B1C-4E63-A53C-F3818B09C5E2}" destId="{5EEDCAB9-5DBA-42F9-8BB8-0F380BB9BBE3}" srcOrd="0" destOrd="0" presId="urn:microsoft.com/office/officeart/2018/5/layout/IconLeafLabelList"/>
    <dgm:cxn modelId="{43B38627-0A4F-DE44-A6F3-E0CB896FEC95}" type="presOf" srcId="{E15ADB54-2321-411B-BAF6-515217E3D47F}" destId="{D8E54CD6-82C5-45E6-8A91-D62DA3C74764}" srcOrd="0" destOrd="0" presId="urn:microsoft.com/office/officeart/2018/5/layout/IconLeafLabelList"/>
    <dgm:cxn modelId="{45E1722B-6B35-4056-85DA-0A32564A8830}" srcId="{E15ADB54-2321-411B-BAF6-515217E3D47F}" destId="{165AA84F-6B4F-4059-BF69-7BEDC6C3D658}" srcOrd="0" destOrd="0" parTransId="{DCAEC85D-C1BE-400E-A548-0EA987F9BA33}" sibTransId="{67BA7CD8-417D-4CB0-A903-24F13D38B4A5}"/>
    <dgm:cxn modelId="{41812271-8BA1-48EF-AEE0-0ACD8378EDFA}" srcId="{E15ADB54-2321-411B-BAF6-515217E3D47F}" destId="{8B5D0D8E-7482-43AC-87F3-B00D7D9C15B0}" srcOrd="2" destOrd="0" parTransId="{7FC15117-07E9-492A-8985-830AC9090362}" sibTransId="{A97C4590-E151-4356-91CF-5CE306D524D0}"/>
    <dgm:cxn modelId="{06083C85-BA86-274D-92B6-20F05B1DFE5B}" type="presOf" srcId="{165AA84F-6B4F-4059-BF69-7BEDC6C3D658}" destId="{35191D29-64E0-423C-A9A4-3A14A9757A4A}" srcOrd="0" destOrd="0" presId="urn:microsoft.com/office/officeart/2018/5/layout/IconLeafLabelList"/>
    <dgm:cxn modelId="{13CB1BF6-7763-4AC8-91A1-67F9223DE15B}" srcId="{E15ADB54-2321-411B-BAF6-515217E3D47F}" destId="{C3D8DF3D-3B1C-4E63-A53C-F3818B09C5E2}" srcOrd="1" destOrd="0" parTransId="{D55F65BC-6C93-4C8F-A172-ECD7CA41B2D4}" sibTransId="{B10357E9-3D47-4B12-B6B7-6489EDF5E129}"/>
    <dgm:cxn modelId="{C90ADFF7-B237-5C4D-AB54-48D392AA57F5}" type="presOf" srcId="{8B5D0D8E-7482-43AC-87F3-B00D7D9C15B0}" destId="{2E6D22D5-3759-4B54-A0BA-7D4D757B02BA}" srcOrd="0" destOrd="0" presId="urn:microsoft.com/office/officeart/2018/5/layout/IconLeafLabelList"/>
    <dgm:cxn modelId="{73AC0C23-C743-134B-9746-E9A12B02D1F9}" type="presParOf" srcId="{D8E54CD6-82C5-45E6-8A91-D62DA3C74764}" destId="{8577F349-2164-4B4C-ABA5-5961B70D3764}" srcOrd="0" destOrd="0" presId="urn:microsoft.com/office/officeart/2018/5/layout/IconLeafLabelList"/>
    <dgm:cxn modelId="{1B8226CC-5930-DD4F-B705-906E613F994C}" type="presParOf" srcId="{8577F349-2164-4B4C-ABA5-5961B70D3764}" destId="{C0C5B335-57C5-4BBC-B0E5-13BF79C05016}" srcOrd="0" destOrd="0" presId="urn:microsoft.com/office/officeart/2018/5/layout/IconLeafLabelList"/>
    <dgm:cxn modelId="{055E587B-9307-4C4B-83F0-8543130B638B}" type="presParOf" srcId="{8577F349-2164-4B4C-ABA5-5961B70D3764}" destId="{64FEB8D6-95AF-44D5-86E0-A071806E6475}" srcOrd="1" destOrd="0" presId="urn:microsoft.com/office/officeart/2018/5/layout/IconLeafLabelList"/>
    <dgm:cxn modelId="{DF7F02CF-0ADC-1646-88A3-658DFB01340A}" type="presParOf" srcId="{8577F349-2164-4B4C-ABA5-5961B70D3764}" destId="{B7C9B459-E93F-462D-8D0B-9E46E8C80E46}" srcOrd="2" destOrd="0" presId="urn:microsoft.com/office/officeart/2018/5/layout/IconLeafLabelList"/>
    <dgm:cxn modelId="{6B87360F-7073-5541-A67E-16DA2240BF4B}" type="presParOf" srcId="{8577F349-2164-4B4C-ABA5-5961B70D3764}" destId="{35191D29-64E0-423C-A9A4-3A14A9757A4A}" srcOrd="3" destOrd="0" presId="urn:microsoft.com/office/officeart/2018/5/layout/IconLeafLabelList"/>
    <dgm:cxn modelId="{31EB9DAE-5EA2-9246-A5E0-01BFE244C344}" type="presParOf" srcId="{D8E54CD6-82C5-45E6-8A91-D62DA3C74764}" destId="{B15962F7-A10A-4EEF-96B9-9272D5584A8C}" srcOrd="1" destOrd="0" presId="urn:microsoft.com/office/officeart/2018/5/layout/IconLeafLabelList"/>
    <dgm:cxn modelId="{E6B8409F-57BC-B441-A60F-B598D05EA934}" type="presParOf" srcId="{D8E54CD6-82C5-45E6-8A91-D62DA3C74764}" destId="{408648E1-ACAF-4D4D-912C-D3387C8B0246}" srcOrd="2" destOrd="0" presId="urn:microsoft.com/office/officeart/2018/5/layout/IconLeafLabelList"/>
    <dgm:cxn modelId="{C8F4B302-BDD2-8043-8916-EAF30D736BBE}" type="presParOf" srcId="{408648E1-ACAF-4D4D-912C-D3387C8B0246}" destId="{8478DAB6-114B-4383-8443-6464F01BD55E}" srcOrd="0" destOrd="0" presId="urn:microsoft.com/office/officeart/2018/5/layout/IconLeafLabelList"/>
    <dgm:cxn modelId="{82E7E33D-F2C0-214F-861F-FC8DEDC5AB75}" type="presParOf" srcId="{408648E1-ACAF-4D4D-912C-D3387C8B0246}" destId="{3184FB02-2586-4CF0-AFED-012A8A90FE93}" srcOrd="1" destOrd="0" presId="urn:microsoft.com/office/officeart/2018/5/layout/IconLeafLabelList"/>
    <dgm:cxn modelId="{F173018C-8AD1-AC49-84F9-0834514A8522}" type="presParOf" srcId="{408648E1-ACAF-4D4D-912C-D3387C8B0246}" destId="{FEA18DBB-5B0E-44EC-A6F8-59A7B03E635B}" srcOrd="2" destOrd="0" presId="urn:microsoft.com/office/officeart/2018/5/layout/IconLeafLabelList"/>
    <dgm:cxn modelId="{E83B33A4-9965-5F4F-8D17-E78DD6445EA0}" type="presParOf" srcId="{408648E1-ACAF-4D4D-912C-D3387C8B0246}" destId="{5EEDCAB9-5DBA-42F9-8BB8-0F380BB9BBE3}" srcOrd="3" destOrd="0" presId="urn:microsoft.com/office/officeart/2018/5/layout/IconLeafLabelList"/>
    <dgm:cxn modelId="{833D46E8-4AAC-EF4B-91CA-96CBDE17E1A2}" type="presParOf" srcId="{D8E54CD6-82C5-45E6-8A91-D62DA3C74764}" destId="{40DC5CBF-EDBD-4E0E-9EA8-2EB4E8BA95B2}" srcOrd="3" destOrd="0" presId="urn:microsoft.com/office/officeart/2018/5/layout/IconLeafLabelList"/>
    <dgm:cxn modelId="{5B5E4DC0-3700-014A-9806-D53CBFC3BF47}" type="presParOf" srcId="{D8E54CD6-82C5-45E6-8A91-D62DA3C74764}" destId="{D5E81FC5-6791-4BD3-9AFB-62A4CB1E7041}" srcOrd="4" destOrd="0" presId="urn:microsoft.com/office/officeart/2018/5/layout/IconLeafLabelList"/>
    <dgm:cxn modelId="{BD69D498-D3CF-D142-A848-7CABB0594578}" type="presParOf" srcId="{D5E81FC5-6791-4BD3-9AFB-62A4CB1E7041}" destId="{BF9156DE-EA05-4081-BC6C-7B46BD412E83}" srcOrd="0" destOrd="0" presId="urn:microsoft.com/office/officeart/2018/5/layout/IconLeafLabelList"/>
    <dgm:cxn modelId="{4AF89F53-31AF-074D-AD34-9210FCD2767F}" type="presParOf" srcId="{D5E81FC5-6791-4BD3-9AFB-62A4CB1E7041}" destId="{37E476C9-C52A-4F87-9F7F-C9A0B0CEE5EC}" srcOrd="1" destOrd="0" presId="urn:microsoft.com/office/officeart/2018/5/layout/IconLeafLabelList"/>
    <dgm:cxn modelId="{F8D5FDE5-4487-124C-A29F-63746D48F4EF}" type="presParOf" srcId="{D5E81FC5-6791-4BD3-9AFB-62A4CB1E7041}" destId="{4A62C8D6-C832-433D-AC97-FFAE8484823F}" srcOrd="2" destOrd="0" presId="urn:microsoft.com/office/officeart/2018/5/layout/IconLeafLabelList"/>
    <dgm:cxn modelId="{56542740-C992-F848-8D2A-3568208A85B4}" type="presParOf" srcId="{D5E81FC5-6791-4BD3-9AFB-62A4CB1E7041}" destId="{2E6D22D5-3759-4B54-A0BA-7D4D757B02B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ADA28-8E53-4F60-884A-E00E82823BC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BF84E9C-5292-4780-9AB5-15B386A974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Supply Chain Diversification</a:t>
          </a:r>
        </a:p>
      </dgm:t>
    </dgm:pt>
    <dgm:pt modelId="{A544ABB7-0692-4CB5-8E84-A4458C9014AA}" type="parTrans" cxnId="{04CD98E6-02C0-4569-A7D9-DABE8D6A80A2}">
      <dgm:prSet/>
      <dgm:spPr/>
      <dgm:t>
        <a:bodyPr/>
        <a:lstStyle/>
        <a:p>
          <a:endParaRPr lang="en-US"/>
        </a:p>
      </dgm:t>
    </dgm:pt>
    <dgm:pt modelId="{A7FD6407-9C53-4B35-AA0C-2E7E7C6B862B}" type="sibTrans" cxnId="{04CD98E6-02C0-4569-A7D9-DABE8D6A80A2}">
      <dgm:prSet/>
      <dgm:spPr/>
      <dgm:t>
        <a:bodyPr/>
        <a:lstStyle/>
        <a:p>
          <a:endParaRPr lang="en-US"/>
        </a:p>
      </dgm:t>
    </dgm:pt>
    <dgm:pt modelId="{9038C768-F824-4E7A-B36A-3420F91FF0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Local Production (Localization)</a:t>
          </a:r>
        </a:p>
      </dgm:t>
    </dgm:pt>
    <dgm:pt modelId="{448DAD21-4C21-4E09-882C-2CF7451A3E2E}" type="parTrans" cxnId="{793AFB7E-2D7F-46F0-89A3-6FA830579CB2}">
      <dgm:prSet/>
      <dgm:spPr/>
      <dgm:t>
        <a:bodyPr/>
        <a:lstStyle/>
        <a:p>
          <a:endParaRPr lang="en-US"/>
        </a:p>
      </dgm:t>
    </dgm:pt>
    <dgm:pt modelId="{83E8EE05-C509-4A6E-B086-ABC4E97DF507}" type="sibTrans" cxnId="{793AFB7E-2D7F-46F0-89A3-6FA830579CB2}">
      <dgm:prSet/>
      <dgm:spPr/>
      <dgm:t>
        <a:bodyPr/>
        <a:lstStyle/>
        <a:p>
          <a:endParaRPr lang="en-US"/>
        </a:p>
      </dgm:t>
    </dgm:pt>
    <dgm:pt modelId="{A5217766-DF28-4D10-950D-CF3A07F905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Pricing Adjustments and Cost Absorption</a:t>
          </a:r>
        </a:p>
      </dgm:t>
    </dgm:pt>
    <dgm:pt modelId="{5FAE6901-758A-4966-B71C-404171D00D60}" type="parTrans" cxnId="{F3B803C8-CC03-4A9C-B392-2038E21276E7}">
      <dgm:prSet/>
      <dgm:spPr/>
      <dgm:t>
        <a:bodyPr/>
        <a:lstStyle/>
        <a:p>
          <a:endParaRPr lang="en-US"/>
        </a:p>
      </dgm:t>
    </dgm:pt>
    <dgm:pt modelId="{ED3F347F-B4FA-496F-A6AD-517EF94E73F0}" type="sibTrans" cxnId="{F3B803C8-CC03-4A9C-B392-2038E21276E7}">
      <dgm:prSet/>
      <dgm:spPr/>
      <dgm:t>
        <a:bodyPr/>
        <a:lstStyle/>
        <a:p>
          <a:endParaRPr lang="en-US"/>
        </a:p>
      </dgm:t>
    </dgm:pt>
    <dgm:pt modelId="{9F3016EF-E32C-4015-8BC3-9DDE0156C7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Tariff Engineering (Product Tweaks)</a:t>
          </a:r>
        </a:p>
      </dgm:t>
    </dgm:pt>
    <dgm:pt modelId="{EFB61794-5B3D-4488-A3B5-A6610E6FB18F}" type="parTrans" cxnId="{78D347B2-41F3-407A-A473-E9A390F7E1CF}">
      <dgm:prSet/>
      <dgm:spPr/>
      <dgm:t>
        <a:bodyPr/>
        <a:lstStyle/>
        <a:p>
          <a:endParaRPr lang="en-US"/>
        </a:p>
      </dgm:t>
    </dgm:pt>
    <dgm:pt modelId="{B7D55CBB-297E-4EB9-B832-54F43B8B13A6}" type="sibTrans" cxnId="{78D347B2-41F3-407A-A473-E9A390F7E1CF}">
      <dgm:prSet/>
      <dgm:spPr/>
      <dgm:t>
        <a:bodyPr/>
        <a:lstStyle/>
        <a:p>
          <a:endParaRPr lang="en-US"/>
        </a:p>
      </dgm:t>
    </dgm:pt>
    <dgm:pt modelId="{83104D92-2164-45B7-AEFF-12D9ACBB0D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Lobbying &amp; Advocacy</a:t>
          </a:r>
        </a:p>
      </dgm:t>
    </dgm:pt>
    <dgm:pt modelId="{74F4AC72-E60F-4E43-8B38-496540A699AD}" type="parTrans" cxnId="{47932739-60BA-447F-95FE-390E824921B9}">
      <dgm:prSet/>
      <dgm:spPr/>
      <dgm:t>
        <a:bodyPr/>
        <a:lstStyle/>
        <a:p>
          <a:endParaRPr lang="en-US"/>
        </a:p>
      </dgm:t>
    </dgm:pt>
    <dgm:pt modelId="{4A52ED61-B42F-402F-8327-D1A5406F8B01}" type="sibTrans" cxnId="{47932739-60BA-447F-95FE-390E824921B9}">
      <dgm:prSet/>
      <dgm:spPr/>
      <dgm:t>
        <a:bodyPr/>
        <a:lstStyle/>
        <a:p>
          <a:endParaRPr lang="en-US"/>
        </a:p>
      </dgm:t>
    </dgm:pt>
    <dgm:pt modelId="{BEEE8C6B-0283-4686-9FC7-A0CE7C7488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Strategic Financial/Operational Hedging</a:t>
          </a:r>
        </a:p>
      </dgm:t>
    </dgm:pt>
    <dgm:pt modelId="{25D6DB80-BE72-4499-A901-2A6A83D41BAA}" type="parTrans" cxnId="{40CC75D2-D476-4CD2-8399-CE4ECE9A3ACA}">
      <dgm:prSet/>
      <dgm:spPr/>
      <dgm:t>
        <a:bodyPr/>
        <a:lstStyle/>
        <a:p>
          <a:endParaRPr lang="en-US"/>
        </a:p>
      </dgm:t>
    </dgm:pt>
    <dgm:pt modelId="{857060C2-D4B0-4540-AF96-71626763E9F7}" type="sibTrans" cxnId="{40CC75D2-D476-4CD2-8399-CE4ECE9A3ACA}">
      <dgm:prSet/>
      <dgm:spPr/>
      <dgm:t>
        <a:bodyPr/>
        <a:lstStyle/>
        <a:p>
          <a:endParaRPr lang="en-US"/>
        </a:p>
      </dgm:t>
    </dgm:pt>
    <dgm:pt modelId="{842E605F-57F4-4FB7-AEFD-CBB02F928FD1}" type="pres">
      <dgm:prSet presAssocID="{DA3ADA28-8E53-4F60-884A-E00E82823BC0}" presName="root" presStyleCnt="0">
        <dgm:presLayoutVars>
          <dgm:dir/>
          <dgm:resizeHandles val="exact"/>
        </dgm:presLayoutVars>
      </dgm:prSet>
      <dgm:spPr/>
    </dgm:pt>
    <dgm:pt modelId="{A9597254-EE93-434E-9B9B-586C9775237B}" type="pres">
      <dgm:prSet presAssocID="{5BF84E9C-5292-4780-9AB5-15B386A974ED}" presName="compNode" presStyleCnt="0"/>
      <dgm:spPr/>
    </dgm:pt>
    <dgm:pt modelId="{E99BAABE-D9B4-4AFD-BDF7-F087AE83840D}" type="pres">
      <dgm:prSet presAssocID="{5BF84E9C-5292-4780-9AB5-15B386A974ED}" presName="bgRect" presStyleLbl="bgShp" presStyleIdx="0" presStyleCnt="6"/>
      <dgm:spPr/>
    </dgm:pt>
    <dgm:pt modelId="{57D2FE6B-66FB-4F26-B5FC-ADE1F0849506}" type="pres">
      <dgm:prSet presAssocID="{5BF84E9C-5292-4780-9AB5-15B386A974E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06D5C9BA-6893-4B8B-9B63-681B34E23979}" type="pres">
      <dgm:prSet presAssocID="{5BF84E9C-5292-4780-9AB5-15B386A974ED}" presName="spaceRect" presStyleCnt="0"/>
      <dgm:spPr/>
    </dgm:pt>
    <dgm:pt modelId="{0712B1D4-2C7D-46BE-8AEE-D0AB09214AA2}" type="pres">
      <dgm:prSet presAssocID="{5BF84E9C-5292-4780-9AB5-15B386A974ED}" presName="parTx" presStyleLbl="revTx" presStyleIdx="0" presStyleCnt="6">
        <dgm:presLayoutVars>
          <dgm:chMax val="0"/>
          <dgm:chPref val="0"/>
        </dgm:presLayoutVars>
      </dgm:prSet>
      <dgm:spPr/>
    </dgm:pt>
    <dgm:pt modelId="{7AB468DD-7AE8-4C1B-9AFC-4A6B492F1EAB}" type="pres">
      <dgm:prSet presAssocID="{A7FD6407-9C53-4B35-AA0C-2E7E7C6B862B}" presName="sibTrans" presStyleCnt="0"/>
      <dgm:spPr/>
    </dgm:pt>
    <dgm:pt modelId="{43831B09-250A-4A4E-A682-F26B04F7D608}" type="pres">
      <dgm:prSet presAssocID="{9038C768-F824-4E7A-B36A-3420F91FF0FF}" presName="compNode" presStyleCnt="0"/>
      <dgm:spPr/>
    </dgm:pt>
    <dgm:pt modelId="{FE8EB0BF-3A04-48CF-AAAD-620F3BF93079}" type="pres">
      <dgm:prSet presAssocID="{9038C768-F824-4E7A-B36A-3420F91FF0FF}" presName="bgRect" presStyleLbl="bgShp" presStyleIdx="1" presStyleCnt="6"/>
      <dgm:spPr/>
    </dgm:pt>
    <dgm:pt modelId="{3A1B9CAF-E8C1-403F-BF9A-514D5356D782}" type="pres">
      <dgm:prSet presAssocID="{9038C768-F824-4E7A-B36A-3420F91FF0F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46A18E47-8E73-4959-8919-D9286C91A68B}" type="pres">
      <dgm:prSet presAssocID="{9038C768-F824-4E7A-B36A-3420F91FF0FF}" presName="spaceRect" presStyleCnt="0"/>
      <dgm:spPr/>
    </dgm:pt>
    <dgm:pt modelId="{985FBB05-F18C-46C3-8F1E-C50A28B0D44D}" type="pres">
      <dgm:prSet presAssocID="{9038C768-F824-4E7A-B36A-3420F91FF0FF}" presName="parTx" presStyleLbl="revTx" presStyleIdx="1" presStyleCnt="6">
        <dgm:presLayoutVars>
          <dgm:chMax val="0"/>
          <dgm:chPref val="0"/>
        </dgm:presLayoutVars>
      </dgm:prSet>
      <dgm:spPr/>
    </dgm:pt>
    <dgm:pt modelId="{2D8131C8-D83A-4BF1-86E2-9DEF21F2187F}" type="pres">
      <dgm:prSet presAssocID="{83E8EE05-C509-4A6E-B086-ABC4E97DF507}" presName="sibTrans" presStyleCnt="0"/>
      <dgm:spPr/>
    </dgm:pt>
    <dgm:pt modelId="{F9919E4D-82C6-4E6F-B3D2-6BD38736E21E}" type="pres">
      <dgm:prSet presAssocID="{A5217766-DF28-4D10-950D-CF3A07F905AB}" presName="compNode" presStyleCnt="0"/>
      <dgm:spPr/>
    </dgm:pt>
    <dgm:pt modelId="{4B5E0755-2D3B-46FE-9B8E-01E3065E0275}" type="pres">
      <dgm:prSet presAssocID="{A5217766-DF28-4D10-950D-CF3A07F905AB}" presName="bgRect" presStyleLbl="bgShp" presStyleIdx="2" presStyleCnt="6"/>
      <dgm:spPr/>
    </dgm:pt>
    <dgm:pt modelId="{F024D9D2-5769-4DA7-9F60-03A3E6681437}" type="pres">
      <dgm:prSet presAssocID="{A5217766-DF28-4D10-950D-CF3A07F905A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A216824-F4AF-457C-851C-A49A00E06C84}" type="pres">
      <dgm:prSet presAssocID="{A5217766-DF28-4D10-950D-CF3A07F905AB}" presName="spaceRect" presStyleCnt="0"/>
      <dgm:spPr/>
    </dgm:pt>
    <dgm:pt modelId="{E9580CA2-7FCA-4A49-8C05-D5D46EB8588F}" type="pres">
      <dgm:prSet presAssocID="{A5217766-DF28-4D10-950D-CF3A07F905AB}" presName="parTx" presStyleLbl="revTx" presStyleIdx="2" presStyleCnt="6">
        <dgm:presLayoutVars>
          <dgm:chMax val="0"/>
          <dgm:chPref val="0"/>
        </dgm:presLayoutVars>
      </dgm:prSet>
      <dgm:spPr/>
    </dgm:pt>
    <dgm:pt modelId="{409F4B59-27F6-4B44-B176-2769FAC14441}" type="pres">
      <dgm:prSet presAssocID="{ED3F347F-B4FA-496F-A6AD-517EF94E73F0}" presName="sibTrans" presStyleCnt="0"/>
      <dgm:spPr/>
    </dgm:pt>
    <dgm:pt modelId="{68B04034-C78A-4F03-8CD5-A3F619651171}" type="pres">
      <dgm:prSet presAssocID="{9F3016EF-E32C-4015-8BC3-9DDE0156C78B}" presName="compNode" presStyleCnt="0"/>
      <dgm:spPr/>
    </dgm:pt>
    <dgm:pt modelId="{B4DEACFC-BE07-4EC4-8246-D982178B97EF}" type="pres">
      <dgm:prSet presAssocID="{9F3016EF-E32C-4015-8BC3-9DDE0156C78B}" presName="bgRect" presStyleLbl="bgShp" presStyleIdx="3" presStyleCnt="6"/>
      <dgm:spPr/>
    </dgm:pt>
    <dgm:pt modelId="{2A9B30F8-0641-4E1B-A0EA-BDFCA99F998E}" type="pres">
      <dgm:prSet presAssocID="{9F3016EF-E32C-4015-8BC3-9DDE0156C78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0D5253B0-27E2-448C-A30A-E62D5A18DE16}" type="pres">
      <dgm:prSet presAssocID="{9F3016EF-E32C-4015-8BC3-9DDE0156C78B}" presName="spaceRect" presStyleCnt="0"/>
      <dgm:spPr/>
    </dgm:pt>
    <dgm:pt modelId="{81315075-59AB-4D15-A665-127AE082571B}" type="pres">
      <dgm:prSet presAssocID="{9F3016EF-E32C-4015-8BC3-9DDE0156C78B}" presName="parTx" presStyleLbl="revTx" presStyleIdx="3" presStyleCnt="6">
        <dgm:presLayoutVars>
          <dgm:chMax val="0"/>
          <dgm:chPref val="0"/>
        </dgm:presLayoutVars>
      </dgm:prSet>
      <dgm:spPr/>
    </dgm:pt>
    <dgm:pt modelId="{7FA7E47F-423E-48F0-9AA5-3A2C40C6D254}" type="pres">
      <dgm:prSet presAssocID="{B7D55CBB-297E-4EB9-B832-54F43B8B13A6}" presName="sibTrans" presStyleCnt="0"/>
      <dgm:spPr/>
    </dgm:pt>
    <dgm:pt modelId="{C0751A55-884D-4415-9021-9BE67DC657EA}" type="pres">
      <dgm:prSet presAssocID="{83104D92-2164-45B7-AEFF-12D9ACBB0D44}" presName="compNode" presStyleCnt="0"/>
      <dgm:spPr/>
    </dgm:pt>
    <dgm:pt modelId="{8BEA5C1A-F79B-4B75-9FB6-7E7E592EEA73}" type="pres">
      <dgm:prSet presAssocID="{83104D92-2164-45B7-AEFF-12D9ACBB0D44}" presName="bgRect" presStyleLbl="bgShp" presStyleIdx="4" presStyleCnt="6"/>
      <dgm:spPr/>
    </dgm:pt>
    <dgm:pt modelId="{ED7BB231-2737-4C42-A034-6D281DD36E03}" type="pres">
      <dgm:prSet presAssocID="{83104D92-2164-45B7-AEFF-12D9ACBB0D4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E2AB3652-00EA-4A67-89E7-0BA3D289BD2D}" type="pres">
      <dgm:prSet presAssocID="{83104D92-2164-45B7-AEFF-12D9ACBB0D44}" presName="spaceRect" presStyleCnt="0"/>
      <dgm:spPr/>
    </dgm:pt>
    <dgm:pt modelId="{F757D8AE-4AE8-4544-B8FF-FB32F4986BB0}" type="pres">
      <dgm:prSet presAssocID="{83104D92-2164-45B7-AEFF-12D9ACBB0D44}" presName="parTx" presStyleLbl="revTx" presStyleIdx="4" presStyleCnt="6">
        <dgm:presLayoutVars>
          <dgm:chMax val="0"/>
          <dgm:chPref val="0"/>
        </dgm:presLayoutVars>
      </dgm:prSet>
      <dgm:spPr/>
    </dgm:pt>
    <dgm:pt modelId="{2FD6DDE0-73D1-4111-AD65-490351162E6C}" type="pres">
      <dgm:prSet presAssocID="{4A52ED61-B42F-402F-8327-D1A5406F8B01}" presName="sibTrans" presStyleCnt="0"/>
      <dgm:spPr/>
    </dgm:pt>
    <dgm:pt modelId="{CA45FC37-E536-4775-B07D-05865C40F232}" type="pres">
      <dgm:prSet presAssocID="{BEEE8C6B-0283-4686-9FC7-A0CE7C748886}" presName="compNode" presStyleCnt="0"/>
      <dgm:spPr/>
    </dgm:pt>
    <dgm:pt modelId="{2BE4DB5A-046B-4725-A342-071D44B13ED3}" type="pres">
      <dgm:prSet presAssocID="{BEEE8C6B-0283-4686-9FC7-A0CE7C748886}" presName="bgRect" presStyleLbl="bgShp" presStyleIdx="5" presStyleCnt="6"/>
      <dgm:spPr/>
    </dgm:pt>
    <dgm:pt modelId="{30C36C38-32AB-44D5-A86A-3FFB04EAD9FB}" type="pres">
      <dgm:prSet presAssocID="{BEEE8C6B-0283-4686-9FC7-A0CE7C74888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98AD5CF-7776-4D02-9F42-3D13E14060B1}" type="pres">
      <dgm:prSet presAssocID="{BEEE8C6B-0283-4686-9FC7-A0CE7C748886}" presName="spaceRect" presStyleCnt="0"/>
      <dgm:spPr/>
    </dgm:pt>
    <dgm:pt modelId="{B21C864C-E336-4CE5-A3FA-D771D47C50D7}" type="pres">
      <dgm:prSet presAssocID="{BEEE8C6B-0283-4686-9FC7-A0CE7C74888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8910817-AE81-684E-8267-83C4626A3ACD}" type="presOf" srcId="{9F3016EF-E32C-4015-8BC3-9DDE0156C78B}" destId="{81315075-59AB-4D15-A665-127AE082571B}" srcOrd="0" destOrd="0" presId="urn:microsoft.com/office/officeart/2018/2/layout/IconVerticalSolidList"/>
    <dgm:cxn modelId="{47932739-60BA-447F-95FE-390E824921B9}" srcId="{DA3ADA28-8E53-4F60-884A-E00E82823BC0}" destId="{83104D92-2164-45B7-AEFF-12D9ACBB0D44}" srcOrd="4" destOrd="0" parTransId="{74F4AC72-E60F-4E43-8B38-496540A699AD}" sibTransId="{4A52ED61-B42F-402F-8327-D1A5406F8B01}"/>
    <dgm:cxn modelId="{9BA3D472-D0A9-AA46-BF01-A0559AE442F7}" type="presOf" srcId="{BEEE8C6B-0283-4686-9FC7-A0CE7C748886}" destId="{B21C864C-E336-4CE5-A3FA-D771D47C50D7}" srcOrd="0" destOrd="0" presId="urn:microsoft.com/office/officeart/2018/2/layout/IconVerticalSolidList"/>
    <dgm:cxn modelId="{793AFB7E-2D7F-46F0-89A3-6FA830579CB2}" srcId="{DA3ADA28-8E53-4F60-884A-E00E82823BC0}" destId="{9038C768-F824-4E7A-B36A-3420F91FF0FF}" srcOrd="1" destOrd="0" parTransId="{448DAD21-4C21-4E09-882C-2CF7451A3E2E}" sibTransId="{83E8EE05-C509-4A6E-B086-ABC4E97DF507}"/>
    <dgm:cxn modelId="{78D347B2-41F3-407A-A473-E9A390F7E1CF}" srcId="{DA3ADA28-8E53-4F60-884A-E00E82823BC0}" destId="{9F3016EF-E32C-4015-8BC3-9DDE0156C78B}" srcOrd="3" destOrd="0" parTransId="{EFB61794-5B3D-4488-A3B5-A6610E6FB18F}" sibTransId="{B7D55CBB-297E-4EB9-B832-54F43B8B13A6}"/>
    <dgm:cxn modelId="{F3B803C8-CC03-4A9C-B392-2038E21276E7}" srcId="{DA3ADA28-8E53-4F60-884A-E00E82823BC0}" destId="{A5217766-DF28-4D10-950D-CF3A07F905AB}" srcOrd="2" destOrd="0" parTransId="{5FAE6901-758A-4966-B71C-404171D00D60}" sibTransId="{ED3F347F-B4FA-496F-A6AD-517EF94E73F0}"/>
    <dgm:cxn modelId="{FEF916D2-FBFE-3045-BE1F-D16BFB1DFBC7}" type="presOf" srcId="{9038C768-F824-4E7A-B36A-3420F91FF0FF}" destId="{985FBB05-F18C-46C3-8F1E-C50A28B0D44D}" srcOrd="0" destOrd="0" presId="urn:microsoft.com/office/officeart/2018/2/layout/IconVerticalSolidList"/>
    <dgm:cxn modelId="{40CC75D2-D476-4CD2-8399-CE4ECE9A3ACA}" srcId="{DA3ADA28-8E53-4F60-884A-E00E82823BC0}" destId="{BEEE8C6B-0283-4686-9FC7-A0CE7C748886}" srcOrd="5" destOrd="0" parTransId="{25D6DB80-BE72-4499-A901-2A6A83D41BAA}" sibTransId="{857060C2-D4B0-4540-AF96-71626763E9F7}"/>
    <dgm:cxn modelId="{7BB2F7D5-27E0-5941-A453-41FB24FDC6E3}" type="presOf" srcId="{A5217766-DF28-4D10-950D-CF3A07F905AB}" destId="{E9580CA2-7FCA-4A49-8C05-D5D46EB8588F}" srcOrd="0" destOrd="0" presId="urn:microsoft.com/office/officeart/2018/2/layout/IconVerticalSolidList"/>
    <dgm:cxn modelId="{961B75DD-2329-E44C-9F1F-DF92020505A3}" type="presOf" srcId="{DA3ADA28-8E53-4F60-884A-E00E82823BC0}" destId="{842E605F-57F4-4FB7-AEFD-CBB02F928FD1}" srcOrd="0" destOrd="0" presId="urn:microsoft.com/office/officeart/2018/2/layout/IconVerticalSolidList"/>
    <dgm:cxn modelId="{70C9CCE1-BB58-3140-A81F-5E1714CCB6CD}" type="presOf" srcId="{5BF84E9C-5292-4780-9AB5-15B386A974ED}" destId="{0712B1D4-2C7D-46BE-8AEE-D0AB09214AA2}" srcOrd="0" destOrd="0" presId="urn:microsoft.com/office/officeart/2018/2/layout/IconVerticalSolidList"/>
    <dgm:cxn modelId="{B93717E5-4AEC-9A40-8B25-F78FCE742D95}" type="presOf" srcId="{83104D92-2164-45B7-AEFF-12D9ACBB0D44}" destId="{F757D8AE-4AE8-4544-B8FF-FB32F4986BB0}" srcOrd="0" destOrd="0" presId="urn:microsoft.com/office/officeart/2018/2/layout/IconVerticalSolidList"/>
    <dgm:cxn modelId="{04CD98E6-02C0-4569-A7D9-DABE8D6A80A2}" srcId="{DA3ADA28-8E53-4F60-884A-E00E82823BC0}" destId="{5BF84E9C-5292-4780-9AB5-15B386A974ED}" srcOrd="0" destOrd="0" parTransId="{A544ABB7-0692-4CB5-8E84-A4458C9014AA}" sibTransId="{A7FD6407-9C53-4B35-AA0C-2E7E7C6B862B}"/>
    <dgm:cxn modelId="{7F0F0315-F205-E64C-B316-5B038354E24B}" type="presParOf" srcId="{842E605F-57F4-4FB7-AEFD-CBB02F928FD1}" destId="{A9597254-EE93-434E-9B9B-586C9775237B}" srcOrd="0" destOrd="0" presId="urn:microsoft.com/office/officeart/2018/2/layout/IconVerticalSolidList"/>
    <dgm:cxn modelId="{4CBF461E-689F-CC42-8388-B769B10329F7}" type="presParOf" srcId="{A9597254-EE93-434E-9B9B-586C9775237B}" destId="{E99BAABE-D9B4-4AFD-BDF7-F087AE83840D}" srcOrd="0" destOrd="0" presId="urn:microsoft.com/office/officeart/2018/2/layout/IconVerticalSolidList"/>
    <dgm:cxn modelId="{9F05D9CA-7563-C646-9B0F-309848790F10}" type="presParOf" srcId="{A9597254-EE93-434E-9B9B-586C9775237B}" destId="{57D2FE6B-66FB-4F26-B5FC-ADE1F0849506}" srcOrd="1" destOrd="0" presId="urn:microsoft.com/office/officeart/2018/2/layout/IconVerticalSolidList"/>
    <dgm:cxn modelId="{8BF15D68-56E1-5E46-9D64-C724FE28F969}" type="presParOf" srcId="{A9597254-EE93-434E-9B9B-586C9775237B}" destId="{06D5C9BA-6893-4B8B-9B63-681B34E23979}" srcOrd="2" destOrd="0" presId="urn:microsoft.com/office/officeart/2018/2/layout/IconVerticalSolidList"/>
    <dgm:cxn modelId="{83C978A7-89F7-5A47-819B-DB7265F5F9F7}" type="presParOf" srcId="{A9597254-EE93-434E-9B9B-586C9775237B}" destId="{0712B1D4-2C7D-46BE-8AEE-D0AB09214AA2}" srcOrd="3" destOrd="0" presId="urn:microsoft.com/office/officeart/2018/2/layout/IconVerticalSolidList"/>
    <dgm:cxn modelId="{8F122804-623E-F242-8833-59F09372E7BD}" type="presParOf" srcId="{842E605F-57F4-4FB7-AEFD-CBB02F928FD1}" destId="{7AB468DD-7AE8-4C1B-9AFC-4A6B492F1EAB}" srcOrd="1" destOrd="0" presId="urn:microsoft.com/office/officeart/2018/2/layout/IconVerticalSolidList"/>
    <dgm:cxn modelId="{E5B43066-9DF7-944E-830D-043F26F0074A}" type="presParOf" srcId="{842E605F-57F4-4FB7-AEFD-CBB02F928FD1}" destId="{43831B09-250A-4A4E-A682-F26B04F7D608}" srcOrd="2" destOrd="0" presId="urn:microsoft.com/office/officeart/2018/2/layout/IconVerticalSolidList"/>
    <dgm:cxn modelId="{2A87B823-817F-F249-AA2D-A3EE4831261C}" type="presParOf" srcId="{43831B09-250A-4A4E-A682-F26B04F7D608}" destId="{FE8EB0BF-3A04-48CF-AAAD-620F3BF93079}" srcOrd="0" destOrd="0" presId="urn:microsoft.com/office/officeart/2018/2/layout/IconVerticalSolidList"/>
    <dgm:cxn modelId="{3C0478DC-E038-CA40-94F4-CE572F089ED3}" type="presParOf" srcId="{43831B09-250A-4A4E-A682-F26B04F7D608}" destId="{3A1B9CAF-E8C1-403F-BF9A-514D5356D782}" srcOrd="1" destOrd="0" presId="urn:microsoft.com/office/officeart/2018/2/layout/IconVerticalSolidList"/>
    <dgm:cxn modelId="{3AD55994-37C4-2948-B346-882D70A56358}" type="presParOf" srcId="{43831B09-250A-4A4E-A682-F26B04F7D608}" destId="{46A18E47-8E73-4959-8919-D9286C91A68B}" srcOrd="2" destOrd="0" presId="urn:microsoft.com/office/officeart/2018/2/layout/IconVerticalSolidList"/>
    <dgm:cxn modelId="{23C6CCF3-002B-BE49-9915-7F8D76FDB570}" type="presParOf" srcId="{43831B09-250A-4A4E-A682-F26B04F7D608}" destId="{985FBB05-F18C-46C3-8F1E-C50A28B0D44D}" srcOrd="3" destOrd="0" presId="urn:microsoft.com/office/officeart/2018/2/layout/IconVerticalSolidList"/>
    <dgm:cxn modelId="{334F9BAE-BF47-2349-8ED5-DFBA34114180}" type="presParOf" srcId="{842E605F-57F4-4FB7-AEFD-CBB02F928FD1}" destId="{2D8131C8-D83A-4BF1-86E2-9DEF21F2187F}" srcOrd="3" destOrd="0" presId="urn:microsoft.com/office/officeart/2018/2/layout/IconVerticalSolidList"/>
    <dgm:cxn modelId="{646DA790-E51F-D142-A6D4-8F5BA97C7241}" type="presParOf" srcId="{842E605F-57F4-4FB7-AEFD-CBB02F928FD1}" destId="{F9919E4D-82C6-4E6F-B3D2-6BD38736E21E}" srcOrd="4" destOrd="0" presId="urn:microsoft.com/office/officeart/2018/2/layout/IconVerticalSolidList"/>
    <dgm:cxn modelId="{4B9684AA-2E20-D048-8F32-18A250D07082}" type="presParOf" srcId="{F9919E4D-82C6-4E6F-B3D2-6BD38736E21E}" destId="{4B5E0755-2D3B-46FE-9B8E-01E3065E0275}" srcOrd="0" destOrd="0" presId="urn:microsoft.com/office/officeart/2018/2/layout/IconVerticalSolidList"/>
    <dgm:cxn modelId="{9D7BE7BD-EEA2-E146-B1EE-4F6F50085525}" type="presParOf" srcId="{F9919E4D-82C6-4E6F-B3D2-6BD38736E21E}" destId="{F024D9D2-5769-4DA7-9F60-03A3E6681437}" srcOrd="1" destOrd="0" presId="urn:microsoft.com/office/officeart/2018/2/layout/IconVerticalSolidList"/>
    <dgm:cxn modelId="{B2A838C9-1079-9A4C-BE87-F0897076B161}" type="presParOf" srcId="{F9919E4D-82C6-4E6F-B3D2-6BD38736E21E}" destId="{9A216824-F4AF-457C-851C-A49A00E06C84}" srcOrd="2" destOrd="0" presId="urn:microsoft.com/office/officeart/2018/2/layout/IconVerticalSolidList"/>
    <dgm:cxn modelId="{05CCC056-2D3B-8940-97C0-8E13348E0CF2}" type="presParOf" srcId="{F9919E4D-82C6-4E6F-B3D2-6BD38736E21E}" destId="{E9580CA2-7FCA-4A49-8C05-D5D46EB8588F}" srcOrd="3" destOrd="0" presId="urn:microsoft.com/office/officeart/2018/2/layout/IconVerticalSolidList"/>
    <dgm:cxn modelId="{62C65B27-CB54-4B49-B6E9-6DEDB147E8FA}" type="presParOf" srcId="{842E605F-57F4-4FB7-AEFD-CBB02F928FD1}" destId="{409F4B59-27F6-4B44-B176-2769FAC14441}" srcOrd="5" destOrd="0" presId="urn:microsoft.com/office/officeart/2018/2/layout/IconVerticalSolidList"/>
    <dgm:cxn modelId="{3AF20164-D17F-4C47-8D85-DD99A629F17E}" type="presParOf" srcId="{842E605F-57F4-4FB7-AEFD-CBB02F928FD1}" destId="{68B04034-C78A-4F03-8CD5-A3F619651171}" srcOrd="6" destOrd="0" presId="urn:microsoft.com/office/officeart/2018/2/layout/IconVerticalSolidList"/>
    <dgm:cxn modelId="{9F6ED9C9-EB8F-4C4A-A6B1-772902DAD4C0}" type="presParOf" srcId="{68B04034-C78A-4F03-8CD5-A3F619651171}" destId="{B4DEACFC-BE07-4EC4-8246-D982178B97EF}" srcOrd="0" destOrd="0" presId="urn:microsoft.com/office/officeart/2018/2/layout/IconVerticalSolidList"/>
    <dgm:cxn modelId="{6113B9AD-94B1-874D-9DEE-0E0917579665}" type="presParOf" srcId="{68B04034-C78A-4F03-8CD5-A3F619651171}" destId="{2A9B30F8-0641-4E1B-A0EA-BDFCA99F998E}" srcOrd="1" destOrd="0" presId="urn:microsoft.com/office/officeart/2018/2/layout/IconVerticalSolidList"/>
    <dgm:cxn modelId="{71C9BFB4-99C3-2345-92AE-14AA8D71A79C}" type="presParOf" srcId="{68B04034-C78A-4F03-8CD5-A3F619651171}" destId="{0D5253B0-27E2-448C-A30A-E62D5A18DE16}" srcOrd="2" destOrd="0" presId="urn:microsoft.com/office/officeart/2018/2/layout/IconVerticalSolidList"/>
    <dgm:cxn modelId="{5A45C4F1-CD7E-E749-BF65-0C0158A8477A}" type="presParOf" srcId="{68B04034-C78A-4F03-8CD5-A3F619651171}" destId="{81315075-59AB-4D15-A665-127AE082571B}" srcOrd="3" destOrd="0" presId="urn:microsoft.com/office/officeart/2018/2/layout/IconVerticalSolidList"/>
    <dgm:cxn modelId="{50091FB0-0AFF-9042-90DE-94B8065FB3CC}" type="presParOf" srcId="{842E605F-57F4-4FB7-AEFD-CBB02F928FD1}" destId="{7FA7E47F-423E-48F0-9AA5-3A2C40C6D254}" srcOrd="7" destOrd="0" presId="urn:microsoft.com/office/officeart/2018/2/layout/IconVerticalSolidList"/>
    <dgm:cxn modelId="{53615914-FED7-504A-99F4-4998DDB8242B}" type="presParOf" srcId="{842E605F-57F4-4FB7-AEFD-CBB02F928FD1}" destId="{C0751A55-884D-4415-9021-9BE67DC657EA}" srcOrd="8" destOrd="0" presId="urn:microsoft.com/office/officeart/2018/2/layout/IconVerticalSolidList"/>
    <dgm:cxn modelId="{82E8FA4B-4B97-BA48-A855-0A981271251D}" type="presParOf" srcId="{C0751A55-884D-4415-9021-9BE67DC657EA}" destId="{8BEA5C1A-F79B-4B75-9FB6-7E7E592EEA73}" srcOrd="0" destOrd="0" presId="urn:microsoft.com/office/officeart/2018/2/layout/IconVerticalSolidList"/>
    <dgm:cxn modelId="{5E2475ED-7F7A-624C-A51E-D7C4ECAA347C}" type="presParOf" srcId="{C0751A55-884D-4415-9021-9BE67DC657EA}" destId="{ED7BB231-2737-4C42-A034-6D281DD36E03}" srcOrd="1" destOrd="0" presId="urn:microsoft.com/office/officeart/2018/2/layout/IconVerticalSolidList"/>
    <dgm:cxn modelId="{A1398559-5C44-EE48-9906-186971B9428C}" type="presParOf" srcId="{C0751A55-884D-4415-9021-9BE67DC657EA}" destId="{E2AB3652-00EA-4A67-89E7-0BA3D289BD2D}" srcOrd="2" destOrd="0" presId="urn:microsoft.com/office/officeart/2018/2/layout/IconVerticalSolidList"/>
    <dgm:cxn modelId="{E8D6C906-FFAA-F14A-A404-3A0E64F4204C}" type="presParOf" srcId="{C0751A55-884D-4415-9021-9BE67DC657EA}" destId="{F757D8AE-4AE8-4544-B8FF-FB32F4986BB0}" srcOrd="3" destOrd="0" presId="urn:microsoft.com/office/officeart/2018/2/layout/IconVerticalSolidList"/>
    <dgm:cxn modelId="{1CBCE76D-56BA-A14C-82F0-B741EABE4C42}" type="presParOf" srcId="{842E605F-57F4-4FB7-AEFD-CBB02F928FD1}" destId="{2FD6DDE0-73D1-4111-AD65-490351162E6C}" srcOrd="9" destOrd="0" presId="urn:microsoft.com/office/officeart/2018/2/layout/IconVerticalSolidList"/>
    <dgm:cxn modelId="{AEFFA55D-A149-A746-B1CE-42A8683DB404}" type="presParOf" srcId="{842E605F-57F4-4FB7-AEFD-CBB02F928FD1}" destId="{CA45FC37-E536-4775-B07D-05865C40F232}" srcOrd="10" destOrd="0" presId="urn:microsoft.com/office/officeart/2018/2/layout/IconVerticalSolidList"/>
    <dgm:cxn modelId="{8842C323-9D46-4347-8D56-BF1BF45D53E9}" type="presParOf" srcId="{CA45FC37-E536-4775-B07D-05865C40F232}" destId="{2BE4DB5A-046B-4725-A342-071D44B13ED3}" srcOrd="0" destOrd="0" presId="urn:microsoft.com/office/officeart/2018/2/layout/IconVerticalSolidList"/>
    <dgm:cxn modelId="{C93E951E-05A0-2541-9BAD-953955B200CE}" type="presParOf" srcId="{CA45FC37-E536-4775-B07D-05865C40F232}" destId="{30C36C38-32AB-44D5-A86A-3FFB04EAD9FB}" srcOrd="1" destOrd="0" presId="urn:microsoft.com/office/officeart/2018/2/layout/IconVerticalSolidList"/>
    <dgm:cxn modelId="{0DB46CB4-A5A4-6D45-8173-27BDDBCA072D}" type="presParOf" srcId="{CA45FC37-E536-4775-B07D-05865C40F232}" destId="{598AD5CF-7776-4D02-9F42-3D13E14060B1}" srcOrd="2" destOrd="0" presId="urn:microsoft.com/office/officeart/2018/2/layout/IconVerticalSolidList"/>
    <dgm:cxn modelId="{00E1A161-3233-444B-A6A3-DE367622EE79}" type="presParOf" srcId="{CA45FC37-E536-4775-B07D-05865C40F232}" destId="{B21C864C-E336-4CE5-A3FA-D771D47C50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D9C6D9-7CC1-4BF1-821A-4F3B3CE1545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1E8B709-02C0-4F10-AC18-42474580D2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Apple: Diversify Production, Lobby for Exemptions (2018–2025) - </a:t>
          </a:r>
          <a:r>
            <a:rPr lang="en-GB" dirty="0"/>
            <a:t>Hillman and Hitt's Corporate Political Strategy</a:t>
          </a:r>
          <a:endParaRPr lang="en-US" dirty="0"/>
        </a:p>
      </dgm:t>
    </dgm:pt>
    <dgm:pt modelId="{DA79A486-DEF5-4599-9B7B-081941A72FD7}" type="parTrans" cxnId="{9B4415C9-E6F2-4435-8A73-C098FF94DDFF}">
      <dgm:prSet/>
      <dgm:spPr/>
      <dgm:t>
        <a:bodyPr/>
        <a:lstStyle/>
        <a:p>
          <a:endParaRPr lang="en-US"/>
        </a:p>
      </dgm:t>
    </dgm:pt>
    <dgm:pt modelId="{EF9C5B9A-E387-4CCF-9239-157F4B1CF597}" type="sibTrans" cxnId="{9B4415C9-E6F2-4435-8A73-C098FF94DDFF}">
      <dgm:prSet/>
      <dgm:spPr/>
      <dgm:t>
        <a:bodyPr/>
        <a:lstStyle/>
        <a:p>
          <a:endParaRPr lang="en-US"/>
        </a:p>
      </dgm:t>
    </dgm:pt>
    <dgm:pt modelId="{0C0D118E-C0E2-4885-8076-A80A471599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BMW: Localize in China, Increase Ownership (2018–2022) – </a:t>
          </a:r>
          <a:r>
            <a:rPr lang="en-GB" dirty="0"/>
            <a:t>Country Risk Management - Porter's International
Strategy</a:t>
          </a:r>
          <a:endParaRPr lang="en-US" dirty="0"/>
        </a:p>
      </dgm:t>
    </dgm:pt>
    <dgm:pt modelId="{AC86AC88-2055-4579-99A0-5DE8A253262E}" type="parTrans" cxnId="{1B87FAFB-23C7-4B35-A692-E5EF0F737EEE}">
      <dgm:prSet/>
      <dgm:spPr/>
      <dgm:t>
        <a:bodyPr/>
        <a:lstStyle/>
        <a:p>
          <a:endParaRPr lang="en-US"/>
        </a:p>
      </dgm:t>
    </dgm:pt>
    <dgm:pt modelId="{B0296333-079E-48F9-BC10-82A12031A40B}" type="sibTrans" cxnId="{1B87FAFB-23C7-4B35-A692-E5EF0F737EEE}">
      <dgm:prSet/>
      <dgm:spPr/>
      <dgm:t>
        <a:bodyPr/>
        <a:lstStyle/>
        <a:p>
          <a:endParaRPr lang="en-US"/>
        </a:p>
      </dgm:t>
    </dgm:pt>
    <dgm:pt modelId="{81173B66-5666-4FC3-A20D-915FC00347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Toyota: Early Localization, Minimized Tariff Impact (2017–2022) - </a:t>
          </a:r>
          <a:r>
            <a:rPr lang="en-GB" dirty="0"/>
            <a:t>Country Risk Management</a:t>
          </a:r>
          <a:endParaRPr lang="en-US" dirty="0"/>
        </a:p>
      </dgm:t>
    </dgm:pt>
    <dgm:pt modelId="{2EC9E13E-8ED9-4DDB-A891-175E412294AA}" type="parTrans" cxnId="{E721D3BA-0D02-4474-BDBB-31B3CD55D6E8}">
      <dgm:prSet/>
      <dgm:spPr/>
      <dgm:t>
        <a:bodyPr/>
        <a:lstStyle/>
        <a:p>
          <a:endParaRPr lang="en-US"/>
        </a:p>
      </dgm:t>
    </dgm:pt>
    <dgm:pt modelId="{6EE7E80A-A1FB-44B5-83E6-5438552D603C}" type="sibTrans" cxnId="{E721D3BA-0D02-4474-BDBB-31B3CD55D6E8}">
      <dgm:prSet/>
      <dgm:spPr/>
      <dgm:t>
        <a:bodyPr/>
        <a:lstStyle/>
        <a:p>
          <a:endParaRPr lang="en-US"/>
        </a:p>
      </dgm:t>
    </dgm:pt>
    <dgm:pt modelId="{B8B55EEE-C087-41CF-8465-3A0D71079B77}" type="pres">
      <dgm:prSet presAssocID="{ECD9C6D9-7CC1-4BF1-821A-4F3B3CE15454}" presName="root" presStyleCnt="0">
        <dgm:presLayoutVars>
          <dgm:dir/>
          <dgm:resizeHandles val="exact"/>
        </dgm:presLayoutVars>
      </dgm:prSet>
      <dgm:spPr/>
    </dgm:pt>
    <dgm:pt modelId="{E8063DAC-C7AD-4BCA-A36E-CCA0F702BBF2}" type="pres">
      <dgm:prSet presAssocID="{51E8B709-02C0-4F10-AC18-42474580D200}" presName="compNode" presStyleCnt="0"/>
      <dgm:spPr/>
    </dgm:pt>
    <dgm:pt modelId="{030FC871-7323-4734-B52E-6C8B401C1A4A}" type="pres">
      <dgm:prSet presAssocID="{51E8B709-02C0-4F10-AC18-42474580D200}" presName="bgRect" presStyleLbl="bgShp" presStyleIdx="0" presStyleCnt="3"/>
      <dgm:spPr/>
    </dgm:pt>
    <dgm:pt modelId="{684DF39C-BE09-47E4-958A-3DE916D9420A}" type="pres">
      <dgm:prSet presAssocID="{51E8B709-02C0-4F10-AC18-42474580D20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9000" r="-3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 Logo - Download Free 3D model by MysteryPancake [ec021e3] - Sketchfab"/>
        </a:ext>
      </dgm:extLst>
    </dgm:pt>
    <dgm:pt modelId="{02924DE1-FF79-4005-A6EA-2FBBBB548CD4}" type="pres">
      <dgm:prSet presAssocID="{51E8B709-02C0-4F10-AC18-42474580D200}" presName="spaceRect" presStyleCnt="0"/>
      <dgm:spPr/>
    </dgm:pt>
    <dgm:pt modelId="{435654C7-B17E-49D5-91DB-77567E00672A}" type="pres">
      <dgm:prSet presAssocID="{51E8B709-02C0-4F10-AC18-42474580D200}" presName="parTx" presStyleLbl="revTx" presStyleIdx="0" presStyleCnt="3">
        <dgm:presLayoutVars>
          <dgm:chMax val="0"/>
          <dgm:chPref val="0"/>
        </dgm:presLayoutVars>
      </dgm:prSet>
      <dgm:spPr/>
    </dgm:pt>
    <dgm:pt modelId="{32C0E54E-6C3F-44A5-B243-1DB75F235168}" type="pres">
      <dgm:prSet presAssocID="{EF9C5B9A-E387-4CCF-9239-157F4B1CF597}" presName="sibTrans" presStyleCnt="0"/>
      <dgm:spPr/>
    </dgm:pt>
    <dgm:pt modelId="{813CCFAE-CBF0-47D4-8AED-38D6B53DC8F2}" type="pres">
      <dgm:prSet presAssocID="{0C0D118E-C0E2-4885-8076-A80A4715992E}" presName="compNode" presStyleCnt="0"/>
      <dgm:spPr/>
    </dgm:pt>
    <dgm:pt modelId="{1DDA232F-59DF-4B26-87DF-745172D05AEA}" type="pres">
      <dgm:prSet presAssocID="{0C0D118E-C0E2-4885-8076-A80A4715992E}" presName="bgRect" presStyleLbl="bgShp" presStyleIdx="1" presStyleCnt="3"/>
      <dgm:spPr/>
    </dgm:pt>
    <dgm:pt modelId="{A5D82B9F-2C1B-46D7-9FEF-03B618686C99}" type="pres">
      <dgm:prSet presAssocID="{0C0D118E-C0E2-4885-8076-A80A471599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mw Logo File Transparent HQ PNG Download | FreePNGimg"/>
        </a:ext>
      </dgm:extLst>
    </dgm:pt>
    <dgm:pt modelId="{57A48FA1-79BD-4CFC-BB5C-26DA052BDBF8}" type="pres">
      <dgm:prSet presAssocID="{0C0D118E-C0E2-4885-8076-A80A4715992E}" presName="spaceRect" presStyleCnt="0"/>
      <dgm:spPr/>
    </dgm:pt>
    <dgm:pt modelId="{6844C2D8-078D-4652-BFCF-99BF44AF36B6}" type="pres">
      <dgm:prSet presAssocID="{0C0D118E-C0E2-4885-8076-A80A4715992E}" presName="parTx" presStyleLbl="revTx" presStyleIdx="1" presStyleCnt="3">
        <dgm:presLayoutVars>
          <dgm:chMax val="0"/>
          <dgm:chPref val="0"/>
        </dgm:presLayoutVars>
      </dgm:prSet>
      <dgm:spPr/>
    </dgm:pt>
    <dgm:pt modelId="{91184429-0045-462D-A496-A5417FF12AE8}" type="pres">
      <dgm:prSet presAssocID="{B0296333-079E-48F9-BC10-82A12031A40B}" presName="sibTrans" presStyleCnt="0"/>
      <dgm:spPr/>
    </dgm:pt>
    <dgm:pt modelId="{C733E1B1-2412-4E82-863B-1A9B6F9243C8}" type="pres">
      <dgm:prSet presAssocID="{81173B66-5666-4FC3-A20D-915FC0034775}" presName="compNode" presStyleCnt="0"/>
      <dgm:spPr/>
    </dgm:pt>
    <dgm:pt modelId="{0BC3815B-DC70-40DF-94C2-0D6DC1756463}" type="pres">
      <dgm:prSet presAssocID="{81173B66-5666-4FC3-A20D-915FC0034775}" presName="bgRect" presStyleLbl="bgShp" presStyleIdx="2" presStyleCnt="3"/>
      <dgm:spPr/>
    </dgm:pt>
    <dgm:pt modelId="{A988AF62-5C73-4548-B7CD-7427F6C10F64}" type="pres">
      <dgm:prSet presAssocID="{81173B66-5666-4FC3-A20D-915FC003477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39000" r="-3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yota Logo and sign, new logo meaning and history, PNG, SVG"/>
        </a:ext>
      </dgm:extLst>
    </dgm:pt>
    <dgm:pt modelId="{588ACD7B-DF16-4A49-8578-DCBCF7AB37DA}" type="pres">
      <dgm:prSet presAssocID="{81173B66-5666-4FC3-A20D-915FC0034775}" presName="spaceRect" presStyleCnt="0"/>
      <dgm:spPr/>
    </dgm:pt>
    <dgm:pt modelId="{3F8FAA9C-4FA2-42D5-B182-2503E575AF70}" type="pres">
      <dgm:prSet presAssocID="{81173B66-5666-4FC3-A20D-915FC003477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804140B-94C2-B244-B980-26D107175708}" type="presOf" srcId="{81173B66-5666-4FC3-A20D-915FC0034775}" destId="{3F8FAA9C-4FA2-42D5-B182-2503E575AF70}" srcOrd="0" destOrd="0" presId="urn:microsoft.com/office/officeart/2018/2/layout/IconVerticalSolidList"/>
    <dgm:cxn modelId="{71C7359D-5835-9E43-9484-A0FD99DA7D77}" type="presOf" srcId="{51E8B709-02C0-4F10-AC18-42474580D200}" destId="{435654C7-B17E-49D5-91DB-77567E00672A}" srcOrd="0" destOrd="0" presId="urn:microsoft.com/office/officeart/2018/2/layout/IconVerticalSolidList"/>
    <dgm:cxn modelId="{E721D3BA-0D02-4474-BDBB-31B3CD55D6E8}" srcId="{ECD9C6D9-7CC1-4BF1-821A-4F3B3CE15454}" destId="{81173B66-5666-4FC3-A20D-915FC0034775}" srcOrd="2" destOrd="0" parTransId="{2EC9E13E-8ED9-4DDB-A891-175E412294AA}" sibTransId="{6EE7E80A-A1FB-44B5-83E6-5438552D603C}"/>
    <dgm:cxn modelId="{9B4415C9-E6F2-4435-8A73-C098FF94DDFF}" srcId="{ECD9C6D9-7CC1-4BF1-821A-4F3B3CE15454}" destId="{51E8B709-02C0-4F10-AC18-42474580D200}" srcOrd="0" destOrd="0" parTransId="{DA79A486-DEF5-4599-9B7B-081941A72FD7}" sibTransId="{EF9C5B9A-E387-4CCF-9239-157F4B1CF597}"/>
    <dgm:cxn modelId="{15F517E0-A72D-F547-AE4B-2AB282D1C764}" type="presOf" srcId="{ECD9C6D9-7CC1-4BF1-821A-4F3B3CE15454}" destId="{B8B55EEE-C087-41CF-8465-3A0D71079B77}" srcOrd="0" destOrd="0" presId="urn:microsoft.com/office/officeart/2018/2/layout/IconVerticalSolidList"/>
    <dgm:cxn modelId="{749800F4-F7DE-4744-8C52-7D9A31E33AEC}" type="presOf" srcId="{0C0D118E-C0E2-4885-8076-A80A4715992E}" destId="{6844C2D8-078D-4652-BFCF-99BF44AF36B6}" srcOrd="0" destOrd="0" presId="urn:microsoft.com/office/officeart/2018/2/layout/IconVerticalSolidList"/>
    <dgm:cxn modelId="{1B87FAFB-23C7-4B35-A692-E5EF0F737EEE}" srcId="{ECD9C6D9-7CC1-4BF1-821A-4F3B3CE15454}" destId="{0C0D118E-C0E2-4885-8076-A80A4715992E}" srcOrd="1" destOrd="0" parTransId="{AC86AC88-2055-4579-99A0-5DE8A253262E}" sibTransId="{B0296333-079E-48F9-BC10-82A12031A40B}"/>
    <dgm:cxn modelId="{319472B7-87E0-4047-B379-E155C5CA5701}" type="presParOf" srcId="{B8B55EEE-C087-41CF-8465-3A0D71079B77}" destId="{E8063DAC-C7AD-4BCA-A36E-CCA0F702BBF2}" srcOrd="0" destOrd="0" presId="urn:microsoft.com/office/officeart/2018/2/layout/IconVerticalSolidList"/>
    <dgm:cxn modelId="{E48E8CC7-B47B-3442-BC2B-520C18405AB5}" type="presParOf" srcId="{E8063DAC-C7AD-4BCA-A36E-CCA0F702BBF2}" destId="{030FC871-7323-4734-B52E-6C8B401C1A4A}" srcOrd="0" destOrd="0" presId="urn:microsoft.com/office/officeart/2018/2/layout/IconVerticalSolidList"/>
    <dgm:cxn modelId="{35092C11-486F-BB4C-BE35-50368E1AB131}" type="presParOf" srcId="{E8063DAC-C7AD-4BCA-A36E-CCA0F702BBF2}" destId="{684DF39C-BE09-47E4-958A-3DE916D9420A}" srcOrd="1" destOrd="0" presId="urn:microsoft.com/office/officeart/2018/2/layout/IconVerticalSolidList"/>
    <dgm:cxn modelId="{4EC5C883-02B6-A74A-A5FE-09B436E195FD}" type="presParOf" srcId="{E8063DAC-C7AD-4BCA-A36E-CCA0F702BBF2}" destId="{02924DE1-FF79-4005-A6EA-2FBBBB548CD4}" srcOrd="2" destOrd="0" presId="urn:microsoft.com/office/officeart/2018/2/layout/IconVerticalSolidList"/>
    <dgm:cxn modelId="{834163FE-152E-3043-A4E7-DE6EE08D8EAA}" type="presParOf" srcId="{E8063DAC-C7AD-4BCA-A36E-CCA0F702BBF2}" destId="{435654C7-B17E-49D5-91DB-77567E00672A}" srcOrd="3" destOrd="0" presId="urn:microsoft.com/office/officeart/2018/2/layout/IconVerticalSolidList"/>
    <dgm:cxn modelId="{65D85D54-C2BD-2340-B666-3BAC63152D40}" type="presParOf" srcId="{B8B55EEE-C087-41CF-8465-3A0D71079B77}" destId="{32C0E54E-6C3F-44A5-B243-1DB75F235168}" srcOrd="1" destOrd="0" presId="urn:microsoft.com/office/officeart/2018/2/layout/IconVerticalSolidList"/>
    <dgm:cxn modelId="{43897700-E15A-504F-B2CF-1F7B751751EA}" type="presParOf" srcId="{B8B55EEE-C087-41CF-8465-3A0D71079B77}" destId="{813CCFAE-CBF0-47D4-8AED-38D6B53DC8F2}" srcOrd="2" destOrd="0" presId="urn:microsoft.com/office/officeart/2018/2/layout/IconVerticalSolidList"/>
    <dgm:cxn modelId="{22DB7AA4-C6B1-6046-AA01-A360376CFFCE}" type="presParOf" srcId="{813CCFAE-CBF0-47D4-8AED-38D6B53DC8F2}" destId="{1DDA232F-59DF-4B26-87DF-745172D05AEA}" srcOrd="0" destOrd="0" presId="urn:microsoft.com/office/officeart/2018/2/layout/IconVerticalSolidList"/>
    <dgm:cxn modelId="{85B470B4-05A8-A344-9DA0-B77FFF971B42}" type="presParOf" srcId="{813CCFAE-CBF0-47D4-8AED-38D6B53DC8F2}" destId="{A5D82B9F-2C1B-46D7-9FEF-03B618686C99}" srcOrd="1" destOrd="0" presId="urn:microsoft.com/office/officeart/2018/2/layout/IconVerticalSolidList"/>
    <dgm:cxn modelId="{DEA2DAE4-3927-C745-A05D-28D7A66D994D}" type="presParOf" srcId="{813CCFAE-CBF0-47D4-8AED-38D6B53DC8F2}" destId="{57A48FA1-79BD-4CFC-BB5C-26DA052BDBF8}" srcOrd="2" destOrd="0" presId="urn:microsoft.com/office/officeart/2018/2/layout/IconVerticalSolidList"/>
    <dgm:cxn modelId="{53E69166-C16C-BB47-B33D-C202E08C1400}" type="presParOf" srcId="{813CCFAE-CBF0-47D4-8AED-38D6B53DC8F2}" destId="{6844C2D8-078D-4652-BFCF-99BF44AF36B6}" srcOrd="3" destOrd="0" presId="urn:microsoft.com/office/officeart/2018/2/layout/IconVerticalSolidList"/>
    <dgm:cxn modelId="{0EE28885-1A96-5742-A971-F313AA7C9D43}" type="presParOf" srcId="{B8B55EEE-C087-41CF-8465-3A0D71079B77}" destId="{91184429-0045-462D-A496-A5417FF12AE8}" srcOrd="3" destOrd="0" presId="urn:microsoft.com/office/officeart/2018/2/layout/IconVerticalSolidList"/>
    <dgm:cxn modelId="{872A99D5-FB6C-4C4A-8698-127D60F2FE83}" type="presParOf" srcId="{B8B55EEE-C087-41CF-8465-3A0D71079B77}" destId="{C733E1B1-2412-4E82-863B-1A9B6F9243C8}" srcOrd="4" destOrd="0" presId="urn:microsoft.com/office/officeart/2018/2/layout/IconVerticalSolidList"/>
    <dgm:cxn modelId="{B786EBCD-3A27-EC46-AF22-1F9ACD9EF5A8}" type="presParOf" srcId="{C733E1B1-2412-4E82-863B-1A9B6F9243C8}" destId="{0BC3815B-DC70-40DF-94C2-0D6DC1756463}" srcOrd="0" destOrd="0" presId="urn:microsoft.com/office/officeart/2018/2/layout/IconVerticalSolidList"/>
    <dgm:cxn modelId="{2A6713F3-ED1E-474A-AC75-5DC917CDC8DB}" type="presParOf" srcId="{C733E1B1-2412-4E82-863B-1A9B6F9243C8}" destId="{A988AF62-5C73-4548-B7CD-7427F6C10F64}" srcOrd="1" destOrd="0" presId="urn:microsoft.com/office/officeart/2018/2/layout/IconVerticalSolidList"/>
    <dgm:cxn modelId="{E9F3F61B-9A3C-B44B-953F-927A723291BE}" type="presParOf" srcId="{C733E1B1-2412-4E82-863B-1A9B6F9243C8}" destId="{588ACD7B-DF16-4A49-8578-DCBCF7AB37DA}" srcOrd="2" destOrd="0" presId="urn:microsoft.com/office/officeart/2018/2/layout/IconVerticalSolidList"/>
    <dgm:cxn modelId="{47FE5556-7B7F-6E49-975D-D79C1E5744ED}" type="presParOf" srcId="{C733E1B1-2412-4E82-863B-1A9B6F9243C8}" destId="{3F8FAA9C-4FA2-42D5-B182-2503E575AF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BA1272-6ACB-46DD-9482-169B754C0F3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C33B9EF-026A-4B3A-9719-D1F4BAFA2DBC}">
      <dgm:prSet/>
      <dgm:spPr/>
      <dgm:t>
        <a:bodyPr/>
        <a:lstStyle/>
        <a:p>
          <a:r>
            <a:rPr lang="en-GB"/>
            <a:t>Apple: 'China Plus One' Strategy (Supply Chain Risk Diversification)</a:t>
          </a:r>
          <a:endParaRPr lang="en-US"/>
        </a:p>
      </dgm:t>
    </dgm:pt>
    <dgm:pt modelId="{42932984-BFD7-4DCB-BED0-F6B8D1F9C20A}" type="parTrans" cxnId="{481FA020-90DF-4CDB-BEAF-4FD85532CFE1}">
      <dgm:prSet/>
      <dgm:spPr/>
      <dgm:t>
        <a:bodyPr/>
        <a:lstStyle/>
        <a:p>
          <a:endParaRPr lang="en-US"/>
        </a:p>
      </dgm:t>
    </dgm:pt>
    <dgm:pt modelId="{C9C98F11-DE35-46C1-8B57-803DC417EFFE}" type="sibTrans" cxnId="{481FA020-90DF-4CDB-BEAF-4FD85532CFE1}">
      <dgm:prSet/>
      <dgm:spPr/>
      <dgm:t>
        <a:bodyPr/>
        <a:lstStyle/>
        <a:p>
          <a:endParaRPr lang="en-US"/>
        </a:p>
      </dgm:t>
    </dgm:pt>
    <dgm:pt modelId="{DED59822-D1B0-43ED-B0C2-807E6043EFB9}">
      <dgm:prSet/>
      <dgm:spPr/>
      <dgm:t>
        <a:bodyPr/>
        <a:lstStyle/>
        <a:p>
          <a:r>
            <a:rPr lang="en-GB"/>
            <a:t>BMW: Localization Strategy (Porter's International Strategy Framework)</a:t>
          </a:r>
          <a:endParaRPr lang="en-US"/>
        </a:p>
      </dgm:t>
    </dgm:pt>
    <dgm:pt modelId="{0F3AF1B2-2D57-42E2-A663-1BEB302DAAF6}" type="parTrans" cxnId="{BF734A98-D36C-403E-8DB8-221A1534539F}">
      <dgm:prSet/>
      <dgm:spPr/>
      <dgm:t>
        <a:bodyPr/>
        <a:lstStyle/>
        <a:p>
          <a:endParaRPr lang="en-US"/>
        </a:p>
      </dgm:t>
    </dgm:pt>
    <dgm:pt modelId="{C1B4D486-77E5-450C-A1A9-29963E322641}" type="sibTrans" cxnId="{BF734A98-D36C-403E-8DB8-221A1534539F}">
      <dgm:prSet/>
      <dgm:spPr/>
      <dgm:t>
        <a:bodyPr/>
        <a:lstStyle/>
        <a:p>
          <a:endParaRPr lang="en-US"/>
        </a:p>
      </dgm:t>
    </dgm:pt>
    <dgm:pt modelId="{22EC8552-294F-4B93-BA74-130F1DB86C98}">
      <dgm:prSet/>
      <dgm:spPr/>
      <dgm:t>
        <a:bodyPr/>
        <a:lstStyle/>
        <a:p>
          <a:r>
            <a:rPr lang="en-GB"/>
            <a:t>Toyota: Risk Hedging Strategy (Country Risk Mitigation Models)</a:t>
          </a:r>
          <a:endParaRPr lang="en-US"/>
        </a:p>
      </dgm:t>
    </dgm:pt>
    <dgm:pt modelId="{E75E045B-DA63-408B-BCB9-20BB163AF497}" type="parTrans" cxnId="{393A70DF-933F-4DA5-B8DE-EB5CB2B3FED0}">
      <dgm:prSet/>
      <dgm:spPr/>
      <dgm:t>
        <a:bodyPr/>
        <a:lstStyle/>
        <a:p>
          <a:endParaRPr lang="en-US"/>
        </a:p>
      </dgm:t>
    </dgm:pt>
    <dgm:pt modelId="{9AF89BD3-26E5-4092-AC76-A040B36ED47B}" type="sibTrans" cxnId="{393A70DF-933F-4DA5-B8DE-EB5CB2B3FED0}">
      <dgm:prSet/>
      <dgm:spPr/>
      <dgm:t>
        <a:bodyPr/>
        <a:lstStyle/>
        <a:p>
          <a:endParaRPr lang="en-US"/>
        </a:p>
      </dgm:t>
    </dgm:pt>
    <dgm:pt modelId="{3B7E7DF1-BF01-49A6-8408-B4D71CA6D7FA}">
      <dgm:prSet/>
      <dgm:spPr/>
      <dgm:t>
        <a:bodyPr/>
        <a:lstStyle/>
        <a:p>
          <a:r>
            <a:rPr lang="en-GB"/>
            <a:t>Lobbying Tactics: Non-Market Strategy (Political Risk Management)</a:t>
          </a:r>
          <a:endParaRPr lang="en-US"/>
        </a:p>
      </dgm:t>
    </dgm:pt>
    <dgm:pt modelId="{F82F3C12-2373-4A61-9411-A9DC54C5A2A2}" type="parTrans" cxnId="{BAD2895D-A291-4377-B7F4-68B3AE7642F5}">
      <dgm:prSet/>
      <dgm:spPr/>
      <dgm:t>
        <a:bodyPr/>
        <a:lstStyle/>
        <a:p>
          <a:endParaRPr lang="en-US"/>
        </a:p>
      </dgm:t>
    </dgm:pt>
    <dgm:pt modelId="{E1F2C73B-90EC-447E-ADAE-62819447DE88}" type="sibTrans" cxnId="{BAD2895D-A291-4377-B7F4-68B3AE7642F5}">
      <dgm:prSet/>
      <dgm:spPr/>
      <dgm:t>
        <a:bodyPr/>
        <a:lstStyle/>
        <a:p>
          <a:endParaRPr lang="en-US"/>
        </a:p>
      </dgm:t>
    </dgm:pt>
    <dgm:pt modelId="{1E21F611-91EA-2B4C-AADE-10A2C999B807}" type="pres">
      <dgm:prSet presAssocID="{22BA1272-6ACB-46DD-9482-169B754C0F32}" presName="vert0" presStyleCnt="0">
        <dgm:presLayoutVars>
          <dgm:dir/>
          <dgm:animOne val="branch"/>
          <dgm:animLvl val="lvl"/>
        </dgm:presLayoutVars>
      </dgm:prSet>
      <dgm:spPr/>
    </dgm:pt>
    <dgm:pt modelId="{8C7D29FB-4802-DF4B-823B-E7C5F750F497}" type="pres">
      <dgm:prSet presAssocID="{AC33B9EF-026A-4B3A-9719-D1F4BAFA2DBC}" presName="thickLine" presStyleLbl="alignNode1" presStyleIdx="0" presStyleCnt="4"/>
      <dgm:spPr/>
    </dgm:pt>
    <dgm:pt modelId="{618A9A9A-750D-B248-BE54-C441053FEE23}" type="pres">
      <dgm:prSet presAssocID="{AC33B9EF-026A-4B3A-9719-D1F4BAFA2DBC}" presName="horz1" presStyleCnt="0"/>
      <dgm:spPr/>
    </dgm:pt>
    <dgm:pt modelId="{1AF8661A-E1C9-1044-AE85-99E858AA53B3}" type="pres">
      <dgm:prSet presAssocID="{AC33B9EF-026A-4B3A-9719-D1F4BAFA2DBC}" presName="tx1" presStyleLbl="revTx" presStyleIdx="0" presStyleCnt="4"/>
      <dgm:spPr/>
    </dgm:pt>
    <dgm:pt modelId="{09EC9B00-245E-ED42-A266-C58AFBC07345}" type="pres">
      <dgm:prSet presAssocID="{AC33B9EF-026A-4B3A-9719-D1F4BAFA2DBC}" presName="vert1" presStyleCnt="0"/>
      <dgm:spPr/>
    </dgm:pt>
    <dgm:pt modelId="{5C5F70C2-965B-3942-B22D-C91CDADF6E6A}" type="pres">
      <dgm:prSet presAssocID="{DED59822-D1B0-43ED-B0C2-807E6043EFB9}" presName="thickLine" presStyleLbl="alignNode1" presStyleIdx="1" presStyleCnt="4"/>
      <dgm:spPr/>
    </dgm:pt>
    <dgm:pt modelId="{FE91BE58-DF07-8045-8AFC-31C15D888D00}" type="pres">
      <dgm:prSet presAssocID="{DED59822-D1B0-43ED-B0C2-807E6043EFB9}" presName="horz1" presStyleCnt="0"/>
      <dgm:spPr/>
    </dgm:pt>
    <dgm:pt modelId="{002184C7-4D8D-114E-9636-AD3D3D43F363}" type="pres">
      <dgm:prSet presAssocID="{DED59822-D1B0-43ED-B0C2-807E6043EFB9}" presName="tx1" presStyleLbl="revTx" presStyleIdx="1" presStyleCnt="4"/>
      <dgm:spPr/>
    </dgm:pt>
    <dgm:pt modelId="{624395E1-680F-5046-B625-729588C6F3BC}" type="pres">
      <dgm:prSet presAssocID="{DED59822-D1B0-43ED-B0C2-807E6043EFB9}" presName="vert1" presStyleCnt="0"/>
      <dgm:spPr/>
    </dgm:pt>
    <dgm:pt modelId="{9522CFC5-887D-1A45-B7CF-CCF089030D73}" type="pres">
      <dgm:prSet presAssocID="{22EC8552-294F-4B93-BA74-130F1DB86C98}" presName="thickLine" presStyleLbl="alignNode1" presStyleIdx="2" presStyleCnt="4"/>
      <dgm:spPr/>
    </dgm:pt>
    <dgm:pt modelId="{5EC00F12-5E12-644A-8011-4BDC7FC33593}" type="pres">
      <dgm:prSet presAssocID="{22EC8552-294F-4B93-BA74-130F1DB86C98}" presName="horz1" presStyleCnt="0"/>
      <dgm:spPr/>
    </dgm:pt>
    <dgm:pt modelId="{DB3A3E2B-9FC7-054C-8C4F-8B7181C38F4C}" type="pres">
      <dgm:prSet presAssocID="{22EC8552-294F-4B93-BA74-130F1DB86C98}" presName="tx1" presStyleLbl="revTx" presStyleIdx="2" presStyleCnt="4"/>
      <dgm:spPr/>
    </dgm:pt>
    <dgm:pt modelId="{4DADC3EA-1C1D-8041-A660-176C81A570BC}" type="pres">
      <dgm:prSet presAssocID="{22EC8552-294F-4B93-BA74-130F1DB86C98}" presName="vert1" presStyleCnt="0"/>
      <dgm:spPr/>
    </dgm:pt>
    <dgm:pt modelId="{BD99F7D7-4502-D641-BCC0-CD7DD5BBEB1E}" type="pres">
      <dgm:prSet presAssocID="{3B7E7DF1-BF01-49A6-8408-B4D71CA6D7FA}" presName="thickLine" presStyleLbl="alignNode1" presStyleIdx="3" presStyleCnt="4"/>
      <dgm:spPr/>
    </dgm:pt>
    <dgm:pt modelId="{076A474B-55A4-B64F-8B3A-EAF66A2C348B}" type="pres">
      <dgm:prSet presAssocID="{3B7E7DF1-BF01-49A6-8408-B4D71CA6D7FA}" presName="horz1" presStyleCnt="0"/>
      <dgm:spPr/>
    </dgm:pt>
    <dgm:pt modelId="{E58AF599-2F70-714E-BBA5-E1DBABDE69A1}" type="pres">
      <dgm:prSet presAssocID="{3B7E7DF1-BF01-49A6-8408-B4D71CA6D7FA}" presName="tx1" presStyleLbl="revTx" presStyleIdx="3" presStyleCnt="4"/>
      <dgm:spPr/>
    </dgm:pt>
    <dgm:pt modelId="{661C35CC-3DE8-9F49-8A71-BDAB8C74A616}" type="pres">
      <dgm:prSet presAssocID="{3B7E7DF1-BF01-49A6-8408-B4D71CA6D7FA}" presName="vert1" presStyleCnt="0"/>
      <dgm:spPr/>
    </dgm:pt>
  </dgm:ptLst>
  <dgm:cxnLst>
    <dgm:cxn modelId="{481FA020-90DF-4CDB-BEAF-4FD85532CFE1}" srcId="{22BA1272-6ACB-46DD-9482-169B754C0F32}" destId="{AC33B9EF-026A-4B3A-9719-D1F4BAFA2DBC}" srcOrd="0" destOrd="0" parTransId="{42932984-BFD7-4DCB-BED0-F6B8D1F9C20A}" sibTransId="{C9C98F11-DE35-46C1-8B57-803DC417EFFE}"/>
    <dgm:cxn modelId="{7AF04F3E-F028-A649-AFC2-1C406DCF48F0}" type="presOf" srcId="{DED59822-D1B0-43ED-B0C2-807E6043EFB9}" destId="{002184C7-4D8D-114E-9636-AD3D3D43F363}" srcOrd="0" destOrd="0" presId="urn:microsoft.com/office/officeart/2008/layout/LinedList"/>
    <dgm:cxn modelId="{90AC014D-CA09-7A48-BC2A-51738BAA1EB3}" type="presOf" srcId="{3B7E7DF1-BF01-49A6-8408-B4D71CA6D7FA}" destId="{E58AF599-2F70-714E-BBA5-E1DBABDE69A1}" srcOrd="0" destOrd="0" presId="urn:microsoft.com/office/officeart/2008/layout/LinedList"/>
    <dgm:cxn modelId="{BAD2895D-A291-4377-B7F4-68B3AE7642F5}" srcId="{22BA1272-6ACB-46DD-9482-169B754C0F32}" destId="{3B7E7DF1-BF01-49A6-8408-B4D71CA6D7FA}" srcOrd="3" destOrd="0" parTransId="{F82F3C12-2373-4A61-9411-A9DC54C5A2A2}" sibTransId="{E1F2C73B-90EC-447E-ADAE-62819447DE88}"/>
    <dgm:cxn modelId="{E1792978-68C1-0F42-8716-83CDC2DA9D3D}" type="presOf" srcId="{22BA1272-6ACB-46DD-9482-169B754C0F32}" destId="{1E21F611-91EA-2B4C-AADE-10A2C999B807}" srcOrd="0" destOrd="0" presId="urn:microsoft.com/office/officeart/2008/layout/LinedList"/>
    <dgm:cxn modelId="{CCA4847B-443A-6946-B436-AED835D13597}" type="presOf" srcId="{AC33B9EF-026A-4B3A-9719-D1F4BAFA2DBC}" destId="{1AF8661A-E1C9-1044-AE85-99E858AA53B3}" srcOrd="0" destOrd="0" presId="urn:microsoft.com/office/officeart/2008/layout/LinedList"/>
    <dgm:cxn modelId="{BF734A98-D36C-403E-8DB8-221A1534539F}" srcId="{22BA1272-6ACB-46DD-9482-169B754C0F32}" destId="{DED59822-D1B0-43ED-B0C2-807E6043EFB9}" srcOrd="1" destOrd="0" parTransId="{0F3AF1B2-2D57-42E2-A663-1BEB302DAAF6}" sibTransId="{C1B4D486-77E5-450C-A1A9-29963E322641}"/>
    <dgm:cxn modelId="{393A70DF-933F-4DA5-B8DE-EB5CB2B3FED0}" srcId="{22BA1272-6ACB-46DD-9482-169B754C0F32}" destId="{22EC8552-294F-4B93-BA74-130F1DB86C98}" srcOrd="2" destOrd="0" parTransId="{E75E045B-DA63-408B-BCB9-20BB163AF497}" sibTransId="{9AF89BD3-26E5-4092-AC76-A040B36ED47B}"/>
    <dgm:cxn modelId="{E52250E0-2D09-5A43-B002-133BA1A462C6}" type="presOf" srcId="{22EC8552-294F-4B93-BA74-130F1DB86C98}" destId="{DB3A3E2B-9FC7-054C-8C4F-8B7181C38F4C}" srcOrd="0" destOrd="0" presId="urn:microsoft.com/office/officeart/2008/layout/LinedList"/>
    <dgm:cxn modelId="{326F08FA-6CB8-E74A-83D0-6AA65CB87316}" type="presParOf" srcId="{1E21F611-91EA-2B4C-AADE-10A2C999B807}" destId="{8C7D29FB-4802-DF4B-823B-E7C5F750F497}" srcOrd="0" destOrd="0" presId="urn:microsoft.com/office/officeart/2008/layout/LinedList"/>
    <dgm:cxn modelId="{33072050-59CA-5D4A-9A73-6965F530E981}" type="presParOf" srcId="{1E21F611-91EA-2B4C-AADE-10A2C999B807}" destId="{618A9A9A-750D-B248-BE54-C441053FEE23}" srcOrd="1" destOrd="0" presId="urn:microsoft.com/office/officeart/2008/layout/LinedList"/>
    <dgm:cxn modelId="{629F831C-08E3-9747-8A47-A11B4191223E}" type="presParOf" srcId="{618A9A9A-750D-B248-BE54-C441053FEE23}" destId="{1AF8661A-E1C9-1044-AE85-99E858AA53B3}" srcOrd="0" destOrd="0" presId="urn:microsoft.com/office/officeart/2008/layout/LinedList"/>
    <dgm:cxn modelId="{56CE36CF-EFFF-9D4C-9C67-246D55C8DB88}" type="presParOf" srcId="{618A9A9A-750D-B248-BE54-C441053FEE23}" destId="{09EC9B00-245E-ED42-A266-C58AFBC07345}" srcOrd="1" destOrd="0" presId="urn:microsoft.com/office/officeart/2008/layout/LinedList"/>
    <dgm:cxn modelId="{D30556E4-F847-4144-BE6F-9990130142FA}" type="presParOf" srcId="{1E21F611-91EA-2B4C-AADE-10A2C999B807}" destId="{5C5F70C2-965B-3942-B22D-C91CDADF6E6A}" srcOrd="2" destOrd="0" presId="urn:microsoft.com/office/officeart/2008/layout/LinedList"/>
    <dgm:cxn modelId="{CDAB941C-1CE4-5B41-A33E-73E44A5027BA}" type="presParOf" srcId="{1E21F611-91EA-2B4C-AADE-10A2C999B807}" destId="{FE91BE58-DF07-8045-8AFC-31C15D888D00}" srcOrd="3" destOrd="0" presId="urn:microsoft.com/office/officeart/2008/layout/LinedList"/>
    <dgm:cxn modelId="{27CE348A-B7C2-EE41-975D-A8D540169581}" type="presParOf" srcId="{FE91BE58-DF07-8045-8AFC-31C15D888D00}" destId="{002184C7-4D8D-114E-9636-AD3D3D43F363}" srcOrd="0" destOrd="0" presId="urn:microsoft.com/office/officeart/2008/layout/LinedList"/>
    <dgm:cxn modelId="{8F38F160-7B50-EE46-9DD9-88392E8C8B7A}" type="presParOf" srcId="{FE91BE58-DF07-8045-8AFC-31C15D888D00}" destId="{624395E1-680F-5046-B625-729588C6F3BC}" srcOrd="1" destOrd="0" presId="urn:microsoft.com/office/officeart/2008/layout/LinedList"/>
    <dgm:cxn modelId="{E79E4A89-757C-9F47-A13C-B04A1E87F6FF}" type="presParOf" srcId="{1E21F611-91EA-2B4C-AADE-10A2C999B807}" destId="{9522CFC5-887D-1A45-B7CF-CCF089030D73}" srcOrd="4" destOrd="0" presId="urn:microsoft.com/office/officeart/2008/layout/LinedList"/>
    <dgm:cxn modelId="{E087EE71-4142-9240-AF67-809832FAE541}" type="presParOf" srcId="{1E21F611-91EA-2B4C-AADE-10A2C999B807}" destId="{5EC00F12-5E12-644A-8011-4BDC7FC33593}" srcOrd="5" destOrd="0" presId="urn:microsoft.com/office/officeart/2008/layout/LinedList"/>
    <dgm:cxn modelId="{25C00EB8-3ACA-6E45-8291-7D62A7548FD2}" type="presParOf" srcId="{5EC00F12-5E12-644A-8011-4BDC7FC33593}" destId="{DB3A3E2B-9FC7-054C-8C4F-8B7181C38F4C}" srcOrd="0" destOrd="0" presId="urn:microsoft.com/office/officeart/2008/layout/LinedList"/>
    <dgm:cxn modelId="{A65D9DF9-9034-424E-A6D4-FB808E8A0F88}" type="presParOf" srcId="{5EC00F12-5E12-644A-8011-4BDC7FC33593}" destId="{4DADC3EA-1C1D-8041-A660-176C81A570BC}" srcOrd="1" destOrd="0" presId="urn:microsoft.com/office/officeart/2008/layout/LinedList"/>
    <dgm:cxn modelId="{412C90D2-DAA5-D944-A979-ED65EEE30118}" type="presParOf" srcId="{1E21F611-91EA-2B4C-AADE-10A2C999B807}" destId="{BD99F7D7-4502-D641-BCC0-CD7DD5BBEB1E}" srcOrd="6" destOrd="0" presId="urn:microsoft.com/office/officeart/2008/layout/LinedList"/>
    <dgm:cxn modelId="{359BEA4F-D8E7-B34E-8241-BA011A882689}" type="presParOf" srcId="{1E21F611-91EA-2B4C-AADE-10A2C999B807}" destId="{076A474B-55A4-B64F-8B3A-EAF66A2C348B}" srcOrd="7" destOrd="0" presId="urn:microsoft.com/office/officeart/2008/layout/LinedList"/>
    <dgm:cxn modelId="{D317138E-FA76-144E-A620-3E49A55D8BAB}" type="presParOf" srcId="{076A474B-55A4-B64F-8B3A-EAF66A2C348B}" destId="{E58AF599-2F70-714E-BBA5-E1DBABDE69A1}" srcOrd="0" destOrd="0" presId="urn:microsoft.com/office/officeart/2008/layout/LinedList"/>
    <dgm:cxn modelId="{EC3695E2-66DD-E541-AE7E-5CCD06717FCA}" type="presParOf" srcId="{076A474B-55A4-B64F-8B3A-EAF66A2C348B}" destId="{661C35CC-3DE8-9F49-8A71-BDAB8C74A6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5B335-57C5-4BBC-B0E5-13BF79C05016}">
      <dsp:nvSpPr>
        <dsp:cNvPr id="0" name=""/>
        <dsp:cNvSpPr/>
      </dsp:nvSpPr>
      <dsp:spPr>
        <a:xfrm>
          <a:off x="422063" y="253015"/>
          <a:ext cx="1200937" cy="1200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EB8D6-95AF-44D5-86E0-A071806E6475}">
      <dsp:nvSpPr>
        <dsp:cNvPr id="0" name=""/>
        <dsp:cNvSpPr/>
      </dsp:nvSpPr>
      <dsp:spPr>
        <a:xfrm>
          <a:off x="678001" y="508953"/>
          <a:ext cx="689062" cy="689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91D29-64E0-423C-A9A4-3A14A9757A4A}">
      <dsp:nvSpPr>
        <dsp:cNvPr id="0" name=""/>
        <dsp:cNvSpPr/>
      </dsp:nvSpPr>
      <dsp:spPr>
        <a:xfrm>
          <a:off x="38157" y="1828015"/>
          <a:ext cx="1968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Tariffs = Taxes on imported goods.</a:t>
          </a:r>
        </a:p>
      </dsp:txBody>
      <dsp:txXfrm>
        <a:off x="38157" y="1828015"/>
        <a:ext cx="1968750" cy="765000"/>
      </dsp:txXfrm>
    </dsp:sp>
    <dsp:sp modelId="{8478DAB6-114B-4383-8443-6464F01BD55E}">
      <dsp:nvSpPr>
        <dsp:cNvPr id="0" name=""/>
        <dsp:cNvSpPr/>
      </dsp:nvSpPr>
      <dsp:spPr>
        <a:xfrm>
          <a:off x="2735344" y="253015"/>
          <a:ext cx="1200937" cy="1200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4FB02-2586-4CF0-AFED-012A8A90FE93}">
      <dsp:nvSpPr>
        <dsp:cNvPr id="0" name=""/>
        <dsp:cNvSpPr/>
      </dsp:nvSpPr>
      <dsp:spPr>
        <a:xfrm>
          <a:off x="2991282" y="508953"/>
          <a:ext cx="689062" cy="689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DCAB9-5DBA-42F9-8BB8-0F380BB9BBE3}">
      <dsp:nvSpPr>
        <dsp:cNvPr id="0" name=""/>
        <dsp:cNvSpPr/>
      </dsp:nvSpPr>
      <dsp:spPr>
        <a:xfrm>
          <a:off x="2351438" y="1828015"/>
          <a:ext cx="1968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Impact: Raise costs, disrupt global supply chains.</a:t>
          </a:r>
        </a:p>
      </dsp:txBody>
      <dsp:txXfrm>
        <a:off x="2351438" y="1828015"/>
        <a:ext cx="1968750" cy="765000"/>
      </dsp:txXfrm>
    </dsp:sp>
    <dsp:sp modelId="{BF9156DE-EA05-4081-BC6C-7B46BD412E83}">
      <dsp:nvSpPr>
        <dsp:cNvPr id="0" name=""/>
        <dsp:cNvSpPr/>
      </dsp:nvSpPr>
      <dsp:spPr>
        <a:xfrm>
          <a:off x="1578704" y="3085203"/>
          <a:ext cx="1200937" cy="1200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476C9-C52A-4F87-9F7F-C9A0B0CEE5EC}">
      <dsp:nvSpPr>
        <dsp:cNvPr id="0" name=""/>
        <dsp:cNvSpPr/>
      </dsp:nvSpPr>
      <dsp:spPr>
        <a:xfrm>
          <a:off x="1834641" y="3341140"/>
          <a:ext cx="689062" cy="689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D22D5-3759-4B54-A0BA-7D4D757B02BA}">
      <dsp:nvSpPr>
        <dsp:cNvPr id="0" name=""/>
        <dsp:cNvSpPr/>
      </dsp:nvSpPr>
      <dsp:spPr>
        <a:xfrm>
          <a:off x="1194798" y="4660203"/>
          <a:ext cx="1968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MNC strategies: Diversify, Localize, Lobby, Absorb Costs.</a:t>
          </a:r>
        </a:p>
      </dsp:txBody>
      <dsp:txXfrm>
        <a:off x="1194798" y="4660203"/>
        <a:ext cx="1968750" cy="76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BAABE-D9B4-4AFD-BDF7-F087AE83840D}">
      <dsp:nvSpPr>
        <dsp:cNvPr id="0" name=""/>
        <dsp:cNvSpPr/>
      </dsp:nvSpPr>
      <dsp:spPr>
        <a:xfrm>
          <a:off x="0" y="1808"/>
          <a:ext cx="4683949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2FE6B-66FB-4F26-B5FC-ADE1F0849506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2B1D4-2C7D-46BE-8AEE-D0AB09214AA2}">
      <dsp:nvSpPr>
        <dsp:cNvPr id="0" name=""/>
        <dsp:cNvSpPr/>
      </dsp:nvSpPr>
      <dsp:spPr>
        <a:xfrm>
          <a:off x="889864" y="1808"/>
          <a:ext cx="379408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Supply Chain Diversification</a:t>
          </a:r>
        </a:p>
      </dsp:txBody>
      <dsp:txXfrm>
        <a:off x="889864" y="1808"/>
        <a:ext cx="3794084" cy="770445"/>
      </dsp:txXfrm>
    </dsp:sp>
    <dsp:sp modelId="{FE8EB0BF-3A04-48CF-AAAD-620F3BF93079}">
      <dsp:nvSpPr>
        <dsp:cNvPr id="0" name=""/>
        <dsp:cNvSpPr/>
      </dsp:nvSpPr>
      <dsp:spPr>
        <a:xfrm>
          <a:off x="0" y="964865"/>
          <a:ext cx="4683949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B9CAF-E8C1-403F-BF9A-514D5356D782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FBB05-F18C-46C3-8F1E-C50A28B0D44D}">
      <dsp:nvSpPr>
        <dsp:cNvPr id="0" name=""/>
        <dsp:cNvSpPr/>
      </dsp:nvSpPr>
      <dsp:spPr>
        <a:xfrm>
          <a:off x="889864" y="964865"/>
          <a:ext cx="379408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Local Production (Localization)</a:t>
          </a:r>
        </a:p>
      </dsp:txBody>
      <dsp:txXfrm>
        <a:off x="889864" y="964865"/>
        <a:ext cx="3794084" cy="770445"/>
      </dsp:txXfrm>
    </dsp:sp>
    <dsp:sp modelId="{4B5E0755-2D3B-46FE-9B8E-01E3065E0275}">
      <dsp:nvSpPr>
        <dsp:cNvPr id="0" name=""/>
        <dsp:cNvSpPr/>
      </dsp:nvSpPr>
      <dsp:spPr>
        <a:xfrm>
          <a:off x="0" y="1927922"/>
          <a:ext cx="4683949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4D9D2-5769-4DA7-9F60-03A3E6681437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80CA2-7FCA-4A49-8C05-D5D46EB8588F}">
      <dsp:nvSpPr>
        <dsp:cNvPr id="0" name=""/>
        <dsp:cNvSpPr/>
      </dsp:nvSpPr>
      <dsp:spPr>
        <a:xfrm>
          <a:off x="889864" y="1927922"/>
          <a:ext cx="379408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Pricing Adjustments and Cost Absorption</a:t>
          </a:r>
        </a:p>
      </dsp:txBody>
      <dsp:txXfrm>
        <a:off x="889864" y="1927922"/>
        <a:ext cx="3794084" cy="770445"/>
      </dsp:txXfrm>
    </dsp:sp>
    <dsp:sp modelId="{B4DEACFC-BE07-4EC4-8246-D982178B97EF}">
      <dsp:nvSpPr>
        <dsp:cNvPr id="0" name=""/>
        <dsp:cNvSpPr/>
      </dsp:nvSpPr>
      <dsp:spPr>
        <a:xfrm>
          <a:off x="0" y="2890979"/>
          <a:ext cx="4683949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B30F8-0641-4E1B-A0EA-BDFCA99F998E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15075-59AB-4D15-A665-127AE082571B}">
      <dsp:nvSpPr>
        <dsp:cNvPr id="0" name=""/>
        <dsp:cNvSpPr/>
      </dsp:nvSpPr>
      <dsp:spPr>
        <a:xfrm>
          <a:off x="889864" y="2890979"/>
          <a:ext cx="379408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Tariff Engineering (Product Tweaks)</a:t>
          </a:r>
        </a:p>
      </dsp:txBody>
      <dsp:txXfrm>
        <a:off x="889864" y="2890979"/>
        <a:ext cx="3794084" cy="770445"/>
      </dsp:txXfrm>
    </dsp:sp>
    <dsp:sp modelId="{8BEA5C1A-F79B-4B75-9FB6-7E7E592EEA73}">
      <dsp:nvSpPr>
        <dsp:cNvPr id="0" name=""/>
        <dsp:cNvSpPr/>
      </dsp:nvSpPr>
      <dsp:spPr>
        <a:xfrm>
          <a:off x="0" y="3854036"/>
          <a:ext cx="4683949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BB231-2737-4C42-A034-6D281DD36E03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7D8AE-4AE8-4544-B8FF-FB32F4986BB0}">
      <dsp:nvSpPr>
        <dsp:cNvPr id="0" name=""/>
        <dsp:cNvSpPr/>
      </dsp:nvSpPr>
      <dsp:spPr>
        <a:xfrm>
          <a:off x="889864" y="3854036"/>
          <a:ext cx="379408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Lobbying &amp; Advocacy</a:t>
          </a:r>
        </a:p>
      </dsp:txBody>
      <dsp:txXfrm>
        <a:off x="889864" y="3854036"/>
        <a:ext cx="3794084" cy="770445"/>
      </dsp:txXfrm>
    </dsp:sp>
    <dsp:sp modelId="{2BE4DB5A-046B-4725-A342-071D44B13ED3}">
      <dsp:nvSpPr>
        <dsp:cNvPr id="0" name=""/>
        <dsp:cNvSpPr/>
      </dsp:nvSpPr>
      <dsp:spPr>
        <a:xfrm>
          <a:off x="0" y="4817093"/>
          <a:ext cx="4683949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36C38-32AB-44D5-A86A-3FFB04EAD9FB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C864C-E336-4CE5-A3FA-D771D47C50D7}">
      <dsp:nvSpPr>
        <dsp:cNvPr id="0" name=""/>
        <dsp:cNvSpPr/>
      </dsp:nvSpPr>
      <dsp:spPr>
        <a:xfrm>
          <a:off x="889864" y="4817093"/>
          <a:ext cx="379408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Strategic Financial/Operational Hedging</a:t>
          </a:r>
        </a:p>
      </dsp:txBody>
      <dsp:txXfrm>
        <a:off x="889864" y="4817093"/>
        <a:ext cx="3794084" cy="770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FC871-7323-4734-B52E-6C8B401C1A4A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DF39C-BE09-47E4-958A-3DE916D9420A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654C7-B17E-49D5-91DB-77567E00672A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Apple: Diversify Production, Lobby for Exemptions (2018–2025) - </a:t>
          </a:r>
          <a:r>
            <a:rPr lang="en-GB" sz="1800" kern="1200" dirty="0"/>
            <a:t>Hillman and Hitt's Corporate Political Strategy</a:t>
          </a:r>
          <a:endParaRPr lang="en-US" sz="1800" kern="1200" dirty="0"/>
        </a:p>
      </dsp:txBody>
      <dsp:txXfrm>
        <a:off x="1437631" y="531"/>
        <a:ext cx="6449068" cy="1244702"/>
      </dsp:txXfrm>
    </dsp:sp>
    <dsp:sp modelId="{1DDA232F-59DF-4B26-87DF-745172D05AEA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82B9F-2C1B-46D7-9FEF-03B618686C99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4C2D8-078D-4652-BFCF-99BF44AF36B6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BMW: Localize in China, Increase Ownership (2018–2022) – </a:t>
          </a:r>
          <a:r>
            <a:rPr lang="en-GB" sz="1800" kern="1200" dirty="0"/>
            <a:t>Country Risk Management - Porter's International
Strategy</a:t>
          </a:r>
          <a:endParaRPr lang="en-US" sz="1800" kern="1200" dirty="0"/>
        </a:p>
      </dsp:txBody>
      <dsp:txXfrm>
        <a:off x="1437631" y="1556410"/>
        <a:ext cx="6449068" cy="1244702"/>
      </dsp:txXfrm>
    </dsp:sp>
    <dsp:sp modelId="{0BC3815B-DC70-40DF-94C2-0D6DC1756463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8AF62-5C73-4548-B7CD-7427F6C10F64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FAA9C-4FA2-42D5-B182-2503E575AF70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Toyota: Early Localization, Minimized Tariff Impact (2017–2022) - </a:t>
          </a:r>
          <a:r>
            <a:rPr lang="en-GB" sz="1800" kern="1200" dirty="0"/>
            <a:t>Country Risk Management</a:t>
          </a:r>
          <a:endParaRPr lang="en-US" sz="1800" kern="1200" dirty="0"/>
        </a:p>
      </dsp:txBody>
      <dsp:txXfrm>
        <a:off x="1437631" y="3112289"/>
        <a:ext cx="6449068" cy="1244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D29FB-4802-DF4B-823B-E7C5F750F497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8661A-E1C9-1044-AE85-99E858AA53B3}">
      <dsp:nvSpPr>
        <dsp:cNvPr id="0" name=""/>
        <dsp:cNvSpPr/>
      </dsp:nvSpPr>
      <dsp:spPr>
        <a:xfrm>
          <a:off x="0" y="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Apple: 'China Plus One' Strategy (Supply Chain Risk Diversification)</a:t>
          </a:r>
          <a:endParaRPr lang="en-US" sz="2700" kern="1200"/>
        </a:p>
      </dsp:txBody>
      <dsp:txXfrm>
        <a:off x="0" y="0"/>
        <a:ext cx="5175384" cy="1384035"/>
      </dsp:txXfrm>
    </dsp:sp>
    <dsp:sp modelId="{5C5F70C2-965B-3942-B22D-C91CDADF6E6A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184C7-4D8D-114E-9636-AD3D3D43F363}">
      <dsp:nvSpPr>
        <dsp:cNvPr id="0" name=""/>
        <dsp:cNvSpPr/>
      </dsp:nvSpPr>
      <dsp:spPr>
        <a:xfrm>
          <a:off x="0" y="138403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BMW: Localization Strategy (Porter's International Strategy Framework)</a:t>
          </a:r>
          <a:endParaRPr lang="en-US" sz="2700" kern="1200"/>
        </a:p>
      </dsp:txBody>
      <dsp:txXfrm>
        <a:off x="0" y="1384035"/>
        <a:ext cx="5175384" cy="1384035"/>
      </dsp:txXfrm>
    </dsp:sp>
    <dsp:sp modelId="{9522CFC5-887D-1A45-B7CF-CCF089030D73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A3E2B-9FC7-054C-8C4F-8B7181C38F4C}">
      <dsp:nvSpPr>
        <dsp:cNvPr id="0" name=""/>
        <dsp:cNvSpPr/>
      </dsp:nvSpPr>
      <dsp:spPr>
        <a:xfrm>
          <a:off x="0" y="276807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Toyota: Risk Hedging Strategy (Country Risk Mitigation Models)</a:t>
          </a:r>
          <a:endParaRPr lang="en-US" sz="2700" kern="1200"/>
        </a:p>
      </dsp:txBody>
      <dsp:txXfrm>
        <a:off x="0" y="2768070"/>
        <a:ext cx="5175384" cy="1384035"/>
      </dsp:txXfrm>
    </dsp:sp>
    <dsp:sp modelId="{BD99F7D7-4502-D641-BCC0-CD7DD5BBEB1E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AF599-2F70-714E-BBA5-E1DBABDE69A1}">
      <dsp:nvSpPr>
        <dsp:cNvPr id="0" name=""/>
        <dsp:cNvSpPr/>
      </dsp:nvSpPr>
      <dsp:spPr>
        <a:xfrm>
          <a:off x="0" y="415210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Lobbying Tactics: Non-Market Strategy (Political Risk Management)</a:t>
          </a:r>
          <a:endParaRPr lang="en-US" sz="2700" kern="1200"/>
        </a:p>
      </dsp:txBody>
      <dsp:txXfrm>
        <a:off x="0" y="4152105"/>
        <a:ext cx="5175384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E7EA7D-8FEE-5C60-E98A-7D596E50AB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530" r="23489"/>
          <a:stretch/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063240"/>
          </a:xfrm>
        </p:spPr>
        <p:txBody>
          <a:bodyPr>
            <a:normAutofit/>
          </a:bodyPr>
          <a:lstStyle/>
          <a:p>
            <a:r>
              <a:rPr lang="en-GB" sz="5700">
                <a:solidFill>
                  <a:schemeClr val="bg1"/>
                </a:solidFill>
              </a:rPr>
              <a:t>How Multinational Corporations Deal with Tariffs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5286" y="4599432"/>
            <a:ext cx="6858000" cy="15361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2200" dirty="0">
                <a:solidFill>
                  <a:schemeClr val="bg1"/>
                </a:solidFill>
              </a:rPr>
              <a:t>Case Studies: Apple, BMW, Toyota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solidFill>
                  <a:schemeClr val="bg1"/>
                </a:solidFill>
              </a:rPr>
              <a:t>Business Management Focus</a:t>
            </a:r>
          </a:p>
          <a:p>
            <a:pPr>
              <a:lnSpc>
                <a:spcPct val="90000"/>
              </a:lnSpc>
            </a:pPr>
            <a:endParaRPr lang="en-GB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200" dirty="0">
                <a:solidFill>
                  <a:schemeClr val="bg1"/>
                </a:solidFill>
              </a:rPr>
              <a:t>Prof. Wang-Nastansky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solidFill>
                  <a:schemeClr val="bg1"/>
                </a:solidFill>
              </a:rPr>
              <a:t>April 2025 </a:t>
            </a:r>
          </a:p>
        </p:txBody>
      </p:sp>
      <p:sp>
        <p:nvSpPr>
          <p:cNvPr id="3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119" name="Arc 1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Tariffs remain unpredictable and political.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Multinationals must </a:t>
            </a:r>
            <a:r>
              <a:rPr lang="en-GB" sz="2000" b="1" dirty="0"/>
              <a:t>balance agility</a:t>
            </a:r>
            <a:r>
              <a:rPr lang="en-GB" sz="2000" dirty="0"/>
              <a:t>, </a:t>
            </a:r>
            <a:r>
              <a:rPr lang="en-GB" sz="2000" b="1" dirty="0"/>
              <a:t>lobbying</a:t>
            </a:r>
            <a:r>
              <a:rPr lang="en-GB" sz="2000" dirty="0"/>
              <a:t>, and </a:t>
            </a:r>
            <a:r>
              <a:rPr lang="en-GB" sz="2000" b="1" dirty="0"/>
              <a:t>local investments</a:t>
            </a:r>
            <a:r>
              <a:rPr lang="en-GB" sz="2000" dirty="0"/>
              <a:t>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GB" sz="2000" b="1" dirty="0"/>
              <a:t>Flexibility and proactive </a:t>
            </a:r>
            <a:r>
              <a:rPr lang="en-GB" sz="2000" dirty="0"/>
              <a:t>engagement ensure resilience.</a:t>
            </a: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lang="en-GB" sz="2000" dirty="0"/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lang="en-GB" sz="2000" dirty="0"/>
          </a:p>
          <a:p>
            <a:pPr marL="0" indent="0" algn="ctr">
              <a:buNone/>
              <a:defRPr sz="2000">
                <a:solidFill>
                  <a:srgbClr val="000000"/>
                </a:solidFill>
              </a:defRPr>
            </a:pPr>
            <a:r>
              <a:rPr lang="en-GB" sz="2800" dirty="0">
                <a:solidFill>
                  <a:schemeClr val="accent6"/>
                </a:solidFill>
              </a:rPr>
              <a:t>Diversification </a:t>
            </a:r>
          </a:p>
          <a:p>
            <a:pPr marL="0" indent="0" algn="ctr">
              <a:buNone/>
              <a:defRPr sz="2000">
                <a:solidFill>
                  <a:srgbClr val="000000"/>
                </a:solidFill>
              </a:defRPr>
            </a:pPr>
            <a:r>
              <a:rPr lang="en-GB" sz="2800" dirty="0">
                <a:solidFill>
                  <a:schemeClr val="accent6"/>
                </a:solidFill>
              </a:rPr>
              <a:t>Adaptability</a:t>
            </a:r>
          </a:p>
          <a:p>
            <a:pPr marL="0" indent="0" algn="ctr">
              <a:buNone/>
              <a:defRPr sz="2000">
                <a:solidFill>
                  <a:srgbClr val="000000"/>
                </a:solidFill>
              </a:defRPr>
            </a:pPr>
            <a:r>
              <a:rPr lang="en-GB" sz="2800" dirty="0">
                <a:solidFill>
                  <a:schemeClr val="accent6"/>
                </a:solidFill>
              </a:rPr>
              <a:t>Political engagement </a:t>
            </a: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lang="en-GB" sz="20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4700"/>
              <a:t>References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r>
              <a:rPr lang="en-GB" sz="1900" dirty="0"/>
              <a:t>Dunning, J. H. (1980). Toward an Eclectic Theory of International Production. Journal of International Business Studies.</a:t>
            </a:r>
          </a:p>
          <a:p>
            <a:r>
              <a:rPr lang="en-GB" sz="1900" dirty="0"/>
              <a:t>Hillman, A. J., &amp; Hitt, M. A. (1999). Corporate Political Strategy Formulation. Academy of Management Review.</a:t>
            </a:r>
          </a:p>
          <a:p>
            <a:r>
              <a:rPr lang="en-GB" sz="1900" dirty="0"/>
              <a:t>Kogut, B. (1985). Designing Global Strategies: Comparative and Competitive Value-Added Chains. Sloan Management Review.</a:t>
            </a:r>
          </a:p>
          <a:p>
            <a:r>
              <a:rPr lang="en-GB" sz="1900" dirty="0"/>
              <a:t>Ghemawat, P. (2001). Distance Still Matters: The Hard Reality of Global Expansion. HBR.</a:t>
            </a:r>
          </a:p>
          <a:p>
            <a:r>
              <a:rPr lang="en-GB" sz="1900" dirty="0"/>
              <a:t>Porter, M. E. (1986). Changing Patterns of International Competition. Harvard Business Review.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r>
              <a:rPr lang="en-GB" sz="1900" dirty="0"/>
              <a:t>Verbeke, A. (2013). International Business Strategy. Cambridge University Press.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r>
              <a:rPr lang="en-GB" sz="3300">
                <a:solidFill>
                  <a:srgbClr val="FFFFFF"/>
                </a:solidFill>
              </a:rPr>
              <a:t>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760EE2-63FA-5186-0F1F-F17FE75BBC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371555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Common Strategies Multinationals Use</a:t>
            </a:r>
          </a:p>
        </p:txBody>
      </p:sp>
      <p:sp>
        <p:nvSpPr>
          <p:cNvPr id="4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BE7050-58B4-E0DA-7F93-6665434B1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294624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3077">
            <a:extLst>
              <a:ext uri="{FF2B5EF4-FFF2-40B4-BE49-F238E27FC236}">
                <a16:creationId xmlns:a16="http://schemas.microsoft.com/office/drawing/2014/main" id="{7005C616-6139-47B3-BF77-59176F3C8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Graphic 3078">
            <a:extLst>
              <a:ext uri="{FF2B5EF4-FFF2-40B4-BE49-F238E27FC236}">
                <a16:creationId xmlns:a16="http://schemas.microsoft.com/office/drawing/2014/main" id="{49882614-11C4-4368-9534-6EBAC348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10268" y="-2598963"/>
            <a:ext cx="7223503" cy="12071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03" y="3891803"/>
            <a:ext cx="4355681" cy="2264392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Case Study: Apple </a:t>
            </a:r>
            <a:br>
              <a:rPr lang="en-GB" dirty="0"/>
            </a:br>
            <a:r>
              <a:rPr lang="en-GB" dirty="0"/>
              <a:t>(2018–2025)</a:t>
            </a:r>
          </a:p>
        </p:txBody>
      </p:sp>
      <p:pic>
        <p:nvPicPr>
          <p:cNvPr id="3076" name="Picture 4" descr="What the Apple Store Video Wall Can Teach us About In-store Design Display">
            <a:extLst>
              <a:ext uri="{FF2B5EF4-FFF2-40B4-BE49-F238E27FC236}">
                <a16:creationId xmlns:a16="http://schemas.microsoft.com/office/drawing/2014/main" id="{5C577BC4-A34F-8C3B-AFEF-7BE7856AE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"/>
          <a:stretch/>
        </p:blipFill>
        <p:spPr bwMode="auto">
          <a:xfrm>
            <a:off x="0" y="-2"/>
            <a:ext cx="901337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3C59B8F-AEFF-4D3A-BA0E-3C4311198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797"/>
            <a:ext cx="89154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041F761D-71B5-321B-760F-0C467A7B7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887" y="3891803"/>
            <a:ext cx="4063656" cy="2467866"/>
          </a:xfrm>
        </p:spPr>
        <p:txBody>
          <a:bodyPr anchor="ctr">
            <a:normAutofit fontScale="92500" lnSpcReduction="20000"/>
          </a:bodyPr>
          <a:lstStyle/>
          <a:p>
            <a:pPr lvl="0"/>
            <a:r>
              <a:rPr lang="en-GB" sz="1900" dirty="0"/>
              <a:t>2018–2020: U.S.-China tensions escalate.</a:t>
            </a:r>
            <a:endParaRPr lang="en-US" sz="1900" dirty="0"/>
          </a:p>
          <a:p>
            <a:pPr lvl="0"/>
            <a:r>
              <a:rPr lang="en-GB" sz="1900" dirty="0"/>
              <a:t>2020–2022: 7–10% of iPhone production shifted to India.</a:t>
            </a:r>
            <a:endParaRPr lang="en-US" sz="1900" dirty="0"/>
          </a:p>
          <a:p>
            <a:pPr lvl="0"/>
            <a:r>
              <a:rPr lang="en-GB" sz="1900" dirty="0"/>
              <a:t>2019: Lobbied for tariff exemptions (AirPods, Watch).</a:t>
            </a:r>
            <a:endParaRPr lang="en-US" sz="1900" dirty="0"/>
          </a:p>
          <a:p>
            <a:pPr lvl="0"/>
            <a:r>
              <a:rPr lang="en-GB" sz="1900" dirty="0"/>
              <a:t>Absorbed tariff costs during iPhone 11 launch.</a:t>
            </a:r>
            <a:endParaRPr lang="en-US" sz="1900" dirty="0"/>
          </a:p>
          <a:p>
            <a:pPr lvl="0"/>
            <a:r>
              <a:rPr lang="en-GB" sz="1900" dirty="0"/>
              <a:t>$40B worth of imports initially at risk.</a:t>
            </a:r>
            <a:endParaRPr lang="en-US" sz="1900" dirty="0"/>
          </a:p>
          <a:p>
            <a:endParaRPr lang="en-US" sz="1600" dirty="0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E042CD37-C859-44CD-853E-5A3427DDB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33" name="Rectangle 2132">
            <a:extLst>
              <a:ext uri="{FF2B5EF4-FFF2-40B4-BE49-F238E27FC236}">
                <a16:creationId xmlns:a16="http://schemas.microsoft.com/office/drawing/2014/main" id="{0A1A6F78-C919-46F0-9B0A-2ED388861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35" name="Graphic 2134">
            <a:extLst>
              <a:ext uri="{FF2B5EF4-FFF2-40B4-BE49-F238E27FC236}">
                <a16:creationId xmlns:a16="http://schemas.microsoft.com/office/drawing/2014/main" id="{49882614-11C4-4368-9534-6EBAC348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10268" y="-2598963"/>
            <a:ext cx="7223503" cy="12071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3789400"/>
            <a:ext cx="4355681" cy="2264392"/>
          </a:xfrm>
        </p:spPr>
        <p:txBody>
          <a:bodyPr anchor="ctr">
            <a:normAutofit/>
          </a:bodyPr>
          <a:lstStyle/>
          <a:p>
            <a:pPr algn="l"/>
            <a:r>
              <a:rPr lang="en-GB"/>
              <a:t>Case Study: BMW (2018–2022)</a:t>
            </a:r>
          </a:p>
        </p:txBody>
      </p:sp>
      <p:pic>
        <p:nvPicPr>
          <p:cNvPr id="2050" name="Picture 2" descr="Sustainability campaign: Motive">
            <a:extLst>
              <a:ext uri="{FF2B5EF4-FFF2-40B4-BE49-F238E27FC236}">
                <a16:creationId xmlns:a16="http://schemas.microsoft.com/office/drawing/2014/main" id="{01414F8E-D340-79CC-9533-9B6758C8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6252" b="1"/>
          <a:stretch/>
        </p:blipFill>
        <p:spPr bwMode="auto">
          <a:xfrm>
            <a:off x="20" y="-2"/>
            <a:ext cx="91439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7" name="Rectangle 2136">
            <a:extLst>
              <a:ext uri="{FF2B5EF4-FFF2-40B4-BE49-F238E27FC236}">
                <a16:creationId xmlns:a16="http://schemas.microsoft.com/office/drawing/2014/main" id="{93C59B8F-AEFF-4D3A-BA0E-3C4311198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797"/>
            <a:ext cx="89154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872318" y="3789399"/>
            <a:ext cx="4063656" cy="2382802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>
              <a:lnSpc>
                <a:spcPct val="90000"/>
              </a:lnSpc>
              <a:defRPr sz="2000">
                <a:solidFill>
                  <a:srgbClr val="000000"/>
                </a:solidFill>
              </a:defRPr>
            </a:pPr>
            <a:r>
              <a:rPr lang="en-GB" sz="2200" dirty="0"/>
              <a:t>2018: China retaliated with 25% tariffs on U.S.-made SUVs.</a:t>
            </a:r>
          </a:p>
          <a:p>
            <a:pPr>
              <a:lnSpc>
                <a:spcPct val="90000"/>
              </a:lnSpc>
              <a:defRPr sz="2000">
                <a:solidFill>
                  <a:srgbClr val="000000"/>
                </a:solidFill>
              </a:defRPr>
            </a:pPr>
            <a:r>
              <a:rPr lang="en-GB" sz="2200" dirty="0"/>
              <a:t>Expanded BMW Brilliance JV: Ownership from 50% to 75% (2022).</a:t>
            </a:r>
          </a:p>
          <a:p>
            <a:pPr>
              <a:lnSpc>
                <a:spcPct val="90000"/>
              </a:lnSpc>
              <a:defRPr sz="2000">
                <a:solidFill>
                  <a:srgbClr val="000000"/>
                </a:solidFill>
              </a:defRPr>
            </a:pPr>
            <a:r>
              <a:rPr lang="en-GB" sz="2200" dirty="0"/>
              <a:t>€3B investment for local X5 production in China.</a:t>
            </a:r>
          </a:p>
          <a:p>
            <a:pPr>
              <a:lnSpc>
                <a:spcPct val="90000"/>
              </a:lnSpc>
              <a:defRPr sz="2000">
                <a:solidFill>
                  <a:srgbClr val="000000"/>
                </a:solidFill>
              </a:defRPr>
            </a:pPr>
            <a:r>
              <a:rPr lang="en-GB" sz="2200" dirty="0"/>
              <a:t>Estimated $300–400M profit loss due to tariffs.</a:t>
            </a:r>
          </a:p>
        </p:txBody>
      </p:sp>
      <p:sp>
        <p:nvSpPr>
          <p:cNvPr id="2139" name="Rectangle 2138">
            <a:extLst>
              <a:ext uri="{FF2B5EF4-FFF2-40B4-BE49-F238E27FC236}">
                <a16:creationId xmlns:a16="http://schemas.microsoft.com/office/drawing/2014/main" id="{E042CD37-C859-44CD-853E-5A3427DDB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1" name="Rectangle 1080">
            <a:extLst>
              <a:ext uri="{FF2B5EF4-FFF2-40B4-BE49-F238E27FC236}">
                <a16:creationId xmlns:a16="http://schemas.microsoft.com/office/drawing/2014/main" id="{7005C616-6139-47B3-BF77-59176F3C8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3" name="Graphic 1082">
            <a:extLst>
              <a:ext uri="{FF2B5EF4-FFF2-40B4-BE49-F238E27FC236}">
                <a16:creationId xmlns:a16="http://schemas.microsoft.com/office/drawing/2014/main" id="{49882614-11C4-4368-9534-6EBAC348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10268" y="-2598963"/>
            <a:ext cx="7223503" cy="12071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75" y="3907211"/>
            <a:ext cx="4355681" cy="2264392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Case Study: Toyota </a:t>
            </a:r>
            <a:br>
              <a:rPr lang="en-GB" dirty="0"/>
            </a:br>
            <a:r>
              <a:rPr lang="en-GB" dirty="0"/>
              <a:t>(2017–2022)</a:t>
            </a:r>
          </a:p>
        </p:txBody>
      </p:sp>
      <p:pic>
        <p:nvPicPr>
          <p:cNvPr id="1030" name="Picture 6" descr="A collage of multiple Toyota ads with different logos.">
            <a:extLst>
              <a:ext uri="{FF2B5EF4-FFF2-40B4-BE49-F238E27FC236}">
                <a16:creationId xmlns:a16="http://schemas.microsoft.com/office/drawing/2014/main" id="{0A1FE8A5-ADB6-601F-C88B-C9B9AE00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b="3489"/>
          <a:stretch/>
        </p:blipFill>
        <p:spPr bwMode="auto">
          <a:xfrm>
            <a:off x="0" y="-2"/>
            <a:ext cx="9144000" cy="365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" name="Rectangle 1084">
            <a:extLst>
              <a:ext uri="{FF2B5EF4-FFF2-40B4-BE49-F238E27FC236}">
                <a16:creationId xmlns:a16="http://schemas.microsoft.com/office/drawing/2014/main" id="{93C59B8F-AEFF-4D3A-BA0E-3C4311198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797"/>
            <a:ext cx="89154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D30785-075C-9637-AF85-3D1FD406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887" y="3907211"/>
            <a:ext cx="4063656" cy="2701167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en-US" sz="1900" dirty="0"/>
              <a:t>Localized &gt;70% of U.S. vehicle production.</a:t>
            </a:r>
          </a:p>
          <a:p>
            <a:pPr lvl="0"/>
            <a:r>
              <a:rPr lang="en-US" sz="1900" dirty="0"/>
              <a:t>2018: U.S. metal tariffs raised costs by ~$1B annually.</a:t>
            </a:r>
          </a:p>
          <a:p>
            <a:pPr lvl="0"/>
            <a:r>
              <a:rPr lang="en-US" sz="1900" dirty="0"/>
              <a:t>Invested $13B in U.S. manufacturing expansion (2017–2022).</a:t>
            </a:r>
          </a:p>
          <a:p>
            <a:pPr lvl="0"/>
            <a:r>
              <a:rPr lang="en-US" sz="1900" dirty="0"/>
              <a:t>Minimal MSRP increase (only 1–3% despite rising costs).</a:t>
            </a:r>
          </a:p>
          <a:p>
            <a:endParaRPr lang="en-US" sz="1600" dirty="0"/>
          </a:p>
        </p:txBody>
      </p:sp>
      <p:sp>
        <p:nvSpPr>
          <p:cNvPr id="1087" name="Rectangle 1086">
            <a:extLst>
              <a:ext uri="{FF2B5EF4-FFF2-40B4-BE49-F238E27FC236}">
                <a16:creationId xmlns:a16="http://schemas.microsoft.com/office/drawing/2014/main" id="{E042CD37-C859-44CD-853E-5A3427DDB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n-GB"/>
              <a:t>Comparative Summary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F935819B-8B5E-3A12-ED73-AF378D635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480981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GB" sz="4700"/>
              <a:t>Key Strategic Lessons</a:t>
            </a:r>
          </a:p>
        </p:txBody>
      </p:sp>
      <p:sp>
        <p:nvSpPr>
          <p:cNvPr id="5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endParaRPr lang="en-GB" sz="190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GB" sz="1900"/>
              <a:t>1. Localize production early to shield against tariffs.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GB" sz="1900"/>
              <a:t>2. Diversify supply chains across multiple regions.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GB" sz="1900"/>
              <a:t>3. Engage governments early through lobbying.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GB" sz="1900"/>
              <a:t>4. Maintain cost flexibility to absorb sudden shocks.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GB" sz="3600"/>
              <a:t>Strategic Framework Connections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" name="Content Placeholder 2">
            <a:extLst>
              <a:ext uri="{FF2B5EF4-FFF2-40B4-BE49-F238E27FC236}">
                <a16:creationId xmlns:a16="http://schemas.microsoft.com/office/drawing/2014/main" id="{23AFAFC0-03A8-307B-E407-07E656BBE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58681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1415</TotalTime>
  <Words>552</Words>
  <Application>Microsoft Macintosh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How Multinational Corporations Deal with Tariffs</vt:lpstr>
      <vt:lpstr>Introduction</vt:lpstr>
      <vt:lpstr>Common Strategies Multinationals Use</vt:lpstr>
      <vt:lpstr>Case Study: Apple  (2018–2025)</vt:lpstr>
      <vt:lpstr>Case Study: BMW (2018–2022)</vt:lpstr>
      <vt:lpstr>Case Study: Toyota  (2017–2022)</vt:lpstr>
      <vt:lpstr>Comparative Summary</vt:lpstr>
      <vt:lpstr>Key Strategic Lessons</vt:lpstr>
      <vt:lpstr>Strategic Framework Connections</vt:lpstr>
      <vt:lpstr>Conclusion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wnastansky</cp:lastModifiedBy>
  <cp:revision>11</cp:revision>
  <dcterms:created xsi:type="dcterms:W3CDTF">2013-01-27T09:14:16Z</dcterms:created>
  <dcterms:modified xsi:type="dcterms:W3CDTF">2025-05-02T12:01:35Z</dcterms:modified>
  <cp:category/>
</cp:coreProperties>
</file>