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256" r:id="rId2"/>
    <p:sldId id="350" r:id="rId3"/>
    <p:sldId id="367" r:id="rId4"/>
    <p:sldId id="368" r:id="rId5"/>
    <p:sldId id="369" r:id="rId6"/>
    <p:sldId id="370" r:id="rId7"/>
    <p:sldId id="371" r:id="rId8"/>
    <p:sldId id="372" r:id="rId9"/>
    <p:sldId id="351" r:id="rId10"/>
    <p:sldId id="337" r:id="rId11"/>
    <p:sldId id="339" r:id="rId12"/>
    <p:sldId id="340" r:id="rId13"/>
    <p:sldId id="341" r:id="rId14"/>
    <p:sldId id="342" r:id="rId15"/>
    <p:sldId id="343" r:id="rId16"/>
    <p:sldId id="344" r:id="rId17"/>
    <p:sldId id="355" r:id="rId18"/>
    <p:sldId id="357" r:id="rId19"/>
    <p:sldId id="359" r:id="rId20"/>
    <p:sldId id="353" r:id="rId21"/>
    <p:sldId id="352" r:id="rId22"/>
    <p:sldId id="373" r:id="rId23"/>
    <p:sldId id="354" r:id="rId24"/>
    <p:sldId id="356" r:id="rId25"/>
    <p:sldId id="360" r:id="rId26"/>
    <p:sldId id="361" r:id="rId27"/>
    <p:sldId id="362" r:id="rId28"/>
    <p:sldId id="358" r:id="rId29"/>
    <p:sldId id="363" r:id="rId30"/>
    <p:sldId id="364" r:id="rId31"/>
    <p:sldId id="286" r:id="rId32"/>
    <p:sldId id="287" r:id="rId33"/>
    <p:sldId id="284" r:id="rId34"/>
    <p:sldId id="288" r:id="rId35"/>
    <p:sldId id="332" r:id="rId36"/>
    <p:sldId id="333" r:id="rId37"/>
    <p:sldId id="334" r:id="rId38"/>
    <p:sldId id="290" r:id="rId39"/>
    <p:sldId id="295" r:id="rId40"/>
    <p:sldId id="292" r:id="rId41"/>
    <p:sldId id="296" r:id="rId42"/>
    <p:sldId id="297" r:id="rId43"/>
    <p:sldId id="293" r:id="rId44"/>
    <p:sldId id="335" r:id="rId45"/>
    <p:sldId id="298" r:id="rId46"/>
    <p:sldId id="303" r:id="rId47"/>
    <p:sldId id="299" r:id="rId48"/>
    <p:sldId id="300" r:id="rId49"/>
    <p:sldId id="301" r:id="rId50"/>
    <p:sldId id="302" r:id="rId51"/>
    <p:sldId id="304" r:id="rId52"/>
    <p:sldId id="306" r:id="rId53"/>
    <p:sldId id="305" r:id="rId54"/>
    <p:sldId id="307" r:id="rId55"/>
    <p:sldId id="308" r:id="rId56"/>
    <p:sldId id="311" r:id="rId57"/>
    <p:sldId id="309" r:id="rId58"/>
    <p:sldId id="312" r:id="rId59"/>
    <p:sldId id="310" r:id="rId60"/>
    <p:sldId id="313" r:id="rId61"/>
    <p:sldId id="314" r:id="rId62"/>
    <p:sldId id="315" r:id="rId63"/>
    <p:sldId id="316" r:id="rId64"/>
    <p:sldId id="318" r:id="rId65"/>
    <p:sldId id="317" r:id="rId66"/>
    <p:sldId id="319" r:id="rId67"/>
    <p:sldId id="320" r:id="rId68"/>
    <p:sldId id="321" r:id="rId69"/>
    <p:sldId id="322" r:id="rId70"/>
    <p:sldId id="323" r:id="rId71"/>
    <p:sldId id="324" r:id="rId72"/>
    <p:sldId id="325" r:id="rId73"/>
    <p:sldId id="326" r:id="rId74"/>
    <p:sldId id="327" r:id="rId75"/>
    <p:sldId id="328" r:id="rId76"/>
    <p:sldId id="330" r:id="rId77"/>
    <p:sldId id="329" r:id="rId78"/>
    <p:sldId id="331" r:id="rId79"/>
    <p:sldId id="346" r:id="rId80"/>
    <p:sldId id="348" r:id="rId81"/>
    <p:sldId id="365" r:id="rId82"/>
    <p:sldId id="366" r:id="rId83"/>
    <p:sldId id="347" r:id="rId84"/>
    <p:sldId id="281"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EFC"/>
    <a:srgbClr val="55A9DD"/>
    <a:srgbClr val="96CAEA"/>
    <a:srgbClr val="8282F6"/>
    <a:srgbClr val="BCBCFA"/>
    <a:srgbClr val="8AED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690" autoAdjust="0"/>
    <p:restoredTop sz="94660"/>
  </p:normalViewPr>
  <p:slideViewPr>
    <p:cSldViewPr snapToGrid="0">
      <p:cViewPr varScale="1">
        <p:scale>
          <a:sx n="63" d="100"/>
          <a:sy n="63" d="100"/>
        </p:scale>
        <p:origin x="91" y="461"/>
      </p:cViewPr>
      <p:guideLst/>
    </p:cSldViewPr>
  </p:slideViewPr>
  <p:notesTextViewPr>
    <p:cViewPr>
      <p:scale>
        <a:sx n="1" d="1"/>
        <a:sy n="1" d="1"/>
      </p:scale>
      <p:origin x="0" y="0"/>
    </p:cViewPr>
  </p:notesTextViewPr>
  <p:sorterViewPr>
    <p:cViewPr>
      <p:scale>
        <a:sx n="100" d="100"/>
        <a:sy n="100" d="100"/>
      </p:scale>
      <p:origin x="0" y="-62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7D3D8-4222-4C6E-9862-1E5C879C57AE}" type="doc">
      <dgm:prSet loTypeId="urn:microsoft.com/office/officeart/2005/8/layout/cycle6" loCatId="cycle" qsTypeId="urn:microsoft.com/office/officeart/2005/8/quickstyle/3d1" qsCatId="3D" csTypeId="urn:microsoft.com/office/officeart/2005/8/colors/accent2_1" csCatId="accent2" phldr="1"/>
      <dgm:spPr/>
      <dgm:t>
        <a:bodyPr/>
        <a:lstStyle/>
        <a:p>
          <a:endParaRPr lang="en-US"/>
        </a:p>
      </dgm:t>
    </dgm:pt>
    <dgm:pt modelId="{03488A08-CA94-4C4C-95F5-4C7546586257}">
      <dgm:prSet phldrT="[Text]"/>
      <dgm:spPr/>
      <dgm:t>
        <a:bodyPr/>
        <a:lstStyle/>
        <a:p>
          <a:r>
            <a:rPr lang="en-US" dirty="0"/>
            <a:t>Data Collection</a:t>
          </a:r>
        </a:p>
      </dgm:t>
    </dgm:pt>
    <dgm:pt modelId="{7A24D112-4689-4E87-A1DE-4E9ACA747819}" type="parTrans" cxnId="{44A9250B-4526-41F4-8259-B773F61A101C}">
      <dgm:prSet/>
      <dgm:spPr/>
      <dgm:t>
        <a:bodyPr/>
        <a:lstStyle/>
        <a:p>
          <a:endParaRPr lang="en-US"/>
        </a:p>
      </dgm:t>
    </dgm:pt>
    <dgm:pt modelId="{3450CB86-F6B1-4AFC-95E3-6CED928C98A2}" type="sibTrans" cxnId="{44A9250B-4526-41F4-8259-B773F61A101C}">
      <dgm:prSet/>
      <dgm:spPr/>
      <dgm:t>
        <a:bodyPr/>
        <a:lstStyle/>
        <a:p>
          <a:endParaRPr lang="en-US"/>
        </a:p>
      </dgm:t>
    </dgm:pt>
    <dgm:pt modelId="{0C343FD4-A234-4083-87BC-24563C75C80D}">
      <dgm:prSet phldrT="[Text]"/>
      <dgm:spPr/>
      <dgm:t>
        <a:bodyPr/>
        <a:lstStyle/>
        <a:p>
          <a:r>
            <a:rPr lang="en-US" dirty="0"/>
            <a:t>Data Prediction</a:t>
          </a:r>
        </a:p>
      </dgm:t>
    </dgm:pt>
    <dgm:pt modelId="{CE281AFC-34AE-466C-B349-2F0D9CB8072A}" type="parTrans" cxnId="{14BC77A3-858C-45E3-AF95-8E3EF8D510F1}">
      <dgm:prSet/>
      <dgm:spPr/>
      <dgm:t>
        <a:bodyPr/>
        <a:lstStyle/>
        <a:p>
          <a:endParaRPr lang="en-US"/>
        </a:p>
      </dgm:t>
    </dgm:pt>
    <dgm:pt modelId="{741323E2-6175-4056-AC92-D489467B4458}" type="sibTrans" cxnId="{14BC77A3-858C-45E3-AF95-8E3EF8D510F1}">
      <dgm:prSet/>
      <dgm:spPr/>
      <dgm:t>
        <a:bodyPr/>
        <a:lstStyle/>
        <a:p>
          <a:endParaRPr lang="en-US"/>
        </a:p>
      </dgm:t>
    </dgm:pt>
    <dgm:pt modelId="{9FD51813-B39B-41E1-BCEC-2EC92D95583C}">
      <dgm:prSet phldrT="[Text]"/>
      <dgm:spPr/>
      <dgm:t>
        <a:bodyPr/>
        <a:lstStyle/>
        <a:p>
          <a:r>
            <a:rPr lang="en-US" dirty="0"/>
            <a:t>Data Visualization</a:t>
          </a:r>
        </a:p>
      </dgm:t>
    </dgm:pt>
    <dgm:pt modelId="{311026B1-B140-4DC7-98FB-2D9E3178B084}" type="parTrans" cxnId="{AFF6D916-B5A0-40FA-B6BD-E73790E46775}">
      <dgm:prSet/>
      <dgm:spPr/>
      <dgm:t>
        <a:bodyPr/>
        <a:lstStyle/>
        <a:p>
          <a:endParaRPr lang="en-US"/>
        </a:p>
      </dgm:t>
    </dgm:pt>
    <dgm:pt modelId="{81CCBA31-90BE-4077-98D4-B6FCC904437A}" type="sibTrans" cxnId="{AFF6D916-B5A0-40FA-B6BD-E73790E46775}">
      <dgm:prSet/>
      <dgm:spPr/>
      <dgm:t>
        <a:bodyPr/>
        <a:lstStyle/>
        <a:p>
          <a:endParaRPr lang="en-US"/>
        </a:p>
      </dgm:t>
    </dgm:pt>
    <dgm:pt modelId="{053C1CDC-5CCD-4646-AF7B-28B2464E0110}">
      <dgm:prSet phldrT="[Text]"/>
      <dgm:spPr/>
      <dgm:t>
        <a:bodyPr/>
        <a:lstStyle/>
        <a:p>
          <a:r>
            <a:rPr lang="en-US" dirty="0"/>
            <a:t>Data Analysis</a:t>
          </a:r>
        </a:p>
      </dgm:t>
    </dgm:pt>
    <dgm:pt modelId="{1BD227D2-0BF4-46D1-AF06-069E3D1CA01D}" type="parTrans" cxnId="{04CA76AE-6DDE-4090-A408-6BE399C582A9}">
      <dgm:prSet/>
      <dgm:spPr/>
      <dgm:t>
        <a:bodyPr/>
        <a:lstStyle/>
        <a:p>
          <a:endParaRPr lang="en-US"/>
        </a:p>
      </dgm:t>
    </dgm:pt>
    <dgm:pt modelId="{19562D55-ECF2-47EC-B337-2D700423858A}" type="sibTrans" cxnId="{04CA76AE-6DDE-4090-A408-6BE399C582A9}">
      <dgm:prSet/>
      <dgm:spPr/>
      <dgm:t>
        <a:bodyPr/>
        <a:lstStyle/>
        <a:p>
          <a:endParaRPr lang="en-US"/>
        </a:p>
      </dgm:t>
    </dgm:pt>
    <dgm:pt modelId="{14FD7861-7AA0-45E0-95D0-8BE1BB6122AE}" type="pres">
      <dgm:prSet presAssocID="{BB97D3D8-4222-4C6E-9862-1E5C879C57AE}" presName="cycle" presStyleCnt="0">
        <dgm:presLayoutVars>
          <dgm:dir/>
          <dgm:resizeHandles val="exact"/>
        </dgm:presLayoutVars>
      </dgm:prSet>
      <dgm:spPr/>
    </dgm:pt>
    <dgm:pt modelId="{2E96E192-0C64-4C03-AD1A-FAB51BAB3D97}" type="pres">
      <dgm:prSet presAssocID="{03488A08-CA94-4C4C-95F5-4C7546586257}" presName="node" presStyleLbl="node1" presStyleIdx="0" presStyleCnt="4">
        <dgm:presLayoutVars>
          <dgm:bulletEnabled val="1"/>
        </dgm:presLayoutVars>
      </dgm:prSet>
      <dgm:spPr/>
    </dgm:pt>
    <dgm:pt modelId="{556AAE67-C844-46AF-A6C7-4EFADB4464E9}" type="pres">
      <dgm:prSet presAssocID="{03488A08-CA94-4C4C-95F5-4C7546586257}" presName="spNode" presStyleCnt="0"/>
      <dgm:spPr/>
    </dgm:pt>
    <dgm:pt modelId="{EC58DEC6-9C61-44C2-860D-22CCECDA1712}" type="pres">
      <dgm:prSet presAssocID="{3450CB86-F6B1-4AFC-95E3-6CED928C98A2}" presName="sibTrans" presStyleLbl="sibTrans1D1" presStyleIdx="0" presStyleCnt="4"/>
      <dgm:spPr/>
    </dgm:pt>
    <dgm:pt modelId="{65C69AA3-1134-4429-A4E1-DA0E6E541AAD}" type="pres">
      <dgm:prSet presAssocID="{0C343FD4-A234-4083-87BC-24563C75C80D}" presName="node" presStyleLbl="node1" presStyleIdx="1" presStyleCnt="4">
        <dgm:presLayoutVars>
          <dgm:bulletEnabled val="1"/>
        </dgm:presLayoutVars>
      </dgm:prSet>
      <dgm:spPr/>
    </dgm:pt>
    <dgm:pt modelId="{FD920446-80BA-4ED2-A70F-FFFEC6565290}" type="pres">
      <dgm:prSet presAssocID="{0C343FD4-A234-4083-87BC-24563C75C80D}" presName="spNode" presStyleCnt="0"/>
      <dgm:spPr/>
    </dgm:pt>
    <dgm:pt modelId="{7052E3FE-71FA-49F5-A4D4-F2C80C9BC751}" type="pres">
      <dgm:prSet presAssocID="{741323E2-6175-4056-AC92-D489467B4458}" presName="sibTrans" presStyleLbl="sibTrans1D1" presStyleIdx="1" presStyleCnt="4"/>
      <dgm:spPr/>
    </dgm:pt>
    <dgm:pt modelId="{CE29F4D0-1997-455C-B495-C1CD64F54FC8}" type="pres">
      <dgm:prSet presAssocID="{9FD51813-B39B-41E1-BCEC-2EC92D95583C}" presName="node" presStyleLbl="node1" presStyleIdx="2" presStyleCnt="4">
        <dgm:presLayoutVars>
          <dgm:bulletEnabled val="1"/>
        </dgm:presLayoutVars>
      </dgm:prSet>
      <dgm:spPr/>
    </dgm:pt>
    <dgm:pt modelId="{EC35E4CA-8EC2-4B21-BBE5-67AA8A9D5DC4}" type="pres">
      <dgm:prSet presAssocID="{9FD51813-B39B-41E1-BCEC-2EC92D95583C}" presName="spNode" presStyleCnt="0"/>
      <dgm:spPr/>
    </dgm:pt>
    <dgm:pt modelId="{66C6EC43-98CE-4DDC-A55C-B3208DD4A6E7}" type="pres">
      <dgm:prSet presAssocID="{81CCBA31-90BE-4077-98D4-B6FCC904437A}" presName="sibTrans" presStyleLbl="sibTrans1D1" presStyleIdx="2" presStyleCnt="4"/>
      <dgm:spPr/>
    </dgm:pt>
    <dgm:pt modelId="{60F9CD6B-D2C8-4861-A37F-79380FDF62E0}" type="pres">
      <dgm:prSet presAssocID="{053C1CDC-5CCD-4646-AF7B-28B2464E0110}" presName="node" presStyleLbl="node1" presStyleIdx="3" presStyleCnt="4">
        <dgm:presLayoutVars>
          <dgm:bulletEnabled val="1"/>
        </dgm:presLayoutVars>
      </dgm:prSet>
      <dgm:spPr/>
    </dgm:pt>
    <dgm:pt modelId="{B5734A2E-AAF0-489B-B17B-ABC334CC52D4}" type="pres">
      <dgm:prSet presAssocID="{053C1CDC-5CCD-4646-AF7B-28B2464E0110}" presName="spNode" presStyleCnt="0"/>
      <dgm:spPr/>
    </dgm:pt>
    <dgm:pt modelId="{42954AC5-4BFF-4FDF-953A-7ACAE1761F3A}" type="pres">
      <dgm:prSet presAssocID="{19562D55-ECF2-47EC-B337-2D700423858A}" presName="sibTrans" presStyleLbl="sibTrans1D1" presStyleIdx="3" presStyleCnt="4"/>
      <dgm:spPr/>
    </dgm:pt>
  </dgm:ptLst>
  <dgm:cxnLst>
    <dgm:cxn modelId="{44A9250B-4526-41F4-8259-B773F61A101C}" srcId="{BB97D3D8-4222-4C6E-9862-1E5C879C57AE}" destId="{03488A08-CA94-4C4C-95F5-4C7546586257}" srcOrd="0" destOrd="0" parTransId="{7A24D112-4689-4E87-A1DE-4E9ACA747819}" sibTransId="{3450CB86-F6B1-4AFC-95E3-6CED928C98A2}"/>
    <dgm:cxn modelId="{AFF6D916-B5A0-40FA-B6BD-E73790E46775}" srcId="{BB97D3D8-4222-4C6E-9862-1E5C879C57AE}" destId="{9FD51813-B39B-41E1-BCEC-2EC92D95583C}" srcOrd="2" destOrd="0" parTransId="{311026B1-B140-4DC7-98FB-2D9E3178B084}" sibTransId="{81CCBA31-90BE-4077-98D4-B6FCC904437A}"/>
    <dgm:cxn modelId="{E506F644-4D31-44BA-B5BB-0C74C99F6EC5}" type="presOf" srcId="{9FD51813-B39B-41E1-BCEC-2EC92D95583C}" destId="{CE29F4D0-1997-455C-B495-C1CD64F54FC8}" srcOrd="0" destOrd="0" presId="urn:microsoft.com/office/officeart/2005/8/layout/cycle6"/>
    <dgm:cxn modelId="{61CFFC6D-A93A-403F-9E8A-7667FB92FE6B}" type="presOf" srcId="{BB97D3D8-4222-4C6E-9862-1E5C879C57AE}" destId="{14FD7861-7AA0-45E0-95D0-8BE1BB6122AE}" srcOrd="0" destOrd="0" presId="urn:microsoft.com/office/officeart/2005/8/layout/cycle6"/>
    <dgm:cxn modelId="{064B0483-574E-4003-9B70-57C4507F4D5D}" type="presOf" srcId="{81CCBA31-90BE-4077-98D4-B6FCC904437A}" destId="{66C6EC43-98CE-4DDC-A55C-B3208DD4A6E7}" srcOrd="0" destOrd="0" presId="urn:microsoft.com/office/officeart/2005/8/layout/cycle6"/>
    <dgm:cxn modelId="{6E631490-5284-4DE4-B429-AA9656E4DF96}" type="presOf" srcId="{0C343FD4-A234-4083-87BC-24563C75C80D}" destId="{65C69AA3-1134-4429-A4E1-DA0E6E541AAD}" srcOrd="0" destOrd="0" presId="urn:microsoft.com/office/officeart/2005/8/layout/cycle6"/>
    <dgm:cxn modelId="{1F36299A-EF24-44D4-9D02-53F466A9E934}" type="presOf" srcId="{053C1CDC-5CCD-4646-AF7B-28B2464E0110}" destId="{60F9CD6B-D2C8-4861-A37F-79380FDF62E0}" srcOrd="0" destOrd="0" presId="urn:microsoft.com/office/officeart/2005/8/layout/cycle6"/>
    <dgm:cxn modelId="{14BC77A3-858C-45E3-AF95-8E3EF8D510F1}" srcId="{BB97D3D8-4222-4C6E-9862-1E5C879C57AE}" destId="{0C343FD4-A234-4083-87BC-24563C75C80D}" srcOrd="1" destOrd="0" parTransId="{CE281AFC-34AE-466C-B349-2F0D9CB8072A}" sibTransId="{741323E2-6175-4056-AC92-D489467B4458}"/>
    <dgm:cxn modelId="{04CA76AE-6DDE-4090-A408-6BE399C582A9}" srcId="{BB97D3D8-4222-4C6E-9862-1E5C879C57AE}" destId="{053C1CDC-5CCD-4646-AF7B-28B2464E0110}" srcOrd="3" destOrd="0" parTransId="{1BD227D2-0BF4-46D1-AF06-069E3D1CA01D}" sibTransId="{19562D55-ECF2-47EC-B337-2D700423858A}"/>
    <dgm:cxn modelId="{BFEF0DC0-419D-43A5-B69B-85B9217C96B7}" type="presOf" srcId="{3450CB86-F6B1-4AFC-95E3-6CED928C98A2}" destId="{EC58DEC6-9C61-44C2-860D-22CCECDA1712}" srcOrd="0" destOrd="0" presId="urn:microsoft.com/office/officeart/2005/8/layout/cycle6"/>
    <dgm:cxn modelId="{FDB297C0-A2E3-4378-9812-A6DF3F30D34F}" type="presOf" srcId="{741323E2-6175-4056-AC92-D489467B4458}" destId="{7052E3FE-71FA-49F5-A4D4-F2C80C9BC751}" srcOrd="0" destOrd="0" presId="urn:microsoft.com/office/officeart/2005/8/layout/cycle6"/>
    <dgm:cxn modelId="{6231E6C1-7F90-4F9F-9107-6FAFAB447120}" type="presOf" srcId="{03488A08-CA94-4C4C-95F5-4C7546586257}" destId="{2E96E192-0C64-4C03-AD1A-FAB51BAB3D97}" srcOrd="0" destOrd="0" presId="urn:microsoft.com/office/officeart/2005/8/layout/cycle6"/>
    <dgm:cxn modelId="{064BF2C2-9BEE-41F4-B966-1BC2E24A13FC}" type="presOf" srcId="{19562D55-ECF2-47EC-B337-2D700423858A}" destId="{42954AC5-4BFF-4FDF-953A-7ACAE1761F3A}" srcOrd="0" destOrd="0" presId="urn:microsoft.com/office/officeart/2005/8/layout/cycle6"/>
    <dgm:cxn modelId="{9CBB5199-D5E3-47F1-BFEF-F3731C4EE2DA}" type="presParOf" srcId="{14FD7861-7AA0-45E0-95D0-8BE1BB6122AE}" destId="{2E96E192-0C64-4C03-AD1A-FAB51BAB3D97}" srcOrd="0" destOrd="0" presId="urn:microsoft.com/office/officeart/2005/8/layout/cycle6"/>
    <dgm:cxn modelId="{BD908AB8-7B8F-4770-A27D-95D3BB778FD9}" type="presParOf" srcId="{14FD7861-7AA0-45E0-95D0-8BE1BB6122AE}" destId="{556AAE67-C844-46AF-A6C7-4EFADB4464E9}" srcOrd="1" destOrd="0" presId="urn:microsoft.com/office/officeart/2005/8/layout/cycle6"/>
    <dgm:cxn modelId="{FC18959F-F17E-4655-A339-CA5C3CE263F4}" type="presParOf" srcId="{14FD7861-7AA0-45E0-95D0-8BE1BB6122AE}" destId="{EC58DEC6-9C61-44C2-860D-22CCECDA1712}" srcOrd="2" destOrd="0" presId="urn:microsoft.com/office/officeart/2005/8/layout/cycle6"/>
    <dgm:cxn modelId="{B5DA2A5A-5898-47C7-BBA6-DD2F90F057D1}" type="presParOf" srcId="{14FD7861-7AA0-45E0-95D0-8BE1BB6122AE}" destId="{65C69AA3-1134-4429-A4E1-DA0E6E541AAD}" srcOrd="3" destOrd="0" presId="urn:microsoft.com/office/officeart/2005/8/layout/cycle6"/>
    <dgm:cxn modelId="{0A8830EE-4931-4183-A243-4505C9F69E7D}" type="presParOf" srcId="{14FD7861-7AA0-45E0-95D0-8BE1BB6122AE}" destId="{FD920446-80BA-4ED2-A70F-FFFEC6565290}" srcOrd="4" destOrd="0" presId="urn:microsoft.com/office/officeart/2005/8/layout/cycle6"/>
    <dgm:cxn modelId="{8F9C341E-5FE3-4082-9418-B3CB5F523AEE}" type="presParOf" srcId="{14FD7861-7AA0-45E0-95D0-8BE1BB6122AE}" destId="{7052E3FE-71FA-49F5-A4D4-F2C80C9BC751}" srcOrd="5" destOrd="0" presId="urn:microsoft.com/office/officeart/2005/8/layout/cycle6"/>
    <dgm:cxn modelId="{EC436B01-94E3-47B1-86F8-0BA377DEB72D}" type="presParOf" srcId="{14FD7861-7AA0-45E0-95D0-8BE1BB6122AE}" destId="{CE29F4D0-1997-455C-B495-C1CD64F54FC8}" srcOrd="6" destOrd="0" presId="urn:microsoft.com/office/officeart/2005/8/layout/cycle6"/>
    <dgm:cxn modelId="{2306ED23-7651-41C1-9A9A-E545D67C6F33}" type="presParOf" srcId="{14FD7861-7AA0-45E0-95D0-8BE1BB6122AE}" destId="{EC35E4CA-8EC2-4B21-BBE5-67AA8A9D5DC4}" srcOrd="7" destOrd="0" presId="urn:microsoft.com/office/officeart/2005/8/layout/cycle6"/>
    <dgm:cxn modelId="{380B97B0-A091-43B9-A6D0-B3B41FF91628}" type="presParOf" srcId="{14FD7861-7AA0-45E0-95D0-8BE1BB6122AE}" destId="{66C6EC43-98CE-4DDC-A55C-B3208DD4A6E7}" srcOrd="8" destOrd="0" presId="urn:microsoft.com/office/officeart/2005/8/layout/cycle6"/>
    <dgm:cxn modelId="{7966A2A6-650F-4038-97D5-061DDEDF8D3F}" type="presParOf" srcId="{14FD7861-7AA0-45E0-95D0-8BE1BB6122AE}" destId="{60F9CD6B-D2C8-4861-A37F-79380FDF62E0}" srcOrd="9" destOrd="0" presId="urn:microsoft.com/office/officeart/2005/8/layout/cycle6"/>
    <dgm:cxn modelId="{EAF9DC92-996A-4140-9D8E-C537BE85A445}" type="presParOf" srcId="{14FD7861-7AA0-45E0-95D0-8BE1BB6122AE}" destId="{B5734A2E-AAF0-489B-B17B-ABC334CC52D4}" srcOrd="10" destOrd="0" presId="urn:microsoft.com/office/officeart/2005/8/layout/cycle6"/>
    <dgm:cxn modelId="{9DF25448-597C-4285-A790-DF1413FF3779}" type="presParOf" srcId="{14FD7861-7AA0-45E0-95D0-8BE1BB6122AE}" destId="{42954AC5-4BFF-4FDF-953A-7ACAE1761F3A}"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E192-0C64-4C03-AD1A-FAB51BAB3D97}">
      <dsp:nvSpPr>
        <dsp:cNvPr id="0" name=""/>
        <dsp:cNvSpPr/>
      </dsp:nvSpPr>
      <dsp:spPr>
        <a:xfrm>
          <a:off x="3274274" y="2269"/>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3329658" y="57653"/>
        <a:ext cx="1634702" cy="1023787"/>
      </dsp:txXfrm>
    </dsp:sp>
    <dsp:sp modelId="{EC58DEC6-9C61-44C2-860D-22CCECDA1712}">
      <dsp:nvSpPr>
        <dsp:cNvPr id="0" name=""/>
        <dsp:cNvSpPr/>
      </dsp:nvSpPr>
      <dsp:spPr>
        <a:xfrm>
          <a:off x="2271299" y="569547"/>
          <a:ext cx="3751421" cy="3751421"/>
        </a:xfrm>
        <a:custGeom>
          <a:avLst/>
          <a:gdLst/>
          <a:ahLst/>
          <a:cxnLst/>
          <a:rect l="0" t="0" r="0" b="0"/>
          <a:pathLst>
            <a:path>
              <a:moveTo>
                <a:pt x="2761038" y="222082"/>
              </a:moveTo>
              <a:arcTo wR="1875710" hR="1875710" stAng="17889837"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C69AA3-1134-4429-A4E1-DA0E6E541AAD}">
      <dsp:nvSpPr>
        <dsp:cNvPr id="0" name=""/>
        <dsp:cNvSpPr/>
      </dsp:nvSpPr>
      <dsp:spPr>
        <a:xfrm>
          <a:off x="5149985" y="1877980"/>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Prediction</a:t>
          </a:r>
        </a:p>
      </dsp:txBody>
      <dsp:txXfrm>
        <a:off x="5205369" y="1933364"/>
        <a:ext cx="1634702" cy="1023787"/>
      </dsp:txXfrm>
    </dsp:sp>
    <dsp:sp modelId="{7052E3FE-71FA-49F5-A4D4-F2C80C9BC751}">
      <dsp:nvSpPr>
        <dsp:cNvPr id="0" name=""/>
        <dsp:cNvSpPr/>
      </dsp:nvSpPr>
      <dsp:spPr>
        <a:xfrm>
          <a:off x="2271299" y="569547"/>
          <a:ext cx="3751421" cy="3751421"/>
        </a:xfrm>
        <a:custGeom>
          <a:avLst/>
          <a:gdLst/>
          <a:ahLst/>
          <a:cxnLst/>
          <a:rect l="0" t="0" r="0" b="0"/>
          <a:pathLst>
            <a:path>
              <a:moveTo>
                <a:pt x="3659220" y="2456560"/>
              </a:moveTo>
              <a:arcTo wR="1875710" hR="1875710" stAng="1082356"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E29F4D0-1997-455C-B495-C1CD64F54FC8}">
      <dsp:nvSpPr>
        <dsp:cNvPr id="0" name=""/>
        <dsp:cNvSpPr/>
      </dsp:nvSpPr>
      <dsp:spPr>
        <a:xfrm>
          <a:off x="3274274" y="3753691"/>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Visualization</a:t>
          </a:r>
        </a:p>
      </dsp:txBody>
      <dsp:txXfrm>
        <a:off x="3329658" y="3809075"/>
        <a:ext cx="1634702" cy="1023787"/>
      </dsp:txXfrm>
    </dsp:sp>
    <dsp:sp modelId="{66C6EC43-98CE-4DDC-A55C-B3208DD4A6E7}">
      <dsp:nvSpPr>
        <dsp:cNvPr id="0" name=""/>
        <dsp:cNvSpPr/>
      </dsp:nvSpPr>
      <dsp:spPr>
        <a:xfrm>
          <a:off x="2271299" y="569547"/>
          <a:ext cx="3751421" cy="3751421"/>
        </a:xfrm>
        <a:custGeom>
          <a:avLst/>
          <a:gdLst/>
          <a:ahLst/>
          <a:cxnLst/>
          <a:rect l="0" t="0" r="0" b="0"/>
          <a:pathLst>
            <a:path>
              <a:moveTo>
                <a:pt x="990382" y="3529338"/>
              </a:moveTo>
              <a:arcTo wR="1875710" hR="1875710" stAng="7089837"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0F9CD6B-D2C8-4861-A37F-79380FDF62E0}">
      <dsp:nvSpPr>
        <dsp:cNvPr id="0" name=""/>
        <dsp:cNvSpPr/>
      </dsp:nvSpPr>
      <dsp:spPr>
        <a:xfrm>
          <a:off x="1398564" y="1877980"/>
          <a:ext cx="1745470" cy="1134555"/>
        </a:xfrm>
        <a:prstGeom prst="roundRect">
          <a:avLst/>
        </a:prstGeom>
        <a:gradFill rotWithShape="0">
          <a:gsLst>
            <a:gs pos="0">
              <a:schemeClr val="lt1">
                <a:hueOff val="0"/>
                <a:satOff val="0"/>
                <a:lumOff val="0"/>
                <a:alphaOff val="0"/>
                <a:tint val="96000"/>
                <a:lumMod val="104000"/>
              </a:schemeClr>
            </a:gs>
            <a:gs pos="100000">
              <a:schemeClr val="l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1453948" y="1933364"/>
        <a:ext cx="1634702" cy="1023787"/>
      </dsp:txXfrm>
    </dsp:sp>
    <dsp:sp modelId="{42954AC5-4BFF-4FDF-953A-7ACAE1761F3A}">
      <dsp:nvSpPr>
        <dsp:cNvPr id="0" name=""/>
        <dsp:cNvSpPr/>
      </dsp:nvSpPr>
      <dsp:spPr>
        <a:xfrm>
          <a:off x="2271299" y="569547"/>
          <a:ext cx="3751421" cy="3751421"/>
        </a:xfrm>
        <a:custGeom>
          <a:avLst/>
          <a:gdLst/>
          <a:ahLst/>
          <a:cxnLst/>
          <a:rect l="0" t="0" r="0" b="0"/>
          <a:pathLst>
            <a:path>
              <a:moveTo>
                <a:pt x="92201" y="1294861"/>
              </a:moveTo>
              <a:arcTo wR="1875710" hR="1875710" stAng="11882356" swAng="2627807"/>
            </a:path>
          </a:pathLst>
        </a:custGeom>
        <a:noFill/>
        <a:ln w="9525" cap="rnd"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F7CD3E-8668-40F7-8C9E-DD832C4F3578}" type="datetimeFigureOut">
              <a:rPr lang="en-US" smtClean="0"/>
              <a:t>10/17/2023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FAD164-58EC-4D67-93B5-55A35F7D0321}" type="slidenum">
              <a:rPr lang="en-US" smtClean="0"/>
              <a:t>‹#›</a:t>
            </a:fld>
            <a:endParaRPr lang="en-US"/>
          </a:p>
        </p:txBody>
      </p:sp>
    </p:spTree>
    <p:extLst>
      <p:ext uri="{BB962C8B-B14F-4D97-AF65-F5344CB8AC3E}">
        <p14:creationId xmlns:p14="http://schemas.microsoft.com/office/powerpoint/2010/main" val="67232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14A63-53AD-41D4-B5C6-EB15153E851F}"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732A3-3CCA-45B5-82F5-85B851659135}" type="slidenum">
              <a:rPr lang="en-US" smtClean="0"/>
              <a:t>‹#›</a:t>
            </a:fld>
            <a:endParaRPr lang="en-US"/>
          </a:p>
        </p:txBody>
      </p:sp>
    </p:spTree>
    <p:extLst>
      <p:ext uri="{BB962C8B-B14F-4D97-AF65-F5344CB8AC3E}">
        <p14:creationId xmlns:p14="http://schemas.microsoft.com/office/powerpoint/2010/main" val="104586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CAF774-D439-486B-BA3D-CC349070423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82346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593A2-7FA0-4259-9161-172F8E35573B}"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70015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8C89D3-288C-4EDA-8F6D-1D4FC8E188EC}"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7777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C1D633F0-34E4-499A-A58B-616FCA54DC6F}"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408089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A9193B0-9296-4042-BEE8-6D3B3F97235F}"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293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B9FEE83-B6CA-436F-9B11-5E2EB0F2E6A4}"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75162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BE362E-6C60-4F4E-B585-5F4BCBB45F87}"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96810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8C9024-D894-4DE9-9AAB-184749E1E71A}"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65049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27815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C21E-627A-49B2-9D00-A2CC8F75CC86}" type="datetime1">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9578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6F077F-254A-4C23-A755-F86C59F4CDB5}"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388469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EBA42-FF98-4C78-BD65-BD7DC47A1BC0}" type="datetime1">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338174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99865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B7246-220E-4D1B-B6B0-2F787C367669}" type="datetime1">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4923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732939-7AF1-4645-BED6-892236C00FA6}"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139193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9FF730-3B95-4ED8-9CF7-F34C7BB529B7}" type="datetime1">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1A9D750-17E9-472F-B72C-6AF24681985C}" type="slidenum">
              <a:rPr lang="en-US" smtClean="0"/>
              <a:t>‹#›</a:t>
            </a:fld>
            <a:endParaRPr lang="en-US"/>
          </a:p>
        </p:txBody>
      </p:sp>
    </p:spTree>
    <p:extLst>
      <p:ext uri="{BB962C8B-B14F-4D97-AF65-F5344CB8AC3E}">
        <p14:creationId xmlns:p14="http://schemas.microsoft.com/office/powerpoint/2010/main" val="261883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B2C02F3-3C50-4040-917F-BDD2F0812C76}" type="datetime1">
              <a:rPr lang="en-US" smtClean="0"/>
              <a:t>10/17/2023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1A9D750-17E9-472F-B72C-6AF24681985C}" type="slidenum">
              <a:rPr lang="en-US" smtClean="0"/>
              <a:t>‹#›</a:t>
            </a:fld>
            <a:endParaRPr lang="en-US"/>
          </a:p>
        </p:txBody>
      </p:sp>
    </p:spTree>
    <p:extLst>
      <p:ext uri="{BB962C8B-B14F-4D97-AF65-F5344CB8AC3E}">
        <p14:creationId xmlns:p14="http://schemas.microsoft.com/office/powerpoint/2010/main" val="994707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mal.raiyn@th-ab.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wmf"/><Relationship Id="rId7" Type="http://schemas.openxmlformats.org/officeDocument/2006/relationships/image" Target="../media/image22.wmf"/><Relationship Id="rId12" Type="http://schemas.openxmlformats.org/officeDocument/2006/relationships/image" Target="../media/image25.wmf"/><Relationship Id="rId2" Type="http://schemas.openxmlformats.org/officeDocument/2006/relationships/oleObject" Target="../embeddings/oleObject6.bin"/><Relationship Id="rId1" Type="http://schemas.openxmlformats.org/officeDocument/2006/relationships/slideLayout" Target="../slideLayouts/slideLayout6.x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21.wmf"/><Relationship Id="rId10" Type="http://schemas.openxmlformats.org/officeDocument/2006/relationships/image" Target="../media/image24.w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analyticsvidhya.com/blog/2021/03/data-science-101-introduction-to-cost-functio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Book1.xlsx"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torm.cis.fordham.edu/~gweiss/data-mining/weka-data/weather.nominal.arf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n.wikipedia.org/wiki/Machine_learnin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7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7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hyperlink" Target="https://forms.gle/kY7kEKwdK3gXVJFb9"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36" y="44293"/>
            <a:ext cx="10759359" cy="964935"/>
          </a:xfrm>
        </p:spPr>
        <p:txBody>
          <a:bodyPr>
            <a:normAutofit/>
          </a:bodyPr>
          <a:lstStyle/>
          <a:p>
            <a:pPr algn="ctr"/>
            <a:r>
              <a:rPr lang="de-DE" sz="3200" b="1" dirty="0"/>
              <a:t>Machine Learning Schemes</a:t>
            </a:r>
            <a:endParaRPr lang="en-US" sz="3200" b="1" dirty="0"/>
          </a:p>
        </p:txBody>
      </p:sp>
      <p:sp>
        <p:nvSpPr>
          <p:cNvPr id="3" name="Subtitle 2"/>
          <p:cNvSpPr>
            <a:spLocks noGrp="1"/>
          </p:cNvSpPr>
          <p:nvPr>
            <p:ph type="subTitle" idx="1"/>
          </p:nvPr>
        </p:nvSpPr>
        <p:spPr>
          <a:xfrm>
            <a:off x="2241437" y="2865858"/>
            <a:ext cx="8915399" cy="1126283"/>
          </a:xfrm>
        </p:spPr>
        <p:txBody>
          <a:bodyPr>
            <a:normAutofit/>
          </a:bodyPr>
          <a:lstStyle/>
          <a:p>
            <a:pPr algn="ctr"/>
            <a:r>
              <a:rPr lang="en-US" b="1" dirty="0"/>
              <a:t>Jamal Raiyn</a:t>
            </a:r>
          </a:p>
          <a:p>
            <a:pPr algn="ctr"/>
            <a:r>
              <a:rPr lang="en-US" b="1" dirty="0">
                <a:hlinkClick r:id="rId2"/>
              </a:rPr>
              <a:t>jamal.raiyn@th-ab.de</a:t>
            </a:r>
            <a:endParaRPr lang="en-US" b="1" dirty="0"/>
          </a:p>
          <a:p>
            <a:pPr algn="ctr"/>
            <a:endParaRPr lang="en-US" b="1" dirty="0"/>
          </a:p>
          <a:p>
            <a:pPr algn="ctr"/>
            <a:endParaRPr lang="en-US" b="1" dirty="0"/>
          </a:p>
        </p:txBody>
      </p:sp>
      <p:sp>
        <p:nvSpPr>
          <p:cNvPr id="4" name="Date Placeholder 3"/>
          <p:cNvSpPr>
            <a:spLocks noGrp="1"/>
          </p:cNvSpPr>
          <p:nvPr>
            <p:ph type="dt" sz="half" idx="10"/>
          </p:nvPr>
        </p:nvSpPr>
        <p:spPr/>
        <p:txBody>
          <a:bodyPr/>
          <a:lstStyle/>
          <a:p>
            <a:fld id="{13CA55B6-DBE7-47F3-809C-62FFB49169B7}"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1</a:t>
            </a:fld>
            <a:endParaRPr lang="en-US"/>
          </a:p>
        </p:txBody>
      </p:sp>
      <p:sp>
        <p:nvSpPr>
          <p:cNvPr id="6" name="TextBox 5">
            <a:extLst>
              <a:ext uri="{FF2B5EF4-FFF2-40B4-BE49-F238E27FC236}">
                <a16:creationId xmlns:a16="http://schemas.microsoft.com/office/drawing/2014/main" id="{B88FBF58-E232-2C2B-C82B-EDE836FC5DAE}"/>
              </a:ext>
            </a:extLst>
          </p:cNvPr>
          <p:cNvSpPr txBox="1"/>
          <p:nvPr/>
        </p:nvSpPr>
        <p:spPr>
          <a:xfrm>
            <a:off x="2557848" y="4529540"/>
            <a:ext cx="8752540" cy="1446550"/>
          </a:xfrm>
          <a:prstGeom prst="rect">
            <a:avLst/>
          </a:prstGeom>
          <a:noFill/>
        </p:spPr>
        <p:txBody>
          <a:bodyPr wrap="square" rtlCol="0">
            <a:spAutoFit/>
          </a:bodyPr>
          <a:lstStyle/>
          <a:p>
            <a:pPr algn="ctr"/>
            <a:r>
              <a:rPr lang="en-US" sz="1400" b="0" i="0" dirty="0">
                <a:solidFill>
                  <a:srgbClr val="000000"/>
                </a:solidFill>
                <a:effectLst/>
                <a:latin typeface="Arial" panose="020B0604020202020204" pitchFamily="34" charset="0"/>
              </a:rPr>
              <a:t>Artificial intelligence in applications. Modeling, Machine Learning and Data Classifier Performance</a:t>
            </a:r>
          </a:p>
          <a:p>
            <a:endParaRPr lang="en-US" b="0" i="0" dirty="0">
              <a:solidFill>
                <a:srgbClr val="000000"/>
              </a:solidFill>
              <a:effectLst/>
              <a:latin typeface="Arial" panose="020B0604020202020204" pitchFamily="34" charset="0"/>
            </a:endParaRPr>
          </a:p>
          <a:p>
            <a:pPr algn="ctr"/>
            <a:r>
              <a:rPr lang="en-US" sz="1400" b="0" i="0" dirty="0">
                <a:solidFill>
                  <a:srgbClr val="000000"/>
                </a:solidFill>
                <a:effectLst/>
                <a:latin typeface="Arial" panose="020B0604020202020204" pitchFamily="34" charset="0"/>
              </a:rPr>
              <a:t>9:45 - 11:15 </a:t>
            </a:r>
            <a:r>
              <a:rPr lang="en-US" sz="1400" b="0" i="0" dirty="0" err="1">
                <a:solidFill>
                  <a:srgbClr val="000000"/>
                </a:solidFill>
                <a:effectLst/>
                <a:latin typeface="Arial" panose="020B0604020202020204" pitchFamily="34" charset="0"/>
              </a:rPr>
              <a:t>Uhr</a:t>
            </a:r>
            <a:br>
              <a:rPr lang="en-US" sz="1400" dirty="0"/>
            </a:br>
            <a:r>
              <a:rPr lang="en-US" sz="1400" b="0" i="0" dirty="0">
                <a:solidFill>
                  <a:srgbClr val="000000"/>
                </a:solidFill>
                <a:effectLst/>
                <a:latin typeface="Arial" panose="020B0604020202020204" pitchFamily="34" charset="0"/>
              </a:rPr>
              <a:t>Prof. </a:t>
            </a:r>
            <a:r>
              <a:rPr lang="en-US" sz="1400" b="0" i="0" dirty="0" err="1">
                <a:solidFill>
                  <a:srgbClr val="000000"/>
                </a:solidFill>
                <a:effectLst/>
                <a:latin typeface="Arial" panose="020B0604020202020204" pitchFamily="34" charset="0"/>
              </a:rPr>
              <a:t>Tekn</a:t>
            </a:r>
            <a:r>
              <a:rPr lang="en-US" sz="1400" b="0" i="0" dirty="0">
                <a:solidFill>
                  <a:srgbClr val="000000"/>
                </a:solidFill>
                <a:effectLst/>
                <a:latin typeface="Arial" panose="020B0604020202020204" pitchFamily="34" charset="0"/>
              </a:rPr>
              <a:t>. Dr. </a:t>
            </a:r>
            <a:r>
              <a:rPr lang="en-US" sz="1400" b="0" i="0" dirty="0" err="1">
                <a:solidFill>
                  <a:srgbClr val="000000"/>
                </a:solidFill>
                <a:effectLst/>
                <a:latin typeface="Arial" panose="020B0604020202020204" pitchFamily="34" charset="0"/>
              </a:rPr>
              <a:t>Weidl</a:t>
            </a:r>
            <a:br>
              <a:rPr lang="en-US" sz="1400" dirty="0"/>
            </a:br>
            <a:r>
              <a:rPr lang="en-US" sz="1400" b="0" i="0" dirty="0" err="1">
                <a:solidFill>
                  <a:srgbClr val="000000"/>
                </a:solidFill>
                <a:effectLst/>
                <a:latin typeface="Arial" panose="020B0604020202020204" pitchFamily="34" charset="0"/>
              </a:rPr>
              <a:t>Rechnerraum</a:t>
            </a:r>
            <a:r>
              <a:rPr lang="en-US" sz="1400" b="0" i="0" dirty="0">
                <a:solidFill>
                  <a:srgbClr val="000000"/>
                </a:solidFill>
                <a:effectLst/>
                <a:latin typeface="Arial" panose="020B0604020202020204" pitchFamily="34" charset="0"/>
              </a:rPr>
              <a:t> - Labor 26-318</a:t>
            </a:r>
            <a:br>
              <a:rPr lang="en-US" sz="1400" dirty="0"/>
            </a:br>
            <a:r>
              <a:rPr lang="en-US" sz="1400" b="0" i="0" dirty="0" err="1">
                <a:solidFill>
                  <a:srgbClr val="000000"/>
                </a:solidFill>
                <a:effectLst/>
                <a:latin typeface="Arial" panose="020B0604020202020204" pitchFamily="34" charset="0"/>
              </a:rPr>
              <a:t>WF_WiSe</a:t>
            </a:r>
            <a:endParaRPr lang="en-US" sz="1400" dirty="0"/>
          </a:p>
        </p:txBody>
      </p:sp>
    </p:spTree>
    <p:extLst>
      <p:ext uri="{BB962C8B-B14F-4D97-AF65-F5344CB8AC3E}">
        <p14:creationId xmlns:p14="http://schemas.microsoft.com/office/powerpoint/2010/main" val="226021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2A35-7617-78EF-8A53-826C4097173E}"/>
              </a:ext>
            </a:extLst>
          </p:cNvPr>
          <p:cNvSpPr>
            <a:spLocks noGrp="1"/>
          </p:cNvSpPr>
          <p:nvPr>
            <p:ph type="title"/>
          </p:nvPr>
        </p:nvSpPr>
        <p:spPr/>
        <p:txBody>
          <a:bodyPr/>
          <a:lstStyle/>
          <a:p>
            <a:r>
              <a:rPr lang="en-US" dirty="0"/>
              <a:t>J48</a:t>
            </a:r>
          </a:p>
        </p:txBody>
      </p:sp>
      <p:sp>
        <p:nvSpPr>
          <p:cNvPr id="3" name="Content Placeholder 2">
            <a:extLst>
              <a:ext uri="{FF2B5EF4-FFF2-40B4-BE49-F238E27FC236}">
                <a16:creationId xmlns:a16="http://schemas.microsoft.com/office/drawing/2014/main" id="{44273BB6-EC42-A711-5B8B-71EBFC528CF3}"/>
              </a:ext>
            </a:extLst>
          </p:cNvPr>
          <p:cNvSpPr>
            <a:spLocks noGrp="1"/>
          </p:cNvSpPr>
          <p:nvPr>
            <p:ph idx="1"/>
          </p:nvPr>
        </p:nvSpPr>
        <p:spPr/>
        <p:txBody>
          <a:bodyPr/>
          <a:lstStyle/>
          <a:p>
            <a:r>
              <a:rPr lang="en-US" b="0" i="0" dirty="0">
                <a:solidFill>
                  <a:srgbClr val="242424"/>
                </a:solidFill>
                <a:effectLst/>
                <a:latin typeface="source-serif-pro"/>
              </a:rPr>
              <a:t>J48 algorithm is one of the most widely used machine learning algorithms to examine the data categorically and continuously. The C4.5 algorithm (J48) is mostly used among many fields for classifying data for example interpreting the clinical data for the diagnosis of coronary heart disease, classifying E-governance data, and many more.</a:t>
            </a:r>
          </a:p>
          <a:p>
            <a:r>
              <a:rPr lang="en-US" b="0" i="0" dirty="0">
                <a:solidFill>
                  <a:srgbClr val="242424"/>
                </a:solidFill>
                <a:effectLst/>
                <a:latin typeface="source-serif-pro"/>
              </a:rPr>
              <a:t>The machine learning process has two main phases: a learning phase, where the classification algorithm is trained, and a classification phase, where the algorithm labels new data. Classification is a data mining task that maps the data into predefined groups and classes, also known as supervised learning.</a:t>
            </a:r>
            <a:endParaRPr lang="en-US" dirty="0"/>
          </a:p>
        </p:txBody>
      </p:sp>
      <p:sp>
        <p:nvSpPr>
          <p:cNvPr id="4" name="Date Placeholder 3">
            <a:extLst>
              <a:ext uri="{FF2B5EF4-FFF2-40B4-BE49-F238E27FC236}">
                <a16:creationId xmlns:a16="http://schemas.microsoft.com/office/drawing/2014/main" id="{8B971572-67D8-644D-25C5-F24F04B4B39C}"/>
              </a:ext>
            </a:extLst>
          </p:cNvPr>
          <p:cNvSpPr>
            <a:spLocks noGrp="1"/>
          </p:cNvSpPr>
          <p:nvPr>
            <p:ph type="dt" sz="half" idx="10"/>
          </p:nvPr>
        </p:nvSpPr>
        <p:spPr/>
        <p:txBody>
          <a:bodyPr/>
          <a:lstStyle/>
          <a:p>
            <a:fld id="{3C8BEB31-5BAC-4F9E-9D2B-6E1D4B38896D}" type="datetime1">
              <a:rPr lang="en-US" smtClean="0"/>
              <a:t>10/20/2023</a:t>
            </a:fld>
            <a:endParaRPr lang="en-US"/>
          </a:p>
        </p:txBody>
      </p:sp>
      <p:sp>
        <p:nvSpPr>
          <p:cNvPr id="5" name="Slide Number Placeholder 4">
            <a:extLst>
              <a:ext uri="{FF2B5EF4-FFF2-40B4-BE49-F238E27FC236}">
                <a16:creationId xmlns:a16="http://schemas.microsoft.com/office/drawing/2014/main" id="{084188E5-8623-C847-6F8E-0CC26B5B694A}"/>
              </a:ext>
            </a:extLst>
          </p:cNvPr>
          <p:cNvSpPr>
            <a:spLocks noGrp="1"/>
          </p:cNvSpPr>
          <p:nvPr>
            <p:ph type="sldNum" sz="quarter" idx="12"/>
          </p:nvPr>
        </p:nvSpPr>
        <p:spPr/>
        <p:txBody>
          <a:bodyPr/>
          <a:lstStyle/>
          <a:p>
            <a:fld id="{21A9D750-17E9-472F-B72C-6AF24681985C}" type="slidenum">
              <a:rPr lang="en-US" smtClean="0"/>
              <a:t>10</a:t>
            </a:fld>
            <a:endParaRPr lang="en-US"/>
          </a:p>
        </p:txBody>
      </p:sp>
    </p:spTree>
    <p:extLst>
      <p:ext uri="{BB962C8B-B14F-4D97-AF65-F5344CB8AC3E}">
        <p14:creationId xmlns:p14="http://schemas.microsoft.com/office/powerpoint/2010/main" val="396011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9BBC-3FCD-F18D-3B59-2FF499A6538F}"/>
              </a:ext>
            </a:extLst>
          </p:cNvPr>
          <p:cNvSpPr>
            <a:spLocks noGrp="1"/>
          </p:cNvSpPr>
          <p:nvPr>
            <p:ph type="title"/>
          </p:nvPr>
        </p:nvSpPr>
        <p:spPr/>
        <p:txBody>
          <a:bodyPr>
            <a:normAutofit fontScale="90000"/>
          </a:bodyPr>
          <a:lstStyle/>
          <a:p>
            <a:r>
              <a:rPr lang="en-US" b="1" i="0" dirty="0">
                <a:solidFill>
                  <a:srgbClr val="111111"/>
                </a:solidFill>
                <a:effectLst/>
                <a:latin typeface="open sans" panose="020B0606030504020204" pitchFamily="34" charset="0"/>
              </a:rPr>
              <a:t>Training Sets, Test Sets, and 10-fold Cross-validation</a:t>
            </a:r>
            <a:br>
              <a:rPr lang="en-US" b="1" i="0" dirty="0">
                <a:solidFill>
                  <a:srgbClr val="111111"/>
                </a:solidFill>
                <a:effectLst/>
                <a:latin typeface="open sans" panose="020B0606030504020204" pitchFamily="34" charset="0"/>
              </a:rPr>
            </a:br>
            <a:endParaRPr lang="en-US" dirty="0"/>
          </a:p>
        </p:txBody>
      </p:sp>
      <p:sp>
        <p:nvSpPr>
          <p:cNvPr id="5" name="Content Placeholder 4">
            <a:extLst>
              <a:ext uri="{FF2B5EF4-FFF2-40B4-BE49-F238E27FC236}">
                <a16:creationId xmlns:a16="http://schemas.microsoft.com/office/drawing/2014/main" id="{DF3CB618-DE28-6039-398C-CA849BF950D4}"/>
              </a:ext>
            </a:extLst>
          </p:cNvPr>
          <p:cNvSpPr>
            <a:spLocks noGrp="1"/>
          </p:cNvSpPr>
          <p:nvPr>
            <p:ph idx="1"/>
          </p:nvPr>
        </p:nvSpPr>
        <p:spPr/>
        <p:txBody>
          <a:bodyPr/>
          <a:lstStyle/>
          <a:p>
            <a:pPr marL="0" indent="0">
              <a:buNone/>
            </a:pPr>
            <a:r>
              <a:rPr lang="en-US" b="0" i="0" dirty="0">
                <a:solidFill>
                  <a:srgbClr val="111111"/>
                </a:solidFill>
                <a:effectLst/>
                <a:latin typeface="open sans" panose="020B0606030504020204" pitchFamily="34" charset="0"/>
              </a:rPr>
              <a:t>We divided each of these datasets in turn into two subsets. One subset we used to construct the classifier. This data set is called the training set. The other set was used to evaluate the classifier. That data is called the test set. Training set and test set are common terms in data mining.</a:t>
            </a:r>
            <a:endParaRPr lang="en-US" dirty="0"/>
          </a:p>
        </p:txBody>
      </p:sp>
      <p:sp>
        <p:nvSpPr>
          <p:cNvPr id="3" name="Date Placeholder 2">
            <a:extLst>
              <a:ext uri="{FF2B5EF4-FFF2-40B4-BE49-F238E27FC236}">
                <a16:creationId xmlns:a16="http://schemas.microsoft.com/office/drawing/2014/main" id="{1FC2FE97-9B72-2C40-F6C9-7402999E45DB}"/>
              </a:ext>
            </a:extLst>
          </p:cNvPr>
          <p:cNvSpPr>
            <a:spLocks noGrp="1"/>
          </p:cNvSpPr>
          <p:nvPr>
            <p:ph type="dt" sz="half" idx="10"/>
          </p:nvPr>
        </p:nvSpPr>
        <p:spPr/>
        <p:txBody>
          <a:bodyPr/>
          <a:lstStyle/>
          <a:p>
            <a:fld id="{69002D3D-9371-470B-A06C-6B97EAEC5C21}" type="datetime1">
              <a:rPr lang="en-US" smtClean="0"/>
              <a:t>10/20/2023</a:t>
            </a:fld>
            <a:endParaRPr lang="en-US"/>
          </a:p>
        </p:txBody>
      </p:sp>
      <p:sp>
        <p:nvSpPr>
          <p:cNvPr id="4" name="Slide Number Placeholder 3">
            <a:extLst>
              <a:ext uri="{FF2B5EF4-FFF2-40B4-BE49-F238E27FC236}">
                <a16:creationId xmlns:a16="http://schemas.microsoft.com/office/drawing/2014/main" id="{E6823973-7C4F-C7F4-1B46-BCD55F65D050}"/>
              </a:ext>
            </a:extLst>
          </p:cNvPr>
          <p:cNvSpPr>
            <a:spLocks noGrp="1"/>
          </p:cNvSpPr>
          <p:nvPr>
            <p:ph type="sldNum" sz="quarter" idx="12"/>
          </p:nvPr>
        </p:nvSpPr>
        <p:spPr/>
        <p:txBody>
          <a:bodyPr/>
          <a:lstStyle/>
          <a:p>
            <a:fld id="{21A9D750-17E9-472F-B72C-6AF24681985C}" type="slidenum">
              <a:rPr lang="en-US" smtClean="0"/>
              <a:t>11</a:t>
            </a:fld>
            <a:endParaRPr lang="en-US"/>
          </a:p>
        </p:txBody>
      </p:sp>
    </p:spTree>
    <p:extLst>
      <p:ext uri="{BB962C8B-B14F-4D97-AF65-F5344CB8AC3E}">
        <p14:creationId xmlns:p14="http://schemas.microsoft.com/office/powerpoint/2010/main" val="680192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83EA-7A45-9B90-5372-0E924B41AFD4}"/>
              </a:ext>
            </a:extLst>
          </p:cNvPr>
          <p:cNvSpPr>
            <a:spLocks noGrp="1"/>
          </p:cNvSpPr>
          <p:nvPr>
            <p:ph type="title"/>
          </p:nvPr>
        </p:nvSpPr>
        <p:spPr/>
        <p:txBody>
          <a:bodyPr/>
          <a:lstStyle/>
          <a:p>
            <a:r>
              <a:rPr lang="en-US" b="1" i="0" dirty="0">
                <a:solidFill>
                  <a:srgbClr val="111111"/>
                </a:solidFill>
                <a:effectLst/>
                <a:latin typeface="open sans" panose="020B0606030504020204" pitchFamily="34" charset="0"/>
              </a:rPr>
              <a:t>10-Fold Cross Validation</a:t>
            </a:r>
            <a:br>
              <a:rPr lang="en-US" b="1" i="0" dirty="0">
                <a:solidFill>
                  <a:srgbClr val="111111"/>
                </a:solidFill>
                <a:effectLst/>
                <a:latin typeface="open sans" panose="020B0606030504020204" pitchFamily="34" charset="0"/>
              </a:rPr>
            </a:br>
            <a:endParaRPr lang="en-US" dirty="0"/>
          </a:p>
        </p:txBody>
      </p:sp>
      <p:sp>
        <p:nvSpPr>
          <p:cNvPr id="5" name="Content Placeholder 4">
            <a:extLst>
              <a:ext uri="{FF2B5EF4-FFF2-40B4-BE49-F238E27FC236}">
                <a16:creationId xmlns:a16="http://schemas.microsoft.com/office/drawing/2014/main" id="{AF4A64A9-8960-19B0-EFDC-D2FDC00F532F}"/>
              </a:ext>
            </a:extLst>
          </p:cNvPr>
          <p:cNvSpPr>
            <a:spLocks noGrp="1"/>
          </p:cNvSpPr>
          <p:nvPr>
            <p:ph idx="1"/>
          </p:nvPr>
        </p:nvSpPr>
        <p:spPr/>
        <p:txBody>
          <a:bodyPr/>
          <a:lstStyle/>
          <a:p>
            <a:pPr marL="0" indent="0">
              <a:buNone/>
            </a:pPr>
            <a:r>
              <a:rPr lang="en-US" b="0" i="0" dirty="0">
                <a:solidFill>
                  <a:srgbClr val="111111"/>
                </a:solidFill>
                <a:effectLst/>
                <a:latin typeface="open sans" panose="020B0606030504020204" pitchFamily="34" charset="0"/>
              </a:rPr>
              <a:t>With this method we have one data set which we divide randomly into 10 parts. We use 9 of those parts for training and reserve one tenth for testing. We repeat this procedure 10 times each time reserving a different tenth for testing.</a:t>
            </a:r>
            <a:endParaRPr lang="en-US" dirty="0"/>
          </a:p>
        </p:txBody>
      </p:sp>
      <p:sp>
        <p:nvSpPr>
          <p:cNvPr id="3" name="Date Placeholder 2">
            <a:extLst>
              <a:ext uri="{FF2B5EF4-FFF2-40B4-BE49-F238E27FC236}">
                <a16:creationId xmlns:a16="http://schemas.microsoft.com/office/drawing/2014/main" id="{181CCB7B-F53B-3761-8DF9-9C527292501C}"/>
              </a:ext>
            </a:extLst>
          </p:cNvPr>
          <p:cNvSpPr>
            <a:spLocks noGrp="1"/>
          </p:cNvSpPr>
          <p:nvPr>
            <p:ph type="dt" sz="half" idx="10"/>
          </p:nvPr>
        </p:nvSpPr>
        <p:spPr/>
        <p:txBody>
          <a:bodyPr/>
          <a:lstStyle/>
          <a:p>
            <a:fld id="{69002D3D-9371-470B-A06C-6B97EAEC5C21}" type="datetime1">
              <a:rPr lang="en-US" smtClean="0"/>
              <a:t>10/20/2023</a:t>
            </a:fld>
            <a:endParaRPr lang="en-US"/>
          </a:p>
        </p:txBody>
      </p:sp>
      <p:sp>
        <p:nvSpPr>
          <p:cNvPr id="4" name="Slide Number Placeholder 3">
            <a:extLst>
              <a:ext uri="{FF2B5EF4-FFF2-40B4-BE49-F238E27FC236}">
                <a16:creationId xmlns:a16="http://schemas.microsoft.com/office/drawing/2014/main" id="{F9BCC7C8-18EB-4C1B-81E9-47DF7D279C07}"/>
              </a:ext>
            </a:extLst>
          </p:cNvPr>
          <p:cNvSpPr>
            <a:spLocks noGrp="1"/>
          </p:cNvSpPr>
          <p:nvPr>
            <p:ph type="sldNum" sz="quarter" idx="12"/>
          </p:nvPr>
        </p:nvSpPr>
        <p:spPr/>
        <p:txBody>
          <a:bodyPr/>
          <a:lstStyle/>
          <a:p>
            <a:fld id="{21A9D750-17E9-472F-B72C-6AF24681985C}" type="slidenum">
              <a:rPr lang="en-US" smtClean="0"/>
              <a:t>12</a:t>
            </a:fld>
            <a:endParaRPr lang="en-US"/>
          </a:p>
        </p:txBody>
      </p:sp>
    </p:spTree>
    <p:extLst>
      <p:ext uri="{BB962C8B-B14F-4D97-AF65-F5344CB8AC3E}">
        <p14:creationId xmlns:p14="http://schemas.microsoft.com/office/powerpoint/2010/main" val="25170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9F54-B062-1F30-D4E5-B8496E80293E}"/>
              </a:ext>
            </a:extLst>
          </p:cNvPr>
          <p:cNvSpPr>
            <a:spLocks noGrp="1"/>
          </p:cNvSpPr>
          <p:nvPr>
            <p:ph type="title"/>
          </p:nvPr>
        </p:nvSpPr>
        <p:spPr>
          <a:xfrm>
            <a:off x="2354727" y="306333"/>
            <a:ext cx="8911687" cy="1280890"/>
          </a:xfrm>
        </p:spPr>
        <p:txBody>
          <a:bodyPr>
            <a:normAutofit/>
          </a:bodyPr>
          <a:lstStyle/>
          <a:p>
            <a:r>
              <a:rPr lang="de-DE" dirty="0"/>
              <a:t>Example:</a:t>
            </a:r>
            <a:br>
              <a:rPr lang="de-DE" dirty="0"/>
            </a:br>
            <a:endParaRPr lang="en-US" dirty="0"/>
          </a:p>
        </p:txBody>
      </p:sp>
      <p:sp>
        <p:nvSpPr>
          <p:cNvPr id="8" name="Content Placeholder 7">
            <a:extLst>
              <a:ext uri="{FF2B5EF4-FFF2-40B4-BE49-F238E27FC236}">
                <a16:creationId xmlns:a16="http://schemas.microsoft.com/office/drawing/2014/main" id="{BD99D061-50BE-E619-41CA-D1B4DABAC441}"/>
              </a:ext>
            </a:extLst>
          </p:cNvPr>
          <p:cNvSpPr>
            <a:spLocks noGrp="1"/>
          </p:cNvSpPr>
          <p:nvPr>
            <p:ph idx="1"/>
          </p:nvPr>
        </p:nvSpPr>
        <p:spPr>
          <a:xfrm>
            <a:off x="1435100" y="2795954"/>
            <a:ext cx="10069511" cy="3115268"/>
          </a:xfrm>
        </p:spPr>
        <p:txBody>
          <a:bodyPr>
            <a:normAutofit/>
          </a:bodyPr>
          <a:lstStyle/>
          <a:p>
            <a:pPr marL="0" indent="0" algn="ctr">
              <a:lnSpc>
                <a:spcPct val="150000"/>
              </a:lnSpc>
              <a:buNone/>
            </a:pPr>
            <a:r>
              <a:rPr lang="en-US" b="0" i="0" dirty="0">
                <a:solidFill>
                  <a:srgbClr val="111111"/>
                </a:solidFill>
                <a:effectLst/>
                <a:latin typeface="open sans" panose="020B0606030504020204" pitchFamily="34" charset="0"/>
              </a:rPr>
              <a:t>Suppose I want to build a classifier that just answers yes or no to the question </a:t>
            </a:r>
            <a:r>
              <a:rPr lang="en-US" b="0" i="1" dirty="0">
                <a:solidFill>
                  <a:srgbClr val="111111"/>
                </a:solidFill>
                <a:effectLst/>
                <a:latin typeface="open sans" panose="020B0606030504020204" pitchFamily="34" charset="0"/>
              </a:rPr>
              <a:t>Is this person a professional basketball player?</a:t>
            </a:r>
            <a:r>
              <a:rPr lang="en-US" b="0" i="0" dirty="0">
                <a:solidFill>
                  <a:srgbClr val="111111"/>
                </a:solidFill>
                <a:effectLst/>
                <a:latin typeface="open sans" panose="020B0606030504020204" pitchFamily="34" charset="0"/>
              </a:rPr>
              <a:t> My data consists of information about 500 basketball players and 500 non-basketball players.</a:t>
            </a:r>
            <a:endParaRPr lang="en-US" dirty="0"/>
          </a:p>
        </p:txBody>
      </p:sp>
      <p:sp>
        <p:nvSpPr>
          <p:cNvPr id="4" name="Date Placeholder 3">
            <a:extLst>
              <a:ext uri="{FF2B5EF4-FFF2-40B4-BE49-F238E27FC236}">
                <a16:creationId xmlns:a16="http://schemas.microsoft.com/office/drawing/2014/main" id="{C0470E88-ECF2-E52D-5E59-4F271A6F4826}"/>
              </a:ext>
            </a:extLst>
          </p:cNvPr>
          <p:cNvSpPr>
            <a:spLocks noGrp="1"/>
          </p:cNvSpPr>
          <p:nvPr>
            <p:ph type="dt" sz="half" idx="10"/>
          </p:nvPr>
        </p:nvSpPr>
        <p:spPr/>
        <p:txBody>
          <a:bodyPr/>
          <a:lstStyle/>
          <a:p>
            <a:fld id="{3C8BEB31-5BAC-4F9E-9D2B-6E1D4B38896D}" type="datetime1">
              <a:rPr lang="en-US" smtClean="0"/>
              <a:t>10/20/2023</a:t>
            </a:fld>
            <a:endParaRPr lang="en-US"/>
          </a:p>
        </p:txBody>
      </p:sp>
      <p:sp>
        <p:nvSpPr>
          <p:cNvPr id="5" name="Slide Number Placeholder 4">
            <a:extLst>
              <a:ext uri="{FF2B5EF4-FFF2-40B4-BE49-F238E27FC236}">
                <a16:creationId xmlns:a16="http://schemas.microsoft.com/office/drawing/2014/main" id="{0E36E6D3-E6F5-CC19-BD23-74842BADB5F4}"/>
              </a:ext>
            </a:extLst>
          </p:cNvPr>
          <p:cNvSpPr>
            <a:spLocks noGrp="1"/>
          </p:cNvSpPr>
          <p:nvPr>
            <p:ph type="sldNum" sz="quarter" idx="12"/>
          </p:nvPr>
        </p:nvSpPr>
        <p:spPr/>
        <p:txBody>
          <a:bodyPr/>
          <a:lstStyle/>
          <a:p>
            <a:fld id="{21A9D750-17E9-472F-B72C-6AF24681985C}" type="slidenum">
              <a:rPr lang="en-US" smtClean="0"/>
              <a:t>13</a:t>
            </a:fld>
            <a:endParaRPr lang="en-US"/>
          </a:p>
        </p:txBody>
      </p:sp>
      <p:pic>
        <p:nvPicPr>
          <p:cNvPr id="7" name="Picture 6">
            <a:extLst>
              <a:ext uri="{FF2B5EF4-FFF2-40B4-BE49-F238E27FC236}">
                <a16:creationId xmlns:a16="http://schemas.microsoft.com/office/drawing/2014/main" id="{F32002F0-2DEA-2351-3376-DB0C0DBE9B38}"/>
              </a:ext>
            </a:extLst>
          </p:cNvPr>
          <p:cNvPicPr>
            <a:picLocks noChangeAspect="1"/>
          </p:cNvPicPr>
          <p:nvPr/>
        </p:nvPicPr>
        <p:blipFill>
          <a:blip r:embed="rId2"/>
          <a:stretch>
            <a:fillRect/>
          </a:stretch>
        </p:blipFill>
        <p:spPr>
          <a:xfrm>
            <a:off x="4859337" y="667132"/>
            <a:ext cx="5267325" cy="485775"/>
          </a:xfrm>
          <a:prstGeom prst="rect">
            <a:avLst/>
          </a:prstGeom>
        </p:spPr>
      </p:pic>
    </p:spTree>
    <p:extLst>
      <p:ext uri="{BB962C8B-B14F-4D97-AF65-F5344CB8AC3E}">
        <p14:creationId xmlns:p14="http://schemas.microsoft.com/office/powerpoint/2010/main" val="3294811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CD5407-94A0-993C-AFC3-D3598853686B}"/>
              </a:ext>
            </a:extLst>
          </p:cNvPr>
          <p:cNvSpPr>
            <a:spLocks noGrp="1"/>
          </p:cNvSpPr>
          <p:nvPr>
            <p:ph type="dt" sz="half" idx="10"/>
          </p:nvPr>
        </p:nvSpPr>
        <p:spPr/>
        <p:txBody>
          <a:bodyPr/>
          <a:lstStyle/>
          <a:p>
            <a:fld id="{3C8BEB31-5BAC-4F9E-9D2B-6E1D4B38896D}" type="datetime1">
              <a:rPr lang="en-US" smtClean="0"/>
              <a:t>10/20/2023</a:t>
            </a:fld>
            <a:endParaRPr lang="en-US"/>
          </a:p>
        </p:txBody>
      </p:sp>
      <p:sp>
        <p:nvSpPr>
          <p:cNvPr id="5" name="Slide Number Placeholder 4">
            <a:extLst>
              <a:ext uri="{FF2B5EF4-FFF2-40B4-BE49-F238E27FC236}">
                <a16:creationId xmlns:a16="http://schemas.microsoft.com/office/drawing/2014/main" id="{31C3AF8B-3539-9B8D-C0C3-A402647947B6}"/>
              </a:ext>
            </a:extLst>
          </p:cNvPr>
          <p:cNvSpPr>
            <a:spLocks noGrp="1"/>
          </p:cNvSpPr>
          <p:nvPr>
            <p:ph type="sldNum" sz="quarter" idx="12"/>
          </p:nvPr>
        </p:nvSpPr>
        <p:spPr/>
        <p:txBody>
          <a:bodyPr/>
          <a:lstStyle/>
          <a:p>
            <a:fld id="{21A9D750-17E9-472F-B72C-6AF24681985C}" type="slidenum">
              <a:rPr lang="en-US" smtClean="0"/>
              <a:t>14</a:t>
            </a:fld>
            <a:endParaRPr lang="en-US"/>
          </a:p>
        </p:txBody>
      </p:sp>
      <p:pic>
        <p:nvPicPr>
          <p:cNvPr id="7" name="Picture 6">
            <a:extLst>
              <a:ext uri="{FF2B5EF4-FFF2-40B4-BE49-F238E27FC236}">
                <a16:creationId xmlns:a16="http://schemas.microsoft.com/office/drawing/2014/main" id="{2257C40A-46BB-AEB4-52D8-0A84FDB401D1}"/>
              </a:ext>
            </a:extLst>
          </p:cNvPr>
          <p:cNvPicPr>
            <a:picLocks noChangeAspect="1"/>
          </p:cNvPicPr>
          <p:nvPr/>
        </p:nvPicPr>
        <p:blipFill>
          <a:blip r:embed="rId2"/>
          <a:stretch>
            <a:fillRect/>
          </a:stretch>
        </p:blipFill>
        <p:spPr>
          <a:xfrm>
            <a:off x="1868487" y="787782"/>
            <a:ext cx="9496425" cy="5143500"/>
          </a:xfrm>
          <a:prstGeom prst="rect">
            <a:avLst/>
          </a:prstGeom>
        </p:spPr>
      </p:pic>
    </p:spTree>
    <p:extLst>
      <p:ext uri="{BB962C8B-B14F-4D97-AF65-F5344CB8AC3E}">
        <p14:creationId xmlns:p14="http://schemas.microsoft.com/office/powerpoint/2010/main" val="392768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36815-722D-F3EE-27C5-4BFB50AA4772}"/>
              </a:ext>
            </a:extLst>
          </p:cNvPr>
          <p:cNvSpPr>
            <a:spLocks noGrp="1"/>
          </p:cNvSpPr>
          <p:nvPr>
            <p:ph type="dt" sz="half" idx="10"/>
          </p:nvPr>
        </p:nvSpPr>
        <p:spPr/>
        <p:txBody>
          <a:bodyPr/>
          <a:lstStyle/>
          <a:p>
            <a:fld id="{1BAB7246-220E-4D1B-B6B0-2F787C367669}" type="datetime1">
              <a:rPr lang="en-US" smtClean="0"/>
              <a:t>10/20/2023</a:t>
            </a:fld>
            <a:endParaRPr lang="en-US"/>
          </a:p>
        </p:txBody>
      </p:sp>
      <p:sp>
        <p:nvSpPr>
          <p:cNvPr id="3" name="Slide Number Placeholder 2">
            <a:extLst>
              <a:ext uri="{FF2B5EF4-FFF2-40B4-BE49-F238E27FC236}">
                <a16:creationId xmlns:a16="http://schemas.microsoft.com/office/drawing/2014/main" id="{0BDA2AE1-590C-3559-FB18-AB8B9DC838FD}"/>
              </a:ext>
            </a:extLst>
          </p:cNvPr>
          <p:cNvSpPr>
            <a:spLocks noGrp="1"/>
          </p:cNvSpPr>
          <p:nvPr>
            <p:ph type="sldNum" sz="quarter" idx="12"/>
          </p:nvPr>
        </p:nvSpPr>
        <p:spPr/>
        <p:txBody>
          <a:bodyPr/>
          <a:lstStyle/>
          <a:p>
            <a:fld id="{21A9D750-17E9-472F-B72C-6AF24681985C}" type="slidenum">
              <a:rPr lang="en-US" smtClean="0"/>
              <a:t>15</a:t>
            </a:fld>
            <a:endParaRPr lang="en-US"/>
          </a:p>
        </p:txBody>
      </p:sp>
      <p:pic>
        <p:nvPicPr>
          <p:cNvPr id="5" name="Picture 4">
            <a:extLst>
              <a:ext uri="{FF2B5EF4-FFF2-40B4-BE49-F238E27FC236}">
                <a16:creationId xmlns:a16="http://schemas.microsoft.com/office/drawing/2014/main" id="{C850DBD9-85AD-7322-D554-AB65A39A8F6C}"/>
              </a:ext>
            </a:extLst>
          </p:cNvPr>
          <p:cNvPicPr>
            <a:picLocks noChangeAspect="1"/>
          </p:cNvPicPr>
          <p:nvPr/>
        </p:nvPicPr>
        <p:blipFill>
          <a:blip r:embed="rId2"/>
          <a:stretch>
            <a:fillRect/>
          </a:stretch>
        </p:blipFill>
        <p:spPr>
          <a:xfrm>
            <a:off x="1695503" y="357167"/>
            <a:ext cx="9239250" cy="4219575"/>
          </a:xfrm>
          <a:prstGeom prst="rect">
            <a:avLst/>
          </a:prstGeom>
        </p:spPr>
      </p:pic>
      <p:pic>
        <p:nvPicPr>
          <p:cNvPr id="7" name="Picture 6">
            <a:extLst>
              <a:ext uri="{FF2B5EF4-FFF2-40B4-BE49-F238E27FC236}">
                <a16:creationId xmlns:a16="http://schemas.microsoft.com/office/drawing/2014/main" id="{4F3B0E32-0B0E-0AF4-7780-6505602B7E4E}"/>
              </a:ext>
            </a:extLst>
          </p:cNvPr>
          <p:cNvPicPr>
            <a:picLocks noChangeAspect="1"/>
          </p:cNvPicPr>
          <p:nvPr/>
        </p:nvPicPr>
        <p:blipFill>
          <a:blip r:embed="rId3"/>
          <a:stretch>
            <a:fillRect/>
          </a:stretch>
        </p:blipFill>
        <p:spPr>
          <a:xfrm>
            <a:off x="1695503" y="5145871"/>
            <a:ext cx="4029075" cy="485775"/>
          </a:xfrm>
          <a:prstGeom prst="rect">
            <a:avLst/>
          </a:prstGeom>
        </p:spPr>
      </p:pic>
    </p:spTree>
    <p:extLst>
      <p:ext uri="{BB962C8B-B14F-4D97-AF65-F5344CB8AC3E}">
        <p14:creationId xmlns:p14="http://schemas.microsoft.com/office/powerpoint/2010/main" val="404821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6B34C-2353-BE5D-2263-71A86DC4FFD6}"/>
              </a:ext>
            </a:extLst>
          </p:cNvPr>
          <p:cNvSpPr>
            <a:spLocks noGrp="1"/>
          </p:cNvSpPr>
          <p:nvPr>
            <p:ph type="dt" sz="half" idx="10"/>
          </p:nvPr>
        </p:nvSpPr>
        <p:spPr/>
        <p:txBody>
          <a:bodyPr/>
          <a:lstStyle/>
          <a:p>
            <a:fld id="{1BAB7246-220E-4D1B-B6B0-2F787C367669}" type="datetime1">
              <a:rPr lang="en-US" smtClean="0"/>
              <a:t>10/22/2023</a:t>
            </a:fld>
            <a:endParaRPr lang="en-US"/>
          </a:p>
        </p:txBody>
      </p:sp>
      <p:sp>
        <p:nvSpPr>
          <p:cNvPr id="3" name="Slide Number Placeholder 2">
            <a:extLst>
              <a:ext uri="{FF2B5EF4-FFF2-40B4-BE49-F238E27FC236}">
                <a16:creationId xmlns:a16="http://schemas.microsoft.com/office/drawing/2014/main" id="{8801AEF5-B737-ACB9-4BD1-4EF0163EF93D}"/>
              </a:ext>
            </a:extLst>
          </p:cNvPr>
          <p:cNvSpPr>
            <a:spLocks noGrp="1"/>
          </p:cNvSpPr>
          <p:nvPr>
            <p:ph type="sldNum" sz="quarter" idx="12"/>
          </p:nvPr>
        </p:nvSpPr>
        <p:spPr/>
        <p:txBody>
          <a:bodyPr/>
          <a:lstStyle/>
          <a:p>
            <a:fld id="{21A9D750-17E9-472F-B72C-6AF24681985C}" type="slidenum">
              <a:rPr lang="en-US" smtClean="0"/>
              <a:t>16</a:t>
            </a:fld>
            <a:endParaRPr lang="en-US"/>
          </a:p>
        </p:txBody>
      </p:sp>
      <p:pic>
        <p:nvPicPr>
          <p:cNvPr id="5" name="Picture 4">
            <a:extLst>
              <a:ext uri="{FF2B5EF4-FFF2-40B4-BE49-F238E27FC236}">
                <a16:creationId xmlns:a16="http://schemas.microsoft.com/office/drawing/2014/main" id="{A0565642-C768-E70E-A2E5-A0D63C6003CF}"/>
              </a:ext>
            </a:extLst>
          </p:cNvPr>
          <p:cNvPicPr>
            <a:picLocks noChangeAspect="1"/>
          </p:cNvPicPr>
          <p:nvPr/>
        </p:nvPicPr>
        <p:blipFill>
          <a:blip r:embed="rId2"/>
          <a:stretch>
            <a:fillRect/>
          </a:stretch>
        </p:blipFill>
        <p:spPr>
          <a:xfrm>
            <a:off x="2248347" y="217429"/>
            <a:ext cx="9515743" cy="3091653"/>
          </a:xfrm>
          <a:prstGeom prst="rect">
            <a:avLst/>
          </a:prstGeom>
        </p:spPr>
      </p:pic>
      <p:sp>
        <p:nvSpPr>
          <p:cNvPr id="6" name="Content Placeholder 4">
            <a:extLst>
              <a:ext uri="{FF2B5EF4-FFF2-40B4-BE49-F238E27FC236}">
                <a16:creationId xmlns:a16="http://schemas.microsoft.com/office/drawing/2014/main" id="{920C70BA-6001-862F-4F20-340CA7668BC2}"/>
              </a:ext>
            </a:extLst>
          </p:cNvPr>
          <p:cNvSpPr txBox="1">
            <a:spLocks/>
          </p:cNvSpPr>
          <p:nvPr/>
        </p:nvSpPr>
        <p:spPr>
          <a:xfrm>
            <a:off x="2548518" y="3548919"/>
            <a:ext cx="8915400" cy="225552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n-US" dirty="0">
                <a:solidFill>
                  <a:srgbClr val="111111"/>
                </a:solidFill>
                <a:latin typeface="open sans" panose="020B0606030504020204" pitchFamily="34" charset="0"/>
              </a:rPr>
              <a:t>So of the 500 basketball players 372 of them were classified correctly. One thing we could do is add things up and say that of the 1,000 people we classified 652 (372 + 280) of them correctly. So our accuracy is 65.2%. The measures we obtain using ten-fold cross-validation are more likely to be truly representative of the classifiers performance compared with twofold, or three-fold cross-validation. This is so, because each time we train the classifier we are using 90% of our data compared with using only 50% for two-fold cross-validation.</a:t>
            </a:r>
            <a:endParaRPr lang="en-US" dirty="0"/>
          </a:p>
        </p:txBody>
      </p:sp>
    </p:spTree>
    <p:extLst>
      <p:ext uri="{BB962C8B-B14F-4D97-AF65-F5344CB8AC3E}">
        <p14:creationId xmlns:p14="http://schemas.microsoft.com/office/powerpoint/2010/main" val="113949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20EC-8261-AB3B-7172-78F549C85FC6}"/>
              </a:ext>
            </a:extLst>
          </p:cNvPr>
          <p:cNvSpPr>
            <a:spLocks noGrp="1"/>
          </p:cNvSpPr>
          <p:nvPr>
            <p:ph type="title"/>
          </p:nvPr>
        </p:nvSpPr>
        <p:spPr/>
        <p:txBody>
          <a:bodyPr/>
          <a:lstStyle/>
          <a:p>
            <a:r>
              <a:rPr lang="en-US" b="1" i="0" dirty="0">
                <a:solidFill>
                  <a:srgbClr val="242424"/>
                </a:solidFill>
                <a:effectLst/>
                <a:latin typeface="source-serif-pro"/>
              </a:rPr>
              <a:t>Performance evaluation Measures</a:t>
            </a:r>
            <a:endParaRPr lang="en-US" dirty="0"/>
          </a:p>
        </p:txBody>
      </p:sp>
      <p:sp>
        <p:nvSpPr>
          <p:cNvPr id="3" name="Content Placeholder 2">
            <a:extLst>
              <a:ext uri="{FF2B5EF4-FFF2-40B4-BE49-F238E27FC236}">
                <a16:creationId xmlns:a16="http://schemas.microsoft.com/office/drawing/2014/main" id="{2DFA5F65-6524-3A5D-A66E-F2BF547EF249}"/>
              </a:ext>
            </a:extLst>
          </p:cNvPr>
          <p:cNvSpPr>
            <a:spLocks noGrp="1"/>
          </p:cNvSpPr>
          <p:nvPr>
            <p:ph idx="1"/>
          </p:nvPr>
        </p:nvSpPr>
        <p:spPr/>
        <p:txBody>
          <a:bodyPr>
            <a:normAutofit/>
          </a:bodyPr>
          <a:lstStyle/>
          <a:p>
            <a:pPr marL="0" indent="0" algn="just">
              <a:buNone/>
            </a:pPr>
            <a:r>
              <a:rPr lang="en-US" sz="2000" b="1" i="0" dirty="0">
                <a:solidFill>
                  <a:srgbClr val="333333"/>
                </a:solidFill>
                <a:effectLst/>
                <a:latin typeface="Times New Roman" panose="02020603050405020304" pitchFamily="18" charset="0"/>
                <a:cs typeface="Times New Roman" panose="02020603050405020304" pitchFamily="18" charset="0"/>
              </a:rPr>
              <a:t>A confusion matrix </a:t>
            </a:r>
            <a:r>
              <a:rPr lang="en-US" sz="2000" b="0" i="0" dirty="0">
                <a:solidFill>
                  <a:srgbClr val="333333"/>
                </a:solidFill>
                <a:effectLst/>
                <a:latin typeface="Times New Roman" panose="02020603050405020304" pitchFamily="18" charset="0"/>
                <a:cs typeface="Times New Roman" panose="02020603050405020304" pitchFamily="18" charset="0"/>
              </a:rPr>
              <a:t>provides an easy summary of the predictive results in a classification problem. Correct and incorrect predictions are summarized in a table with their values and broken down by each class.</a:t>
            </a:r>
            <a:endParaRPr lang="en-US" sz="2000" b="0" i="0" dirty="0">
              <a:solidFill>
                <a:srgbClr val="242424"/>
              </a:solidFill>
              <a:effectLst/>
              <a:latin typeface="Times New Roman" panose="02020603050405020304" pitchFamily="18" charset="0"/>
              <a:cs typeface="Times New Roman" panose="02020603050405020304" pitchFamily="18" charset="0"/>
            </a:endParaRPr>
          </a:p>
          <a:p>
            <a:pPr marL="0" indent="0" algn="just">
              <a:buNone/>
            </a:pPr>
            <a:endParaRPr lang="en-US" sz="2000" dirty="0">
              <a:solidFill>
                <a:srgbClr val="242424"/>
              </a:solidFill>
              <a:latin typeface="Times New Roman" panose="02020603050405020304" pitchFamily="18" charset="0"/>
              <a:cs typeface="Times New Roman" panose="02020603050405020304" pitchFamily="18" charset="0"/>
            </a:endParaRPr>
          </a:p>
          <a:p>
            <a:pPr marL="0" indent="0" algn="just">
              <a:buNone/>
            </a:pPr>
            <a:r>
              <a:rPr lang="en-US" sz="2000" b="0" i="0" dirty="0">
                <a:solidFill>
                  <a:srgbClr val="242424"/>
                </a:solidFill>
                <a:effectLst/>
                <a:latin typeface="Times New Roman" panose="02020603050405020304" pitchFamily="18" charset="0"/>
                <a:cs typeface="Times New Roman" panose="02020603050405020304" pitchFamily="18" charset="0"/>
              </a:rPr>
              <a:t>From confusion matrix, we can also calculate the model’s accuracy, precision recall and F1 score. These measures help to understand the model’s performance. From the formulae, we can calculate these measures and for calculating we can use confusion matrix. </a:t>
            </a:r>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99D1D37-44D4-3F95-7799-6395A7731663}"/>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A9FF9328-58FD-97AC-4BED-AD0637006C25}"/>
              </a:ext>
            </a:extLst>
          </p:cNvPr>
          <p:cNvSpPr>
            <a:spLocks noGrp="1"/>
          </p:cNvSpPr>
          <p:nvPr>
            <p:ph type="sldNum" sz="quarter" idx="12"/>
          </p:nvPr>
        </p:nvSpPr>
        <p:spPr/>
        <p:txBody>
          <a:bodyPr/>
          <a:lstStyle/>
          <a:p>
            <a:fld id="{21A9D750-17E9-472F-B72C-6AF24681985C}" type="slidenum">
              <a:rPr lang="en-US" smtClean="0"/>
              <a:t>17</a:t>
            </a:fld>
            <a:endParaRPr lang="en-US"/>
          </a:p>
        </p:txBody>
      </p:sp>
    </p:spTree>
    <p:extLst>
      <p:ext uri="{BB962C8B-B14F-4D97-AF65-F5344CB8AC3E}">
        <p14:creationId xmlns:p14="http://schemas.microsoft.com/office/powerpoint/2010/main" val="238864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10BDC-5D38-9092-2F67-DA5250E29C78}"/>
              </a:ext>
            </a:extLst>
          </p:cNvPr>
          <p:cNvSpPr>
            <a:spLocks noGrp="1"/>
          </p:cNvSpPr>
          <p:nvPr>
            <p:ph type="title"/>
          </p:nvPr>
        </p:nvSpPr>
        <p:spPr/>
        <p:txBody>
          <a:bodyPr>
            <a:normAutofit/>
          </a:bodyPr>
          <a:lstStyle/>
          <a:p>
            <a:r>
              <a:rPr lang="en-US" b="1" i="0" dirty="0">
                <a:solidFill>
                  <a:srgbClr val="333333"/>
                </a:solidFill>
                <a:effectLst/>
                <a:latin typeface="Oxygen" panose="02000503000000000000" pitchFamily="2" charset="0"/>
              </a:rPr>
              <a:t>Confusion Matrix:</a:t>
            </a:r>
            <a:br>
              <a:rPr lang="en-US" b="0" i="0" dirty="0">
                <a:solidFill>
                  <a:srgbClr val="333333"/>
                </a:solidFill>
                <a:effectLst/>
                <a:latin typeface="Oxygen" panose="02000503000000000000" pitchFamily="2" charset="0"/>
              </a:rPr>
            </a:br>
            <a:endParaRPr lang="en-US" dirty="0"/>
          </a:p>
        </p:txBody>
      </p:sp>
      <p:sp>
        <p:nvSpPr>
          <p:cNvPr id="6" name="Content Placeholder 5">
            <a:extLst>
              <a:ext uri="{FF2B5EF4-FFF2-40B4-BE49-F238E27FC236}">
                <a16:creationId xmlns:a16="http://schemas.microsoft.com/office/drawing/2014/main" id="{F96B8AC0-F3E2-EC15-D664-FCA9E4EFC217}"/>
              </a:ext>
            </a:extLst>
          </p:cNvPr>
          <p:cNvSpPr>
            <a:spLocks noGrp="1"/>
          </p:cNvSpPr>
          <p:nvPr>
            <p:ph sz="half" idx="2"/>
          </p:nvPr>
        </p:nvSpPr>
        <p:spPr>
          <a:xfrm>
            <a:off x="1194166" y="2340688"/>
            <a:ext cx="4342893" cy="2383712"/>
          </a:xfrm>
        </p:spPr>
        <p:txBody>
          <a:bodyPr/>
          <a:lstStyle/>
          <a:p>
            <a:pPr marL="0" indent="0" algn="just">
              <a:lnSpc>
                <a:spcPct val="150000"/>
              </a:lnSpc>
              <a:buNone/>
            </a:pPr>
            <a:r>
              <a:rPr lang="en-US" b="0" i="0" dirty="0">
                <a:solidFill>
                  <a:srgbClr val="333333"/>
                </a:solidFill>
                <a:effectLst/>
                <a:latin typeface="Times New Roman" panose="02020603050405020304" pitchFamily="18" charset="0"/>
                <a:cs typeface="Times New Roman" panose="02020603050405020304" pitchFamily="18" charset="0"/>
              </a:rPr>
              <a:t>A confusion matrix provides a easy summary of the predictive results in a classification problem. Correct and incorrect predictions are summarized in a table with their values and broken down by each class.</a:t>
            </a:r>
            <a:endParaRPr lang="en-US" dirty="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96FF590B-9807-5969-6AF9-AA81BD9CD03B}"/>
              </a:ext>
            </a:extLst>
          </p:cNvPr>
          <p:cNvSpPr>
            <a:spLocks noGrp="1"/>
          </p:cNvSpPr>
          <p:nvPr>
            <p:ph type="dt" sz="half" idx="10"/>
          </p:nvPr>
        </p:nvSpPr>
        <p:spPr/>
        <p:txBody>
          <a:bodyPr/>
          <a:lstStyle/>
          <a:p>
            <a:fld id="{1BAB7246-220E-4D1B-B6B0-2F787C367669}" type="datetime1">
              <a:rPr lang="en-US" smtClean="0"/>
              <a:t>10/21/2023</a:t>
            </a:fld>
            <a:endParaRPr lang="en-US"/>
          </a:p>
        </p:txBody>
      </p:sp>
      <p:sp>
        <p:nvSpPr>
          <p:cNvPr id="3" name="Slide Number Placeholder 2">
            <a:extLst>
              <a:ext uri="{FF2B5EF4-FFF2-40B4-BE49-F238E27FC236}">
                <a16:creationId xmlns:a16="http://schemas.microsoft.com/office/drawing/2014/main" id="{85D09251-FAF7-FFBF-ADC3-1D38657492FB}"/>
              </a:ext>
            </a:extLst>
          </p:cNvPr>
          <p:cNvSpPr>
            <a:spLocks noGrp="1"/>
          </p:cNvSpPr>
          <p:nvPr>
            <p:ph type="sldNum" sz="quarter" idx="12"/>
          </p:nvPr>
        </p:nvSpPr>
        <p:spPr/>
        <p:txBody>
          <a:bodyPr/>
          <a:lstStyle/>
          <a:p>
            <a:fld id="{21A9D750-17E9-472F-B72C-6AF24681985C}" type="slidenum">
              <a:rPr lang="en-US" smtClean="0"/>
              <a:t>18</a:t>
            </a:fld>
            <a:endParaRPr lang="en-US"/>
          </a:p>
        </p:txBody>
      </p:sp>
      <p:pic>
        <p:nvPicPr>
          <p:cNvPr id="10" name="Picture 9">
            <a:extLst>
              <a:ext uri="{FF2B5EF4-FFF2-40B4-BE49-F238E27FC236}">
                <a16:creationId xmlns:a16="http://schemas.microsoft.com/office/drawing/2014/main" id="{B33D39A8-1175-29AF-24F6-9306276F966A}"/>
              </a:ext>
            </a:extLst>
          </p:cNvPr>
          <p:cNvPicPr>
            <a:picLocks noChangeAspect="1"/>
          </p:cNvPicPr>
          <p:nvPr/>
        </p:nvPicPr>
        <p:blipFill>
          <a:blip r:embed="rId2"/>
          <a:stretch>
            <a:fillRect/>
          </a:stretch>
        </p:blipFill>
        <p:spPr>
          <a:xfrm>
            <a:off x="6929579" y="2340688"/>
            <a:ext cx="4257675" cy="2682736"/>
          </a:xfrm>
          <a:prstGeom prst="rect">
            <a:avLst/>
          </a:prstGeom>
        </p:spPr>
      </p:pic>
    </p:spTree>
    <p:extLst>
      <p:ext uri="{BB962C8B-B14F-4D97-AF65-F5344CB8AC3E}">
        <p14:creationId xmlns:p14="http://schemas.microsoft.com/office/powerpoint/2010/main" val="241730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4BD-68C3-EAB2-B686-B97871BAF32F}"/>
              </a:ext>
            </a:extLst>
          </p:cNvPr>
          <p:cNvSpPr>
            <a:spLocks noGrp="1"/>
          </p:cNvSpPr>
          <p:nvPr>
            <p:ph type="title"/>
          </p:nvPr>
        </p:nvSpPr>
        <p:spPr/>
        <p:txBody>
          <a:bodyPr/>
          <a:lstStyle/>
          <a:p>
            <a:r>
              <a:rPr lang="en-US" b="1" i="0" dirty="0">
                <a:solidFill>
                  <a:srgbClr val="333333"/>
                </a:solidFill>
                <a:effectLst/>
                <a:latin typeface="Oxygen" panose="02000503000000000000" pitchFamily="2" charset="0"/>
              </a:rPr>
              <a:t>Definition of the Terms:</a:t>
            </a:r>
            <a:endParaRPr lang="en-US" dirty="0"/>
          </a:p>
        </p:txBody>
      </p:sp>
      <p:sp>
        <p:nvSpPr>
          <p:cNvPr id="3" name="Content Placeholder 2">
            <a:extLst>
              <a:ext uri="{FF2B5EF4-FFF2-40B4-BE49-F238E27FC236}">
                <a16:creationId xmlns:a16="http://schemas.microsoft.com/office/drawing/2014/main" id="{51A3BFE5-679E-A65B-3598-E514609FD895}"/>
              </a:ext>
            </a:extLst>
          </p:cNvPr>
          <p:cNvSpPr>
            <a:spLocks noGrp="1"/>
          </p:cNvSpPr>
          <p:nvPr>
            <p:ph idx="1"/>
          </p:nvPr>
        </p:nvSpPr>
        <p:spPr/>
        <p:txBody>
          <a:bodyPr/>
          <a:lstStyle/>
          <a:p>
            <a:r>
              <a:rPr lang="en-US" b="1" i="0" dirty="0">
                <a:solidFill>
                  <a:srgbClr val="333333"/>
                </a:solidFill>
                <a:effectLst/>
                <a:latin typeface="Oxygen" panose="02000503000000000000" pitchFamily="2" charset="0"/>
              </a:rPr>
              <a:t>True Positive</a:t>
            </a:r>
            <a:r>
              <a:rPr lang="en-US" b="0" i="0" dirty="0">
                <a:solidFill>
                  <a:srgbClr val="333333"/>
                </a:solidFill>
                <a:effectLst/>
                <a:latin typeface="Oxygen" panose="02000503000000000000" pitchFamily="2" charset="0"/>
              </a:rPr>
              <a:t>: You predicted positive and it’s true. You predicted that an animal is a cat, and it actually is.</a:t>
            </a:r>
          </a:p>
          <a:p>
            <a:r>
              <a:rPr lang="en-US" b="1" i="0" dirty="0">
                <a:solidFill>
                  <a:srgbClr val="333333"/>
                </a:solidFill>
                <a:effectLst/>
                <a:latin typeface="Oxygen" panose="02000503000000000000" pitchFamily="2" charset="0"/>
              </a:rPr>
              <a:t>True Negative</a:t>
            </a:r>
            <a:r>
              <a:rPr lang="en-US" b="0" i="0" dirty="0">
                <a:solidFill>
                  <a:srgbClr val="333333"/>
                </a:solidFill>
                <a:effectLst/>
                <a:latin typeface="Oxygen" panose="02000503000000000000" pitchFamily="2" charset="0"/>
              </a:rPr>
              <a:t>: You predicted negative and it’s true. You predicted that animal is not a cat and it actually is not (it’s a dog).</a:t>
            </a:r>
          </a:p>
          <a:p>
            <a:r>
              <a:rPr lang="en-US" b="1" i="0" dirty="0">
                <a:solidFill>
                  <a:srgbClr val="333333"/>
                </a:solidFill>
                <a:effectLst/>
                <a:latin typeface="Oxygen" panose="02000503000000000000" pitchFamily="2" charset="0"/>
              </a:rPr>
              <a:t>False Positive (Type 1 Error)</a:t>
            </a:r>
            <a:r>
              <a:rPr lang="en-US" b="0" i="0" dirty="0">
                <a:solidFill>
                  <a:srgbClr val="333333"/>
                </a:solidFill>
                <a:effectLst/>
                <a:latin typeface="Oxygen" panose="02000503000000000000" pitchFamily="2" charset="0"/>
              </a:rPr>
              <a:t>:</a:t>
            </a:r>
            <a:r>
              <a:rPr lang="en-US" dirty="0">
                <a:solidFill>
                  <a:srgbClr val="333333"/>
                </a:solidFill>
                <a:latin typeface="Oxygen" panose="02000503000000000000" pitchFamily="2" charset="0"/>
              </a:rPr>
              <a:t> </a:t>
            </a:r>
            <a:r>
              <a:rPr lang="en-US" b="0" i="0" dirty="0">
                <a:solidFill>
                  <a:srgbClr val="333333"/>
                </a:solidFill>
                <a:effectLst/>
                <a:latin typeface="Oxygen" panose="02000503000000000000" pitchFamily="2" charset="0"/>
              </a:rPr>
              <a:t> You predicted positive and it’s false. You predicted that animal is a cat but it actually is not (it’s a dog).</a:t>
            </a:r>
          </a:p>
          <a:p>
            <a:r>
              <a:rPr lang="en-US" b="1" i="0" dirty="0">
                <a:solidFill>
                  <a:srgbClr val="333333"/>
                </a:solidFill>
                <a:effectLst/>
                <a:latin typeface="Oxygen" panose="02000503000000000000" pitchFamily="2" charset="0"/>
              </a:rPr>
              <a:t>False Negative (Type 2 Error</a:t>
            </a:r>
            <a:r>
              <a:rPr lang="en-US" b="0" i="0" dirty="0">
                <a:solidFill>
                  <a:srgbClr val="333333"/>
                </a:solidFill>
                <a:effectLst/>
                <a:latin typeface="Oxygen" panose="02000503000000000000" pitchFamily="2" charset="0"/>
              </a:rPr>
              <a:t>): You predicted negative and it’s false. You predicted that animal is not a cat but it actually is.</a:t>
            </a:r>
            <a:endParaRPr lang="en-US" dirty="0"/>
          </a:p>
        </p:txBody>
      </p:sp>
      <p:sp>
        <p:nvSpPr>
          <p:cNvPr id="4" name="Date Placeholder 3">
            <a:extLst>
              <a:ext uri="{FF2B5EF4-FFF2-40B4-BE49-F238E27FC236}">
                <a16:creationId xmlns:a16="http://schemas.microsoft.com/office/drawing/2014/main" id="{91F8F529-7AC0-560A-4C5E-9B3D8BF0FA8A}"/>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4D380340-813C-CF92-4B36-05467A03EA37}"/>
              </a:ext>
            </a:extLst>
          </p:cNvPr>
          <p:cNvSpPr>
            <a:spLocks noGrp="1"/>
          </p:cNvSpPr>
          <p:nvPr>
            <p:ph type="sldNum" sz="quarter" idx="12"/>
          </p:nvPr>
        </p:nvSpPr>
        <p:spPr/>
        <p:txBody>
          <a:bodyPr/>
          <a:lstStyle/>
          <a:p>
            <a:fld id="{21A9D750-17E9-472F-B72C-6AF24681985C}" type="slidenum">
              <a:rPr lang="en-US" smtClean="0"/>
              <a:t>19</a:t>
            </a:fld>
            <a:endParaRPr lang="en-US"/>
          </a:p>
        </p:txBody>
      </p:sp>
    </p:spTree>
    <p:extLst>
      <p:ext uri="{BB962C8B-B14F-4D97-AF65-F5344CB8AC3E}">
        <p14:creationId xmlns:p14="http://schemas.microsoft.com/office/powerpoint/2010/main" val="3146962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8396" y="124423"/>
            <a:ext cx="8911687" cy="986976"/>
          </a:xfrm>
        </p:spPr>
        <p:txBody>
          <a:bodyPr/>
          <a:lstStyle/>
          <a:p>
            <a:r>
              <a:rPr lang="en-US" dirty="0"/>
              <a:t>AI, ML</a:t>
            </a:r>
          </a:p>
        </p:txBody>
      </p:sp>
      <p:sp>
        <p:nvSpPr>
          <p:cNvPr id="14" name="Date Placeholder 13"/>
          <p:cNvSpPr>
            <a:spLocks noGrp="1"/>
          </p:cNvSpPr>
          <p:nvPr>
            <p:ph type="dt" sz="half" idx="10"/>
          </p:nvPr>
        </p:nvSpPr>
        <p:spPr>
          <a:xfrm>
            <a:off x="13443015" y="6687226"/>
            <a:ext cx="1146283" cy="370396"/>
          </a:xfrm>
        </p:spPr>
        <p:txBody>
          <a:bodyPr/>
          <a:lstStyle/>
          <a:p>
            <a:fld id="{1CD6D9A2-8028-434F-B0D1-E7FBC5BB784E}" type="datetime1">
              <a:rPr lang="en-US" smtClean="0"/>
              <a:t>10/21/2023</a:t>
            </a:fld>
            <a:endParaRPr lang="en-US"/>
          </a:p>
        </p:txBody>
      </p:sp>
      <p:sp>
        <p:nvSpPr>
          <p:cNvPr id="15" name="Slide Number Placeholder 14"/>
          <p:cNvSpPr>
            <a:spLocks noGrp="1"/>
          </p:cNvSpPr>
          <p:nvPr>
            <p:ph type="sldNum" sz="quarter" idx="12"/>
          </p:nvPr>
        </p:nvSpPr>
        <p:spPr>
          <a:xfrm>
            <a:off x="3613215" y="1344571"/>
            <a:ext cx="779767" cy="365125"/>
          </a:xfrm>
        </p:spPr>
        <p:txBody>
          <a:bodyPr/>
          <a:lstStyle/>
          <a:p>
            <a:fld id="{21A9D750-17E9-472F-B72C-6AF24681985C}" type="slidenum">
              <a:rPr lang="en-US" smtClean="0"/>
              <a:t>2</a:t>
            </a:fld>
            <a:endParaRPr lang="en-US"/>
          </a:p>
        </p:txBody>
      </p:sp>
      <p:sp>
        <p:nvSpPr>
          <p:cNvPr id="16" name="Oval 15"/>
          <p:cNvSpPr/>
          <p:nvPr/>
        </p:nvSpPr>
        <p:spPr>
          <a:xfrm>
            <a:off x="4140913" y="1698407"/>
            <a:ext cx="5678310" cy="515959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97316" y="2622656"/>
            <a:ext cx="4425244" cy="398529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605257" y="3943456"/>
            <a:ext cx="2793213" cy="2664491"/>
          </a:xfrm>
          <a:prstGeom prst="ellipse">
            <a:avLst/>
          </a:prstGeom>
          <a:solidFill>
            <a:srgbClr val="55A9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00425" y="1922459"/>
            <a:ext cx="2607734" cy="369332"/>
          </a:xfrm>
          <a:prstGeom prst="rect">
            <a:avLst/>
          </a:prstGeom>
          <a:noFill/>
        </p:spPr>
        <p:txBody>
          <a:bodyPr wrap="square" rtlCol="0">
            <a:spAutoFit/>
          </a:bodyPr>
          <a:lstStyle/>
          <a:p>
            <a:r>
              <a:rPr lang="en-US" dirty="0">
                <a:solidFill>
                  <a:schemeClr val="bg1"/>
                </a:solidFill>
              </a:rPr>
              <a:t>Artificial Intelligence</a:t>
            </a:r>
          </a:p>
        </p:txBody>
      </p:sp>
      <p:sp>
        <p:nvSpPr>
          <p:cNvPr id="22" name="Oval 21"/>
          <p:cNvSpPr/>
          <p:nvPr/>
        </p:nvSpPr>
        <p:spPr>
          <a:xfrm>
            <a:off x="6257988" y="5206573"/>
            <a:ext cx="1693334" cy="1388847"/>
          </a:xfrm>
          <a:prstGeom prst="ellipse">
            <a:avLst/>
          </a:prstGeom>
          <a:solidFill>
            <a:srgbClr val="D0EE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777728" y="3098390"/>
            <a:ext cx="2464420" cy="369332"/>
          </a:xfrm>
          <a:prstGeom prst="rect">
            <a:avLst/>
          </a:prstGeom>
          <a:noFill/>
        </p:spPr>
        <p:txBody>
          <a:bodyPr wrap="square" rtlCol="0">
            <a:spAutoFit/>
          </a:bodyPr>
          <a:lstStyle/>
          <a:p>
            <a:r>
              <a:rPr lang="de-DE" dirty="0">
                <a:solidFill>
                  <a:schemeClr val="bg1">
                    <a:lumMod val="95000"/>
                  </a:schemeClr>
                </a:solidFill>
              </a:rPr>
              <a:t>Machine Learning</a:t>
            </a:r>
            <a:endParaRPr lang="en-US" dirty="0">
              <a:solidFill>
                <a:schemeClr val="bg1">
                  <a:lumMod val="95000"/>
                </a:schemeClr>
              </a:solidFill>
            </a:endParaRPr>
          </a:p>
        </p:txBody>
      </p:sp>
      <p:sp>
        <p:nvSpPr>
          <p:cNvPr id="3" name="TextBox 2"/>
          <p:cNvSpPr txBox="1"/>
          <p:nvPr/>
        </p:nvSpPr>
        <p:spPr>
          <a:xfrm>
            <a:off x="6006260" y="4164227"/>
            <a:ext cx="1945062" cy="369332"/>
          </a:xfrm>
          <a:prstGeom prst="rect">
            <a:avLst/>
          </a:prstGeom>
          <a:noFill/>
        </p:spPr>
        <p:txBody>
          <a:bodyPr wrap="square" rtlCol="0">
            <a:spAutoFit/>
          </a:bodyPr>
          <a:lstStyle/>
          <a:p>
            <a:pPr algn="ctr"/>
            <a:r>
              <a:rPr lang="de-DE" dirty="0"/>
              <a:t>Deep learning</a:t>
            </a:r>
            <a:endParaRPr lang="en-US" dirty="0"/>
          </a:p>
        </p:txBody>
      </p:sp>
      <p:sp>
        <p:nvSpPr>
          <p:cNvPr id="5" name="TextBox 4"/>
          <p:cNvSpPr txBox="1"/>
          <p:nvPr/>
        </p:nvSpPr>
        <p:spPr>
          <a:xfrm>
            <a:off x="6658606" y="5716330"/>
            <a:ext cx="892097" cy="369332"/>
          </a:xfrm>
          <a:prstGeom prst="rect">
            <a:avLst/>
          </a:prstGeom>
          <a:noFill/>
        </p:spPr>
        <p:txBody>
          <a:bodyPr wrap="square" rtlCol="0">
            <a:spAutoFit/>
          </a:bodyPr>
          <a:lstStyle/>
          <a:p>
            <a:r>
              <a:rPr lang="de-DE" dirty="0"/>
              <a:t>CNN</a:t>
            </a:r>
            <a:endParaRPr lang="en-US" dirty="0"/>
          </a:p>
        </p:txBody>
      </p:sp>
    </p:spTree>
    <p:extLst>
      <p:ext uri="{BB962C8B-B14F-4D97-AF65-F5344CB8AC3E}">
        <p14:creationId xmlns:p14="http://schemas.microsoft.com/office/powerpoint/2010/main" val="181342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F26E-C704-07E4-56F5-F62BD30889BC}"/>
              </a:ext>
            </a:extLst>
          </p:cNvPr>
          <p:cNvSpPr>
            <a:spLocks noGrp="1"/>
          </p:cNvSpPr>
          <p:nvPr>
            <p:ph type="title"/>
          </p:nvPr>
        </p:nvSpPr>
        <p:spPr/>
        <p:txBody>
          <a:bodyPr/>
          <a:lstStyle/>
          <a:p>
            <a:r>
              <a:rPr lang="en-US" b="0" i="0" dirty="0">
                <a:solidFill>
                  <a:srgbClr val="242424"/>
                </a:solidFill>
                <a:effectLst/>
                <a:latin typeface="source-serif-pro"/>
              </a:rPr>
              <a:t>Simple examples to better understand the concept</a:t>
            </a:r>
            <a:endParaRPr lang="en-US" dirty="0"/>
          </a:p>
        </p:txBody>
      </p:sp>
      <p:sp>
        <p:nvSpPr>
          <p:cNvPr id="3" name="Content Placeholder 2">
            <a:extLst>
              <a:ext uri="{FF2B5EF4-FFF2-40B4-BE49-F238E27FC236}">
                <a16:creationId xmlns:a16="http://schemas.microsoft.com/office/drawing/2014/main" id="{1B1548F0-9C50-D0A8-380A-CE79228C6746}"/>
              </a:ext>
            </a:extLst>
          </p:cNvPr>
          <p:cNvSpPr>
            <a:spLocks noGrp="1"/>
          </p:cNvSpPr>
          <p:nvPr>
            <p:ph idx="1"/>
          </p:nvPr>
        </p:nvSpPr>
        <p:spPr>
          <a:xfrm>
            <a:off x="2589212" y="2133600"/>
            <a:ext cx="8915400" cy="1696995"/>
          </a:xfrm>
        </p:spPr>
        <p:txBody>
          <a:bodyPr/>
          <a:lstStyle/>
          <a:p>
            <a:pPr marL="0" indent="0">
              <a:buNone/>
            </a:pPr>
            <a:r>
              <a:rPr lang="en-US" b="0" i="0" dirty="0">
                <a:solidFill>
                  <a:srgbClr val="242424"/>
                </a:solidFill>
                <a:effectLst/>
                <a:latin typeface="source-serif-pro"/>
              </a:rPr>
              <a:t>there are two classes of  pregnant/not pregnant are two classes.</a:t>
            </a:r>
          </a:p>
          <a:p>
            <a:pPr marL="0" indent="0">
              <a:buNone/>
            </a:pPr>
            <a:r>
              <a:rPr lang="en-US" b="0" i="0" dirty="0">
                <a:solidFill>
                  <a:srgbClr val="242424"/>
                </a:solidFill>
                <a:effectLst/>
                <a:latin typeface="source-serif-pro"/>
              </a:rPr>
              <a:t> There are 8 women pregnant and 8 women not pregnant, the model classified 6 pregnant (true positive) and 5 not pregnant (true negative) women correctly, but 3 not pregnant (false positive) women as pregnant and 2 pregnant (false negative) women as not pregnant.</a:t>
            </a:r>
            <a:endParaRPr lang="en-US" dirty="0"/>
          </a:p>
        </p:txBody>
      </p:sp>
      <p:sp>
        <p:nvSpPr>
          <p:cNvPr id="4" name="Date Placeholder 3">
            <a:extLst>
              <a:ext uri="{FF2B5EF4-FFF2-40B4-BE49-F238E27FC236}">
                <a16:creationId xmlns:a16="http://schemas.microsoft.com/office/drawing/2014/main" id="{E22AB413-D02C-1D0C-3BE6-252AF8CA0AF3}"/>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8561C6F3-668D-227A-55FB-4B96BD4025A4}"/>
              </a:ext>
            </a:extLst>
          </p:cNvPr>
          <p:cNvSpPr>
            <a:spLocks noGrp="1"/>
          </p:cNvSpPr>
          <p:nvPr>
            <p:ph type="sldNum" sz="quarter" idx="12"/>
          </p:nvPr>
        </p:nvSpPr>
        <p:spPr/>
        <p:txBody>
          <a:bodyPr/>
          <a:lstStyle/>
          <a:p>
            <a:fld id="{21A9D750-17E9-472F-B72C-6AF24681985C}" type="slidenum">
              <a:rPr lang="en-US" smtClean="0"/>
              <a:t>20</a:t>
            </a:fld>
            <a:endParaRPr lang="en-US"/>
          </a:p>
        </p:txBody>
      </p:sp>
      <p:pic>
        <p:nvPicPr>
          <p:cNvPr id="3074" name="Picture 2">
            <a:extLst>
              <a:ext uri="{FF2B5EF4-FFF2-40B4-BE49-F238E27FC236}">
                <a16:creationId xmlns:a16="http://schemas.microsoft.com/office/drawing/2014/main" id="{EC5EB7D6-8324-D2AC-AAEC-879860E25F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14"/>
          <a:stretch/>
        </p:blipFill>
        <p:spPr bwMode="auto">
          <a:xfrm>
            <a:off x="3140379" y="4031571"/>
            <a:ext cx="4543425" cy="246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11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BCD0-D53D-31DE-1742-05F49B8A8DCB}"/>
              </a:ext>
            </a:extLst>
          </p:cNvPr>
          <p:cNvSpPr>
            <a:spLocks noGrp="1"/>
          </p:cNvSpPr>
          <p:nvPr>
            <p:ph type="title"/>
          </p:nvPr>
        </p:nvSpPr>
        <p:spPr>
          <a:xfrm>
            <a:off x="1640156" y="0"/>
            <a:ext cx="8911687" cy="787782"/>
          </a:xfrm>
        </p:spPr>
        <p:txBody>
          <a:bodyPr/>
          <a:lstStyle/>
          <a:p>
            <a:r>
              <a:rPr lang="en-US" dirty="0"/>
              <a:t>Evaluation</a:t>
            </a:r>
          </a:p>
        </p:txBody>
      </p:sp>
      <p:sp>
        <p:nvSpPr>
          <p:cNvPr id="4" name="Date Placeholder 3">
            <a:extLst>
              <a:ext uri="{FF2B5EF4-FFF2-40B4-BE49-F238E27FC236}">
                <a16:creationId xmlns:a16="http://schemas.microsoft.com/office/drawing/2014/main" id="{2CC04774-B751-5C9C-AAFF-ACD9C1E3C6A9}"/>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037066C1-669D-3BAE-3577-6D500AF5508D}"/>
              </a:ext>
            </a:extLst>
          </p:cNvPr>
          <p:cNvSpPr>
            <a:spLocks noGrp="1"/>
          </p:cNvSpPr>
          <p:nvPr>
            <p:ph type="sldNum" sz="quarter" idx="12"/>
          </p:nvPr>
        </p:nvSpPr>
        <p:spPr/>
        <p:txBody>
          <a:bodyPr/>
          <a:lstStyle/>
          <a:p>
            <a:fld id="{21A9D750-17E9-472F-B72C-6AF24681985C}" type="slidenum">
              <a:rPr lang="en-US" smtClean="0"/>
              <a:t>21</a:t>
            </a:fld>
            <a:endParaRPr lang="en-US"/>
          </a:p>
        </p:txBody>
      </p:sp>
      <p:pic>
        <p:nvPicPr>
          <p:cNvPr id="2050" name="Picture 2">
            <a:extLst>
              <a:ext uri="{FF2B5EF4-FFF2-40B4-BE49-F238E27FC236}">
                <a16:creationId xmlns:a16="http://schemas.microsoft.com/office/drawing/2014/main" id="{D7511D9C-5FE9-75E5-FCB1-E040D93FB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579" y="2184795"/>
            <a:ext cx="10270560" cy="248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4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C04774-B751-5C9C-AAFF-ACD9C1E3C6A9}"/>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037066C1-669D-3BAE-3577-6D500AF5508D}"/>
              </a:ext>
            </a:extLst>
          </p:cNvPr>
          <p:cNvSpPr>
            <a:spLocks noGrp="1"/>
          </p:cNvSpPr>
          <p:nvPr>
            <p:ph type="sldNum" sz="quarter" idx="12"/>
          </p:nvPr>
        </p:nvSpPr>
        <p:spPr/>
        <p:txBody>
          <a:bodyPr/>
          <a:lstStyle/>
          <a:p>
            <a:fld id="{21A9D750-17E9-472F-B72C-6AF24681985C}" type="slidenum">
              <a:rPr lang="en-US" smtClean="0"/>
              <a:t>22</a:t>
            </a:fld>
            <a:endParaRPr lang="en-US"/>
          </a:p>
        </p:txBody>
      </p:sp>
      <p:pic>
        <p:nvPicPr>
          <p:cNvPr id="7" name="Picture 6">
            <a:extLst>
              <a:ext uri="{FF2B5EF4-FFF2-40B4-BE49-F238E27FC236}">
                <a16:creationId xmlns:a16="http://schemas.microsoft.com/office/drawing/2014/main" id="{71FFB127-1697-9BB7-2698-537EDAD9B040}"/>
              </a:ext>
            </a:extLst>
          </p:cNvPr>
          <p:cNvPicPr>
            <a:picLocks noChangeAspect="1"/>
          </p:cNvPicPr>
          <p:nvPr/>
        </p:nvPicPr>
        <p:blipFill>
          <a:blip r:embed="rId2"/>
          <a:stretch>
            <a:fillRect/>
          </a:stretch>
        </p:blipFill>
        <p:spPr>
          <a:xfrm>
            <a:off x="2788189" y="907817"/>
            <a:ext cx="6615622" cy="4616235"/>
          </a:xfrm>
          <a:prstGeom prst="rect">
            <a:avLst/>
          </a:prstGeom>
        </p:spPr>
      </p:pic>
    </p:spTree>
    <p:extLst>
      <p:ext uri="{BB962C8B-B14F-4D97-AF65-F5344CB8AC3E}">
        <p14:creationId xmlns:p14="http://schemas.microsoft.com/office/powerpoint/2010/main" val="4276702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6813AC-ABE1-7B3C-2073-9E8C3DC97F11}"/>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8CE56BC8-60EE-E2A0-5B33-843BCFA0F222}"/>
              </a:ext>
            </a:extLst>
          </p:cNvPr>
          <p:cNvSpPr>
            <a:spLocks noGrp="1"/>
          </p:cNvSpPr>
          <p:nvPr>
            <p:ph type="sldNum" sz="quarter" idx="12"/>
          </p:nvPr>
        </p:nvSpPr>
        <p:spPr/>
        <p:txBody>
          <a:bodyPr/>
          <a:lstStyle/>
          <a:p>
            <a:fld id="{21A9D750-17E9-472F-B72C-6AF24681985C}" type="slidenum">
              <a:rPr lang="en-US" smtClean="0"/>
              <a:t>23</a:t>
            </a:fld>
            <a:endParaRPr lang="en-US"/>
          </a:p>
        </p:txBody>
      </p:sp>
      <p:pic>
        <p:nvPicPr>
          <p:cNvPr id="8" name="Picture 7" descr="A diagram of values and negatives&#10;&#10;Description automatically generated with medium confidence">
            <a:extLst>
              <a:ext uri="{FF2B5EF4-FFF2-40B4-BE49-F238E27FC236}">
                <a16:creationId xmlns:a16="http://schemas.microsoft.com/office/drawing/2014/main" id="{A881E794-24C8-43CC-9DF3-A89BDA598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7" y="1143000"/>
            <a:ext cx="8124825" cy="4572000"/>
          </a:xfrm>
          <a:prstGeom prst="rect">
            <a:avLst/>
          </a:prstGeom>
        </p:spPr>
      </p:pic>
    </p:spTree>
    <p:extLst>
      <p:ext uri="{BB962C8B-B14F-4D97-AF65-F5344CB8AC3E}">
        <p14:creationId xmlns:p14="http://schemas.microsoft.com/office/powerpoint/2010/main" val="22798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656F4E-B62A-7959-F81F-9253789C0499}"/>
              </a:ext>
            </a:extLst>
          </p:cNvPr>
          <p:cNvSpPr>
            <a:spLocks noGrp="1"/>
          </p:cNvSpPr>
          <p:nvPr>
            <p:ph idx="1"/>
          </p:nvPr>
        </p:nvSpPr>
        <p:spPr>
          <a:xfrm>
            <a:off x="2589212" y="469557"/>
            <a:ext cx="8915400" cy="4621427"/>
          </a:xfrm>
        </p:spPr>
        <p:txBody>
          <a:bodyPr/>
          <a:lstStyle/>
          <a:p>
            <a:r>
              <a:rPr lang="en-US" b="0" i="1" dirty="0">
                <a:solidFill>
                  <a:srgbClr val="242424"/>
                </a:solidFill>
                <a:effectLst/>
                <a:latin typeface="source-serif-pro"/>
              </a:rPr>
              <a:t>Accuracy: </a:t>
            </a:r>
            <a:r>
              <a:rPr lang="en-US" b="0" i="0" dirty="0">
                <a:solidFill>
                  <a:srgbClr val="242424"/>
                </a:solidFill>
                <a:effectLst/>
                <a:latin typeface="source-serif-pro"/>
              </a:rPr>
              <a:t>Accuracy is the ratio of the records that the model correctly classified over the total number of records. For example, if there are 10 red balls and 10 purple balls, 8 red and 7 purple balls you identified correctly, then your accuracy is 8+7/20=0.75 and hence, accuracy is 75%..</a:t>
            </a:r>
          </a:p>
          <a:p>
            <a:r>
              <a:rPr lang="en-US" b="0" i="1" dirty="0">
                <a:solidFill>
                  <a:srgbClr val="242424"/>
                </a:solidFill>
                <a:effectLst/>
                <a:latin typeface="source-serif-pro"/>
              </a:rPr>
              <a:t>Precision: </a:t>
            </a:r>
            <a:r>
              <a:rPr lang="en-US" b="0" i="0" dirty="0">
                <a:solidFill>
                  <a:srgbClr val="242424"/>
                </a:solidFill>
                <a:effectLst/>
                <a:latin typeface="source-serif-pro"/>
              </a:rPr>
              <a:t>Precision is the ratio of the positives that are correctly identified by the model over total positive records. For example, if there are 10 red balls and 10 purple balls, one has to identify which are red balls and for any reason you recognized 8 red balls and 2 purple balls as “red balls” then your precision is 8/10, i.e., 80%.</a:t>
            </a:r>
            <a:endParaRPr lang="en-US" dirty="0">
              <a:solidFill>
                <a:srgbClr val="242424"/>
              </a:solidFill>
              <a:latin typeface="source-serif-pro"/>
            </a:endParaRPr>
          </a:p>
          <a:p>
            <a:r>
              <a:rPr lang="en-US" b="0" i="1" dirty="0">
                <a:solidFill>
                  <a:srgbClr val="242424"/>
                </a:solidFill>
                <a:effectLst/>
                <a:latin typeface="source-serif-pro"/>
              </a:rPr>
              <a:t>Sensitivity:</a:t>
            </a:r>
            <a:r>
              <a:rPr lang="en-US" b="0" i="0" dirty="0">
                <a:solidFill>
                  <a:srgbClr val="242424"/>
                </a:solidFill>
                <a:effectLst/>
                <a:latin typeface="source-serif-pro"/>
              </a:rPr>
              <a:t> the ability of a test to correctly identify true positives (people who have the disease and model identified it so).</a:t>
            </a:r>
          </a:p>
          <a:p>
            <a:r>
              <a:rPr lang="en-US" b="0" i="1" dirty="0">
                <a:solidFill>
                  <a:srgbClr val="242424"/>
                </a:solidFill>
                <a:effectLst/>
                <a:latin typeface="source-serif-pro"/>
              </a:rPr>
              <a:t>Specificity:</a:t>
            </a:r>
            <a:r>
              <a:rPr lang="en-US" b="0" i="0" dirty="0">
                <a:solidFill>
                  <a:srgbClr val="242424"/>
                </a:solidFill>
                <a:effectLst/>
                <a:latin typeface="source-serif-pro"/>
              </a:rPr>
              <a:t> the ability of a test to correctly identify true negatives (people who don’t have the disease and model identified it so).</a:t>
            </a:r>
          </a:p>
          <a:p>
            <a:r>
              <a:rPr lang="en-US" b="0" i="1" dirty="0">
                <a:solidFill>
                  <a:srgbClr val="242424"/>
                </a:solidFill>
                <a:effectLst/>
                <a:latin typeface="source-serif-pro"/>
              </a:rPr>
              <a:t> F1 score: </a:t>
            </a:r>
            <a:r>
              <a:rPr lang="en-US" b="0" i="0" dirty="0">
                <a:solidFill>
                  <a:srgbClr val="242424"/>
                </a:solidFill>
                <a:effectLst/>
                <a:latin typeface="source-serif-pro"/>
              </a:rPr>
              <a:t>The F1 score is a weighted average of the precision and recall/sensitivity, with a best score at 1 and worst score at 0. The formula is as below.</a:t>
            </a:r>
            <a:endParaRPr lang="en-US" dirty="0">
              <a:solidFill>
                <a:srgbClr val="242424"/>
              </a:solidFill>
              <a:latin typeface="source-serif-pro"/>
            </a:endParaRPr>
          </a:p>
          <a:p>
            <a:endParaRPr lang="en-US" dirty="0"/>
          </a:p>
        </p:txBody>
      </p:sp>
      <p:sp>
        <p:nvSpPr>
          <p:cNvPr id="4" name="Date Placeholder 3">
            <a:extLst>
              <a:ext uri="{FF2B5EF4-FFF2-40B4-BE49-F238E27FC236}">
                <a16:creationId xmlns:a16="http://schemas.microsoft.com/office/drawing/2014/main" id="{4171A101-3492-C08C-5A13-3BDCE4C57CC7}"/>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394D8A77-2922-FB1D-09BC-0BB89307AA62}"/>
              </a:ext>
            </a:extLst>
          </p:cNvPr>
          <p:cNvSpPr>
            <a:spLocks noGrp="1"/>
          </p:cNvSpPr>
          <p:nvPr>
            <p:ph type="sldNum" sz="quarter" idx="12"/>
          </p:nvPr>
        </p:nvSpPr>
        <p:spPr/>
        <p:txBody>
          <a:bodyPr/>
          <a:lstStyle/>
          <a:p>
            <a:fld id="{21A9D750-17E9-472F-B72C-6AF24681985C}" type="slidenum">
              <a:rPr lang="en-US" smtClean="0"/>
              <a:t>24</a:t>
            </a:fld>
            <a:endParaRPr lang="en-US"/>
          </a:p>
        </p:txBody>
      </p:sp>
      <p:pic>
        <p:nvPicPr>
          <p:cNvPr id="7" name="Picture 6">
            <a:extLst>
              <a:ext uri="{FF2B5EF4-FFF2-40B4-BE49-F238E27FC236}">
                <a16:creationId xmlns:a16="http://schemas.microsoft.com/office/drawing/2014/main" id="{DB9D4F20-D10C-49F0-3840-8BBCECD6D93D}"/>
              </a:ext>
            </a:extLst>
          </p:cNvPr>
          <p:cNvPicPr>
            <a:picLocks noChangeAspect="1"/>
          </p:cNvPicPr>
          <p:nvPr/>
        </p:nvPicPr>
        <p:blipFill>
          <a:blip r:embed="rId2"/>
          <a:stretch>
            <a:fillRect/>
          </a:stretch>
        </p:blipFill>
        <p:spPr>
          <a:xfrm>
            <a:off x="3132137" y="5296385"/>
            <a:ext cx="7229475" cy="628650"/>
          </a:xfrm>
          <a:prstGeom prst="rect">
            <a:avLst/>
          </a:prstGeom>
        </p:spPr>
      </p:pic>
    </p:spTree>
    <p:extLst>
      <p:ext uri="{BB962C8B-B14F-4D97-AF65-F5344CB8AC3E}">
        <p14:creationId xmlns:p14="http://schemas.microsoft.com/office/powerpoint/2010/main" val="3177012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B278-66A0-EC9D-76BA-7B51E1AC27F4}"/>
              </a:ext>
            </a:extLst>
          </p:cNvPr>
          <p:cNvSpPr>
            <a:spLocks noGrp="1"/>
          </p:cNvSpPr>
          <p:nvPr>
            <p:ph type="title"/>
          </p:nvPr>
        </p:nvSpPr>
        <p:spPr>
          <a:xfrm>
            <a:off x="2405355" y="512462"/>
            <a:ext cx="8911687" cy="929476"/>
          </a:xfrm>
        </p:spPr>
        <p:txBody>
          <a:bodyPr/>
          <a:lstStyle/>
          <a:p>
            <a:r>
              <a:rPr lang="en-US" b="1" i="0" dirty="0">
                <a:solidFill>
                  <a:srgbClr val="333333"/>
                </a:solidFill>
                <a:effectLst/>
                <a:latin typeface="Oxygen" panose="02000503000000000000" pitchFamily="2" charset="0"/>
              </a:rPr>
              <a:t>Classification Accuracy:</a:t>
            </a:r>
            <a:endParaRPr lang="en-US" dirty="0"/>
          </a:p>
        </p:txBody>
      </p:sp>
      <p:sp>
        <p:nvSpPr>
          <p:cNvPr id="3" name="Content Placeholder 2">
            <a:extLst>
              <a:ext uri="{FF2B5EF4-FFF2-40B4-BE49-F238E27FC236}">
                <a16:creationId xmlns:a16="http://schemas.microsoft.com/office/drawing/2014/main" id="{6493DF15-A453-4B51-2922-87BC02F1E858}"/>
              </a:ext>
            </a:extLst>
          </p:cNvPr>
          <p:cNvSpPr>
            <a:spLocks noGrp="1"/>
          </p:cNvSpPr>
          <p:nvPr>
            <p:ph idx="1"/>
          </p:nvPr>
        </p:nvSpPr>
        <p:spPr>
          <a:xfrm>
            <a:off x="2297112" y="1441938"/>
            <a:ext cx="8915400" cy="2069418"/>
          </a:xfrm>
        </p:spPr>
        <p:txBody>
          <a:bodyPr>
            <a:normAutofit fontScale="92500" lnSpcReduction="10000"/>
          </a:bodyPr>
          <a:lstStyle/>
          <a:p>
            <a:pPr marL="0" indent="0">
              <a:buNone/>
            </a:pPr>
            <a:r>
              <a:rPr lang="en-US" b="0" i="0" dirty="0">
                <a:solidFill>
                  <a:srgbClr val="333333"/>
                </a:solidFill>
                <a:effectLst/>
                <a:latin typeface="Oxygen" panose="02000503000000000000" pitchFamily="2" charset="0"/>
              </a:rPr>
              <a:t>Classification Accuracy is given by the relation:</a:t>
            </a:r>
          </a:p>
          <a:p>
            <a:pPr marL="0" indent="0">
              <a:buNone/>
            </a:pPr>
            <a:endParaRPr lang="en-US" dirty="0">
              <a:solidFill>
                <a:srgbClr val="333333"/>
              </a:solidFill>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i="1" dirty="0">
              <a:solidFill>
                <a:srgbClr val="242424"/>
              </a:solidFill>
              <a:latin typeface="source-serif-pro"/>
            </a:endParaRPr>
          </a:p>
          <a:p>
            <a:pPr marL="0" indent="0">
              <a:buNone/>
            </a:pPr>
            <a:r>
              <a:rPr lang="en-US" b="0" i="1" dirty="0">
                <a:solidFill>
                  <a:srgbClr val="242424"/>
                </a:solidFill>
                <a:effectLst/>
                <a:latin typeface="source-serif-pro"/>
              </a:rPr>
              <a:t> </a:t>
            </a:r>
            <a:r>
              <a:rPr lang="en-US" b="0" i="0" dirty="0">
                <a:solidFill>
                  <a:srgbClr val="242424"/>
                </a:solidFill>
                <a:effectLst/>
                <a:latin typeface="source-serif-pro"/>
              </a:rPr>
              <a:t>Accuracy is the ratio of the records that the model correctly classified over the total number of records.</a:t>
            </a:r>
            <a:endParaRPr lang="en-US" b="0" i="0" dirty="0">
              <a:solidFill>
                <a:srgbClr val="333333"/>
              </a:solidFill>
              <a:effectLst/>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p>
        </p:txBody>
      </p:sp>
      <p:sp>
        <p:nvSpPr>
          <p:cNvPr id="4" name="Date Placeholder 3">
            <a:extLst>
              <a:ext uri="{FF2B5EF4-FFF2-40B4-BE49-F238E27FC236}">
                <a16:creationId xmlns:a16="http://schemas.microsoft.com/office/drawing/2014/main" id="{9F7992FD-774B-DEF9-F345-8CDB67839C9E}"/>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493E697E-0359-75EF-7741-D3A90368FAFA}"/>
              </a:ext>
            </a:extLst>
          </p:cNvPr>
          <p:cNvSpPr>
            <a:spLocks noGrp="1"/>
          </p:cNvSpPr>
          <p:nvPr>
            <p:ph type="sldNum" sz="quarter" idx="12"/>
          </p:nvPr>
        </p:nvSpPr>
        <p:spPr/>
        <p:txBody>
          <a:bodyPr/>
          <a:lstStyle/>
          <a:p>
            <a:fld id="{21A9D750-17E9-472F-B72C-6AF24681985C}" type="slidenum">
              <a:rPr lang="en-US" smtClean="0"/>
              <a:t>25</a:t>
            </a:fld>
            <a:endParaRPr lang="en-US"/>
          </a:p>
        </p:txBody>
      </p:sp>
      <p:graphicFrame>
        <p:nvGraphicFramePr>
          <p:cNvPr id="6" name="Object 5">
            <a:extLst>
              <a:ext uri="{FF2B5EF4-FFF2-40B4-BE49-F238E27FC236}">
                <a16:creationId xmlns:a16="http://schemas.microsoft.com/office/drawing/2014/main" id="{86760A9E-481C-B8BC-9BD9-3C00F91DBACB}"/>
              </a:ext>
            </a:extLst>
          </p:cNvPr>
          <p:cNvGraphicFramePr>
            <a:graphicFrameLocks noChangeAspect="1"/>
          </p:cNvGraphicFramePr>
          <p:nvPr>
            <p:extLst>
              <p:ext uri="{D42A27DB-BD31-4B8C-83A1-F6EECF244321}">
                <p14:modId xmlns:p14="http://schemas.microsoft.com/office/powerpoint/2010/main" val="2037818500"/>
              </p:ext>
            </p:extLst>
          </p:nvPr>
        </p:nvGraphicFramePr>
        <p:xfrm>
          <a:off x="2405356" y="1842985"/>
          <a:ext cx="5332716" cy="792639"/>
        </p:xfrm>
        <a:graphic>
          <a:graphicData uri="http://schemas.openxmlformats.org/presentationml/2006/ole">
            <mc:AlternateContent xmlns:mc="http://schemas.openxmlformats.org/markup-compatibility/2006">
              <mc:Choice xmlns:v="urn:schemas-microsoft-com:vml" Requires="v">
                <p:oleObj name="Equation" r:id="rId2" imgW="2006280" imgH="393480" progId="Equation.3">
                  <p:embed/>
                </p:oleObj>
              </mc:Choice>
              <mc:Fallback>
                <p:oleObj name="Equation" r:id="rId2" imgW="2006280" imgH="393480" progId="Equation.3">
                  <p:embed/>
                  <p:pic>
                    <p:nvPicPr>
                      <p:cNvPr id="0" name=""/>
                      <p:cNvPicPr/>
                      <p:nvPr/>
                    </p:nvPicPr>
                    <p:blipFill>
                      <a:blip r:embed="rId3"/>
                      <a:stretch>
                        <a:fillRect/>
                      </a:stretch>
                    </p:blipFill>
                    <p:spPr>
                      <a:xfrm>
                        <a:off x="2405356" y="1842985"/>
                        <a:ext cx="5332716" cy="792639"/>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F09A02AE-D023-15F8-54A9-8601A08EBADA}"/>
              </a:ext>
            </a:extLst>
          </p:cNvPr>
          <p:cNvSpPr txBox="1">
            <a:spLocks/>
          </p:cNvSpPr>
          <p:nvPr/>
        </p:nvSpPr>
        <p:spPr>
          <a:xfrm>
            <a:off x="2297112" y="4061019"/>
            <a:ext cx="8915400" cy="225405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a:buNone/>
            </a:pPr>
            <a:r>
              <a:rPr lang="en-US" b="1" i="0" dirty="0">
                <a:solidFill>
                  <a:srgbClr val="333333"/>
                </a:solidFill>
                <a:effectLst/>
                <a:latin typeface="Oxygen" panose="02000503000000000000" pitchFamily="2" charset="0"/>
              </a:rPr>
              <a:t>Recall (aka Sensitivity):</a:t>
            </a:r>
          </a:p>
          <a:p>
            <a:pPr marL="0" indent="0" algn="just">
              <a:buNone/>
            </a:pPr>
            <a:r>
              <a:rPr lang="en-US" b="0" i="0" dirty="0">
                <a:solidFill>
                  <a:srgbClr val="333333"/>
                </a:solidFill>
                <a:effectLst/>
                <a:latin typeface="Oxygen" panose="02000503000000000000" pitchFamily="2" charset="0"/>
              </a:rPr>
              <a:t>Recall is defined as the ratio of the total number of correctly classified positive classes divide by the total number of positive classes. Or, out of all the positive classes, how much we have predicted correctly. Recall should be high.</a:t>
            </a:r>
          </a:p>
          <a:p>
            <a:pPr marL="0" indent="0">
              <a:buFont typeface="Wingdings 3" charset="2"/>
              <a:buNone/>
            </a:pPr>
            <a:endParaRPr lang="en-US" dirty="0"/>
          </a:p>
        </p:txBody>
      </p:sp>
      <p:graphicFrame>
        <p:nvGraphicFramePr>
          <p:cNvPr id="9" name="Object 8">
            <a:extLst>
              <a:ext uri="{FF2B5EF4-FFF2-40B4-BE49-F238E27FC236}">
                <a16:creationId xmlns:a16="http://schemas.microsoft.com/office/drawing/2014/main" id="{F2FA252F-8C4D-F646-2BFE-D9F648B09D39}"/>
              </a:ext>
            </a:extLst>
          </p:cNvPr>
          <p:cNvGraphicFramePr>
            <a:graphicFrameLocks noChangeAspect="1"/>
          </p:cNvGraphicFramePr>
          <p:nvPr>
            <p:extLst>
              <p:ext uri="{D42A27DB-BD31-4B8C-83A1-F6EECF244321}">
                <p14:modId xmlns:p14="http://schemas.microsoft.com/office/powerpoint/2010/main" val="1042612590"/>
              </p:ext>
            </p:extLst>
          </p:nvPr>
        </p:nvGraphicFramePr>
        <p:xfrm>
          <a:off x="3162300" y="5522913"/>
          <a:ext cx="5791200" cy="822325"/>
        </p:xfrm>
        <a:graphic>
          <a:graphicData uri="http://schemas.openxmlformats.org/presentationml/2006/ole">
            <mc:AlternateContent xmlns:mc="http://schemas.openxmlformats.org/markup-compatibility/2006">
              <mc:Choice xmlns:v="urn:schemas-microsoft-com:vml" Requires="v">
                <p:oleObj name="Equation" r:id="rId4" imgW="2361960" imgH="393480" progId="Equation.3">
                  <p:embed/>
                </p:oleObj>
              </mc:Choice>
              <mc:Fallback>
                <p:oleObj name="Equation" r:id="rId4" imgW="2361960" imgH="393480" progId="Equation.3">
                  <p:embed/>
                  <p:pic>
                    <p:nvPicPr>
                      <p:cNvPr id="6" name="Object 5">
                        <a:extLst>
                          <a:ext uri="{FF2B5EF4-FFF2-40B4-BE49-F238E27FC236}">
                            <a16:creationId xmlns:a16="http://schemas.microsoft.com/office/drawing/2014/main" id="{86760A9E-481C-B8BC-9BD9-3C00F91DBACB}"/>
                          </a:ext>
                        </a:extLst>
                      </p:cNvPr>
                      <p:cNvPicPr/>
                      <p:nvPr/>
                    </p:nvPicPr>
                    <p:blipFill>
                      <a:blip r:embed="rId5"/>
                      <a:stretch>
                        <a:fillRect/>
                      </a:stretch>
                    </p:blipFill>
                    <p:spPr>
                      <a:xfrm>
                        <a:off x="3162300" y="5522913"/>
                        <a:ext cx="5791200" cy="822325"/>
                      </a:xfrm>
                      <a:prstGeom prst="rect">
                        <a:avLst/>
                      </a:prstGeom>
                    </p:spPr>
                  </p:pic>
                </p:oleObj>
              </mc:Fallback>
            </mc:AlternateContent>
          </a:graphicData>
        </a:graphic>
      </p:graphicFrame>
    </p:spTree>
    <p:extLst>
      <p:ext uri="{BB962C8B-B14F-4D97-AF65-F5344CB8AC3E}">
        <p14:creationId xmlns:p14="http://schemas.microsoft.com/office/powerpoint/2010/main" val="2300041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3DF15-A453-4B51-2922-87BC02F1E858}"/>
              </a:ext>
            </a:extLst>
          </p:cNvPr>
          <p:cNvSpPr>
            <a:spLocks noGrp="1"/>
          </p:cNvSpPr>
          <p:nvPr>
            <p:ph idx="1"/>
          </p:nvPr>
        </p:nvSpPr>
        <p:spPr>
          <a:xfrm>
            <a:off x="2019353" y="399659"/>
            <a:ext cx="8915400" cy="2838841"/>
          </a:xfrm>
        </p:spPr>
        <p:txBody>
          <a:bodyPr>
            <a:normAutofit/>
          </a:bodyPr>
          <a:lstStyle/>
          <a:p>
            <a:pPr marL="0" indent="0" algn="l">
              <a:buNone/>
            </a:pPr>
            <a:r>
              <a:rPr lang="en-US" b="1" i="0" dirty="0">
                <a:solidFill>
                  <a:srgbClr val="333333"/>
                </a:solidFill>
                <a:effectLst/>
                <a:latin typeface="Oxygen" panose="02000503000000000000" pitchFamily="2" charset="0"/>
              </a:rPr>
              <a:t>Precision:</a:t>
            </a:r>
          </a:p>
          <a:p>
            <a:pPr algn="l"/>
            <a:r>
              <a:rPr lang="en-US" b="0" i="0" dirty="0">
                <a:solidFill>
                  <a:srgbClr val="333333"/>
                </a:solidFill>
                <a:effectLst/>
                <a:latin typeface="Oxygen" panose="02000503000000000000" pitchFamily="2" charset="0"/>
              </a:rPr>
              <a:t>Precision is defined as the ratio of the total number of correctly classified positive classes divided by the total number of predicted positive classes. Or, out of all the predictive positive classes, how much we predicted correctly. Precision should be high.</a:t>
            </a:r>
          </a:p>
          <a:p>
            <a:pPr marL="0" indent="0">
              <a:buNone/>
            </a:pPr>
            <a:endParaRPr lang="en-US" b="0" i="0" dirty="0">
              <a:solidFill>
                <a:srgbClr val="333333"/>
              </a:solidFill>
              <a:effectLst/>
              <a:latin typeface="Oxygen" panose="02000503000000000000" pitchFamily="2" charset="0"/>
            </a:endParaRPr>
          </a:p>
          <a:p>
            <a:pPr marL="0" indent="0">
              <a:buNone/>
            </a:pPr>
            <a:endParaRPr lang="en-US" dirty="0">
              <a:solidFill>
                <a:srgbClr val="333333"/>
              </a:solidFill>
              <a:latin typeface="Oxygen" panose="02000503000000000000" pitchFamily="2" charset="0"/>
            </a:endParaRPr>
          </a:p>
          <a:p>
            <a:pPr marL="0" indent="0">
              <a:buNone/>
            </a:pPr>
            <a:endParaRPr lang="en-US" dirty="0"/>
          </a:p>
        </p:txBody>
      </p:sp>
      <p:sp>
        <p:nvSpPr>
          <p:cNvPr id="4" name="Date Placeholder 3">
            <a:extLst>
              <a:ext uri="{FF2B5EF4-FFF2-40B4-BE49-F238E27FC236}">
                <a16:creationId xmlns:a16="http://schemas.microsoft.com/office/drawing/2014/main" id="{9F7992FD-774B-DEF9-F345-8CDB67839C9E}"/>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493E697E-0359-75EF-7741-D3A90368FAFA}"/>
              </a:ext>
            </a:extLst>
          </p:cNvPr>
          <p:cNvSpPr>
            <a:spLocks noGrp="1"/>
          </p:cNvSpPr>
          <p:nvPr>
            <p:ph type="sldNum" sz="quarter" idx="12"/>
          </p:nvPr>
        </p:nvSpPr>
        <p:spPr/>
        <p:txBody>
          <a:bodyPr/>
          <a:lstStyle/>
          <a:p>
            <a:fld id="{21A9D750-17E9-472F-B72C-6AF24681985C}" type="slidenum">
              <a:rPr lang="en-US" smtClean="0"/>
              <a:t>26</a:t>
            </a:fld>
            <a:endParaRPr lang="en-US"/>
          </a:p>
        </p:txBody>
      </p:sp>
      <p:graphicFrame>
        <p:nvGraphicFramePr>
          <p:cNvPr id="6" name="Object 5">
            <a:extLst>
              <a:ext uri="{FF2B5EF4-FFF2-40B4-BE49-F238E27FC236}">
                <a16:creationId xmlns:a16="http://schemas.microsoft.com/office/drawing/2014/main" id="{86760A9E-481C-B8BC-9BD9-3C00F91DBACB}"/>
              </a:ext>
            </a:extLst>
          </p:cNvPr>
          <p:cNvGraphicFramePr>
            <a:graphicFrameLocks noChangeAspect="1"/>
          </p:cNvGraphicFramePr>
          <p:nvPr>
            <p:extLst>
              <p:ext uri="{D42A27DB-BD31-4B8C-83A1-F6EECF244321}">
                <p14:modId xmlns:p14="http://schemas.microsoft.com/office/powerpoint/2010/main" val="995652808"/>
              </p:ext>
            </p:extLst>
          </p:nvPr>
        </p:nvGraphicFramePr>
        <p:xfrm>
          <a:off x="2538805" y="2164482"/>
          <a:ext cx="6796760" cy="822325"/>
        </p:xfrm>
        <a:graphic>
          <a:graphicData uri="http://schemas.openxmlformats.org/presentationml/2006/ole">
            <mc:AlternateContent xmlns:mc="http://schemas.openxmlformats.org/markup-compatibility/2006">
              <mc:Choice xmlns:v="urn:schemas-microsoft-com:vml" Requires="v">
                <p:oleObj name="Equation" r:id="rId2" imgW="2679480" imgH="393480" progId="Equation.3">
                  <p:embed/>
                </p:oleObj>
              </mc:Choice>
              <mc:Fallback>
                <p:oleObj name="Equation" r:id="rId2" imgW="2679480" imgH="393480" progId="Equation.3">
                  <p:embed/>
                  <p:pic>
                    <p:nvPicPr>
                      <p:cNvPr id="6" name="Object 5">
                        <a:extLst>
                          <a:ext uri="{FF2B5EF4-FFF2-40B4-BE49-F238E27FC236}">
                            <a16:creationId xmlns:a16="http://schemas.microsoft.com/office/drawing/2014/main" id="{86760A9E-481C-B8BC-9BD9-3C00F91DBACB}"/>
                          </a:ext>
                        </a:extLst>
                      </p:cNvPr>
                      <p:cNvPicPr/>
                      <p:nvPr/>
                    </p:nvPicPr>
                    <p:blipFill>
                      <a:blip r:embed="rId3"/>
                      <a:stretch>
                        <a:fillRect/>
                      </a:stretch>
                    </p:blipFill>
                    <p:spPr>
                      <a:xfrm>
                        <a:off x="2538805" y="2164482"/>
                        <a:ext cx="6796760" cy="822325"/>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F09A02AE-D023-15F8-54A9-8601A08EBADA}"/>
              </a:ext>
            </a:extLst>
          </p:cNvPr>
          <p:cNvSpPr txBox="1">
            <a:spLocks/>
          </p:cNvSpPr>
          <p:nvPr/>
        </p:nvSpPr>
        <p:spPr>
          <a:xfrm>
            <a:off x="2019353" y="3557439"/>
            <a:ext cx="8915400" cy="294339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a:buNone/>
            </a:pPr>
            <a:r>
              <a:rPr lang="en-US" b="1" i="0" dirty="0">
                <a:solidFill>
                  <a:srgbClr val="333333"/>
                </a:solidFill>
                <a:effectLst/>
                <a:latin typeface="Oxygen" panose="02000503000000000000" pitchFamily="2" charset="0"/>
              </a:rPr>
              <a:t>F-score or F1 score:</a:t>
            </a:r>
          </a:p>
          <a:p>
            <a:pPr marL="0" indent="0">
              <a:buFont typeface="Wingdings 3" charset="2"/>
              <a:buNone/>
            </a:pPr>
            <a:r>
              <a:rPr lang="en-US" b="0" i="0" dirty="0">
                <a:solidFill>
                  <a:srgbClr val="333333"/>
                </a:solidFill>
                <a:effectLst/>
                <a:latin typeface="Oxygen" panose="02000503000000000000" pitchFamily="2" charset="0"/>
              </a:rPr>
              <a:t>It is difficult to compare two models with different Precision and Recall. So to make them comparable, we use F-Score. It is the Harmonic Mean of Precision and Recall. As compared to Arithmetic Mean, Harmonic Mean punishes the extreme values more. F-score should be high.</a:t>
            </a:r>
            <a:endParaRPr lang="en-US" dirty="0"/>
          </a:p>
        </p:txBody>
      </p:sp>
      <p:graphicFrame>
        <p:nvGraphicFramePr>
          <p:cNvPr id="9" name="Object 8">
            <a:extLst>
              <a:ext uri="{FF2B5EF4-FFF2-40B4-BE49-F238E27FC236}">
                <a16:creationId xmlns:a16="http://schemas.microsoft.com/office/drawing/2014/main" id="{F2FA252F-8C4D-F646-2BFE-D9F648B09D39}"/>
              </a:ext>
            </a:extLst>
          </p:cNvPr>
          <p:cNvGraphicFramePr>
            <a:graphicFrameLocks noChangeAspect="1"/>
          </p:cNvGraphicFramePr>
          <p:nvPr>
            <p:extLst>
              <p:ext uri="{D42A27DB-BD31-4B8C-83A1-F6EECF244321}">
                <p14:modId xmlns:p14="http://schemas.microsoft.com/office/powerpoint/2010/main" val="1840791379"/>
              </p:ext>
            </p:extLst>
          </p:nvPr>
        </p:nvGraphicFramePr>
        <p:xfrm>
          <a:off x="3422731" y="5308112"/>
          <a:ext cx="5199062" cy="822325"/>
        </p:xfrm>
        <a:graphic>
          <a:graphicData uri="http://schemas.openxmlformats.org/presentationml/2006/ole">
            <mc:AlternateContent xmlns:mc="http://schemas.openxmlformats.org/markup-compatibility/2006">
              <mc:Choice xmlns:v="urn:schemas-microsoft-com:vml" Requires="v">
                <p:oleObj name="Equation" r:id="rId4" imgW="2120760" imgH="393480" progId="Equation.3">
                  <p:embed/>
                </p:oleObj>
              </mc:Choice>
              <mc:Fallback>
                <p:oleObj name="Equation" r:id="rId4" imgW="2120760" imgH="393480" progId="Equation.3">
                  <p:embed/>
                  <p:pic>
                    <p:nvPicPr>
                      <p:cNvPr id="9" name="Object 8">
                        <a:extLst>
                          <a:ext uri="{FF2B5EF4-FFF2-40B4-BE49-F238E27FC236}">
                            <a16:creationId xmlns:a16="http://schemas.microsoft.com/office/drawing/2014/main" id="{F2FA252F-8C4D-F646-2BFE-D9F648B09D39}"/>
                          </a:ext>
                        </a:extLst>
                      </p:cNvPr>
                      <p:cNvPicPr/>
                      <p:nvPr/>
                    </p:nvPicPr>
                    <p:blipFill>
                      <a:blip r:embed="rId5"/>
                      <a:stretch>
                        <a:fillRect/>
                      </a:stretch>
                    </p:blipFill>
                    <p:spPr>
                      <a:xfrm>
                        <a:off x="3422731" y="5308112"/>
                        <a:ext cx="5199062" cy="822325"/>
                      </a:xfrm>
                      <a:prstGeom prst="rect">
                        <a:avLst/>
                      </a:prstGeom>
                    </p:spPr>
                  </p:pic>
                </p:oleObj>
              </mc:Fallback>
            </mc:AlternateContent>
          </a:graphicData>
        </a:graphic>
      </p:graphicFrame>
    </p:spTree>
    <p:extLst>
      <p:ext uri="{BB962C8B-B14F-4D97-AF65-F5344CB8AC3E}">
        <p14:creationId xmlns:p14="http://schemas.microsoft.com/office/powerpoint/2010/main" val="1850795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35832-6275-F88A-CFAF-F8B269371917}"/>
              </a:ext>
            </a:extLst>
          </p:cNvPr>
          <p:cNvSpPr>
            <a:spLocks noGrp="1"/>
          </p:cNvSpPr>
          <p:nvPr>
            <p:ph idx="1"/>
          </p:nvPr>
        </p:nvSpPr>
        <p:spPr>
          <a:xfrm>
            <a:off x="2297112" y="787782"/>
            <a:ext cx="8915400" cy="1498218"/>
          </a:xfrm>
        </p:spPr>
        <p:txBody>
          <a:bodyPr/>
          <a:lstStyle/>
          <a:p>
            <a:pPr algn="l"/>
            <a:r>
              <a:rPr lang="en-US" b="1" i="0" dirty="0">
                <a:solidFill>
                  <a:srgbClr val="333333"/>
                </a:solidFill>
                <a:effectLst/>
                <a:latin typeface="Oxygen" panose="02000503000000000000" pitchFamily="2" charset="0"/>
              </a:rPr>
              <a:t>Specificity:</a:t>
            </a:r>
          </a:p>
          <a:p>
            <a:pPr marL="0" indent="0" algn="l">
              <a:buNone/>
            </a:pPr>
            <a:r>
              <a:rPr lang="en-US" b="0" i="0" dirty="0">
                <a:solidFill>
                  <a:srgbClr val="333333"/>
                </a:solidFill>
                <a:effectLst/>
                <a:latin typeface="Oxygen" panose="02000503000000000000" pitchFamily="2" charset="0"/>
              </a:rPr>
              <a:t>Specificity determines the proportion of actual negatives that are correctly identified.</a:t>
            </a:r>
          </a:p>
          <a:p>
            <a:pPr marL="0" indent="0">
              <a:buNone/>
            </a:pPr>
            <a:endParaRPr lang="en-US" dirty="0"/>
          </a:p>
        </p:txBody>
      </p:sp>
      <p:sp>
        <p:nvSpPr>
          <p:cNvPr id="4" name="Date Placeholder 3">
            <a:extLst>
              <a:ext uri="{FF2B5EF4-FFF2-40B4-BE49-F238E27FC236}">
                <a16:creationId xmlns:a16="http://schemas.microsoft.com/office/drawing/2014/main" id="{B936D958-41F2-390E-45AD-2A92A3334D34}"/>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5EC6FBD8-E2C7-2A81-0B37-B30A8299AAC1}"/>
              </a:ext>
            </a:extLst>
          </p:cNvPr>
          <p:cNvSpPr>
            <a:spLocks noGrp="1"/>
          </p:cNvSpPr>
          <p:nvPr>
            <p:ph type="sldNum" sz="quarter" idx="12"/>
          </p:nvPr>
        </p:nvSpPr>
        <p:spPr/>
        <p:txBody>
          <a:bodyPr/>
          <a:lstStyle/>
          <a:p>
            <a:fld id="{21A9D750-17E9-472F-B72C-6AF24681985C}" type="slidenum">
              <a:rPr lang="en-US" smtClean="0"/>
              <a:t>27</a:t>
            </a:fld>
            <a:endParaRPr lang="en-US"/>
          </a:p>
        </p:txBody>
      </p:sp>
      <p:graphicFrame>
        <p:nvGraphicFramePr>
          <p:cNvPr id="6" name="Object 5">
            <a:extLst>
              <a:ext uri="{FF2B5EF4-FFF2-40B4-BE49-F238E27FC236}">
                <a16:creationId xmlns:a16="http://schemas.microsoft.com/office/drawing/2014/main" id="{49D6D457-0773-5FE1-3EBF-AD9FAE77931C}"/>
              </a:ext>
            </a:extLst>
          </p:cNvPr>
          <p:cNvGraphicFramePr>
            <a:graphicFrameLocks noChangeAspect="1"/>
          </p:cNvGraphicFramePr>
          <p:nvPr>
            <p:extLst>
              <p:ext uri="{D42A27DB-BD31-4B8C-83A1-F6EECF244321}">
                <p14:modId xmlns:p14="http://schemas.microsoft.com/office/powerpoint/2010/main" val="3570594690"/>
              </p:ext>
            </p:extLst>
          </p:nvPr>
        </p:nvGraphicFramePr>
        <p:xfrm>
          <a:off x="3624263" y="2514600"/>
          <a:ext cx="3424237" cy="822325"/>
        </p:xfrm>
        <a:graphic>
          <a:graphicData uri="http://schemas.openxmlformats.org/presentationml/2006/ole">
            <mc:AlternateContent xmlns:mc="http://schemas.openxmlformats.org/markup-compatibility/2006">
              <mc:Choice xmlns:v="urn:schemas-microsoft-com:vml" Requires="v">
                <p:oleObj name="Equation" r:id="rId2" imgW="1396800" imgH="393480" progId="Equation.3">
                  <p:embed/>
                </p:oleObj>
              </mc:Choice>
              <mc:Fallback>
                <p:oleObj name="Equation" r:id="rId2" imgW="1396800" imgH="393480" progId="Equation.3">
                  <p:embed/>
                  <p:pic>
                    <p:nvPicPr>
                      <p:cNvPr id="9" name="Object 8">
                        <a:extLst>
                          <a:ext uri="{FF2B5EF4-FFF2-40B4-BE49-F238E27FC236}">
                            <a16:creationId xmlns:a16="http://schemas.microsoft.com/office/drawing/2014/main" id="{F2FA252F-8C4D-F646-2BFE-D9F648B09D39}"/>
                          </a:ext>
                        </a:extLst>
                      </p:cNvPr>
                      <p:cNvPicPr/>
                      <p:nvPr/>
                    </p:nvPicPr>
                    <p:blipFill>
                      <a:blip r:embed="rId3"/>
                      <a:stretch>
                        <a:fillRect/>
                      </a:stretch>
                    </p:blipFill>
                    <p:spPr>
                      <a:xfrm>
                        <a:off x="3624263" y="2514600"/>
                        <a:ext cx="3424237" cy="822325"/>
                      </a:xfrm>
                      <a:prstGeom prst="rect">
                        <a:avLst/>
                      </a:prstGeom>
                    </p:spPr>
                  </p:pic>
                </p:oleObj>
              </mc:Fallback>
            </mc:AlternateContent>
          </a:graphicData>
        </a:graphic>
      </p:graphicFrame>
    </p:spTree>
    <p:extLst>
      <p:ext uri="{BB962C8B-B14F-4D97-AF65-F5344CB8AC3E}">
        <p14:creationId xmlns:p14="http://schemas.microsoft.com/office/powerpoint/2010/main" val="3757112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C9719F2-0DBF-1A04-50EA-B38A31B04B92}"/>
              </a:ext>
            </a:extLst>
          </p:cNvPr>
          <p:cNvSpPr>
            <a:spLocks noGrp="1"/>
          </p:cNvSpPr>
          <p:nvPr>
            <p:ph type="title"/>
          </p:nvPr>
        </p:nvSpPr>
        <p:spPr>
          <a:xfrm>
            <a:off x="2112279" y="72218"/>
            <a:ext cx="8911687" cy="715564"/>
          </a:xfrm>
        </p:spPr>
        <p:txBody>
          <a:bodyPr/>
          <a:lstStyle/>
          <a:p>
            <a:r>
              <a:rPr lang="en-US" b="1" i="0" dirty="0">
                <a:solidFill>
                  <a:srgbClr val="333333"/>
                </a:solidFill>
                <a:effectLst/>
                <a:latin typeface="Oxygen" panose="02000503000000000000" pitchFamily="2" charset="0"/>
              </a:rPr>
              <a:t>Calculate a confusion matrix: Example II</a:t>
            </a:r>
            <a:endParaRPr lang="en-US" dirty="0"/>
          </a:p>
        </p:txBody>
      </p:sp>
      <p:sp>
        <p:nvSpPr>
          <p:cNvPr id="10" name="Content Placeholder 9">
            <a:extLst>
              <a:ext uri="{FF2B5EF4-FFF2-40B4-BE49-F238E27FC236}">
                <a16:creationId xmlns:a16="http://schemas.microsoft.com/office/drawing/2014/main" id="{2605C6EB-5072-C20E-9B8B-390649A1F232}"/>
              </a:ext>
            </a:extLst>
          </p:cNvPr>
          <p:cNvSpPr>
            <a:spLocks noGrp="1"/>
          </p:cNvSpPr>
          <p:nvPr>
            <p:ph idx="1"/>
          </p:nvPr>
        </p:nvSpPr>
        <p:spPr>
          <a:xfrm>
            <a:off x="909972" y="1447800"/>
            <a:ext cx="10789504" cy="1576754"/>
          </a:xfrm>
        </p:spPr>
        <p:txBody>
          <a:bodyPr>
            <a:normAutofit/>
          </a:bodyPr>
          <a:lstStyle/>
          <a:p>
            <a:pPr algn="l"/>
            <a:r>
              <a:rPr lang="en-US" b="0" i="0" dirty="0">
                <a:solidFill>
                  <a:srgbClr val="333333"/>
                </a:solidFill>
                <a:effectLst/>
                <a:latin typeface="Oxygen" panose="02000503000000000000" pitchFamily="2" charset="0"/>
              </a:rPr>
              <a:t>Let’s take an example:</a:t>
            </a:r>
          </a:p>
          <a:p>
            <a:pPr algn="l"/>
            <a:r>
              <a:rPr lang="en-US" b="0" i="0" dirty="0">
                <a:solidFill>
                  <a:srgbClr val="333333"/>
                </a:solidFill>
                <a:effectLst/>
                <a:latin typeface="Oxygen" panose="02000503000000000000" pitchFamily="2" charset="0"/>
              </a:rPr>
              <a:t>We have a total of 10 cats and dogs and our model predicts whether it is a cat or not.</a:t>
            </a:r>
          </a:p>
          <a:p>
            <a:pPr algn="l"/>
            <a:r>
              <a:rPr lang="en-US" b="0" i="0" dirty="0">
                <a:solidFill>
                  <a:srgbClr val="333333"/>
                </a:solidFill>
                <a:effectLst/>
                <a:latin typeface="Oxygen" panose="02000503000000000000" pitchFamily="2" charset="0"/>
              </a:rPr>
              <a:t>Actual values = [‘dog’, ‘cat’, ‘dog’, ‘cat’, ‘dog’, ‘dog’, ‘cat’, ‘dog’, ‘cat’, ‘dog’]</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Predicted values = [‘dog’, ‘dog’, ‘dog’, ‘cat’, ‘dog’, ‘dog’, ‘cat’, ‘cat’, ‘cat’, ‘cat’]</a:t>
            </a:r>
          </a:p>
          <a:p>
            <a:pPr marL="0" indent="0">
              <a:buNone/>
            </a:pPr>
            <a:endParaRPr lang="en-US" dirty="0"/>
          </a:p>
        </p:txBody>
      </p:sp>
      <p:sp>
        <p:nvSpPr>
          <p:cNvPr id="7" name="Date Placeholder 6">
            <a:extLst>
              <a:ext uri="{FF2B5EF4-FFF2-40B4-BE49-F238E27FC236}">
                <a16:creationId xmlns:a16="http://schemas.microsoft.com/office/drawing/2014/main" id="{40E0FD0E-3465-1224-3A5D-B66B2F12B0B1}"/>
              </a:ext>
            </a:extLst>
          </p:cNvPr>
          <p:cNvSpPr>
            <a:spLocks noGrp="1"/>
          </p:cNvSpPr>
          <p:nvPr>
            <p:ph type="dt" sz="half" idx="10"/>
          </p:nvPr>
        </p:nvSpPr>
        <p:spPr/>
        <p:txBody>
          <a:bodyPr/>
          <a:lstStyle/>
          <a:p>
            <a:fld id="{7D9EBA42-FF98-4C78-BD65-BD7DC47A1BC0}" type="datetime1">
              <a:rPr lang="en-US" smtClean="0"/>
              <a:t>10/21/2023</a:t>
            </a:fld>
            <a:endParaRPr lang="en-US"/>
          </a:p>
        </p:txBody>
      </p:sp>
      <p:sp>
        <p:nvSpPr>
          <p:cNvPr id="8" name="Slide Number Placeholder 7">
            <a:extLst>
              <a:ext uri="{FF2B5EF4-FFF2-40B4-BE49-F238E27FC236}">
                <a16:creationId xmlns:a16="http://schemas.microsoft.com/office/drawing/2014/main" id="{F3D06CE1-C317-F7EC-2E4B-90D1D68C6D17}"/>
              </a:ext>
            </a:extLst>
          </p:cNvPr>
          <p:cNvSpPr>
            <a:spLocks noGrp="1"/>
          </p:cNvSpPr>
          <p:nvPr>
            <p:ph type="sldNum" sz="quarter" idx="12"/>
          </p:nvPr>
        </p:nvSpPr>
        <p:spPr/>
        <p:txBody>
          <a:bodyPr/>
          <a:lstStyle/>
          <a:p>
            <a:fld id="{21A9D750-17E9-472F-B72C-6AF24681985C}" type="slidenum">
              <a:rPr lang="en-US" smtClean="0"/>
              <a:t>28</a:t>
            </a:fld>
            <a:endParaRPr lang="en-US"/>
          </a:p>
        </p:txBody>
      </p:sp>
      <p:pic>
        <p:nvPicPr>
          <p:cNvPr id="12" name="Picture 11">
            <a:extLst>
              <a:ext uri="{FF2B5EF4-FFF2-40B4-BE49-F238E27FC236}">
                <a16:creationId xmlns:a16="http://schemas.microsoft.com/office/drawing/2014/main" id="{99200902-EAA4-0BD9-1DB5-E9ECA901AC26}"/>
              </a:ext>
            </a:extLst>
          </p:cNvPr>
          <p:cNvPicPr>
            <a:picLocks noChangeAspect="1"/>
          </p:cNvPicPr>
          <p:nvPr/>
        </p:nvPicPr>
        <p:blipFill>
          <a:blip r:embed="rId2"/>
          <a:stretch>
            <a:fillRect/>
          </a:stretch>
        </p:blipFill>
        <p:spPr>
          <a:xfrm>
            <a:off x="3200400" y="3135337"/>
            <a:ext cx="4632960" cy="3596640"/>
          </a:xfrm>
          <a:prstGeom prst="rect">
            <a:avLst/>
          </a:prstGeom>
        </p:spPr>
      </p:pic>
    </p:spTree>
    <p:extLst>
      <p:ext uri="{BB962C8B-B14F-4D97-AF65-F5344CB8AC3E}">
        <p14:creationId xmlns:p14="http://schemas.microsoft.com/office/powerpoint/2010/main" val="1182102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0D00-CC68-CBE3-D5F9-404C386A9239}"/>
              </a:ext>
            </a:extLst>
          </p:cNvPr>
          <p:cNvSpPr>
            <a:spLocks noGrp="1"/>
          </p:cNvSpPr>
          <p:nvPr>
            <p:ph type="title"/>
          </p:nvPr>
        </p:nvSpPr>
        <p:spPr>
          <a:xfrm>
            <a:off x="1640156" y="242307"/>
            <a:ext cx="8911687" cy="1280890"/>
          </a:xfrm>
        </p:spPr>
        <p:txBody>
          <a:bodyPr/>
          <a:lstStyle/>
          <a:p>
            <a:r>
              <a:rPr lang="en-US" dirty="0"/>
              <a:t>Example</a:t>
            </a:r>
          </a:p>
        </p:txBody>
      </p:sp>
      <p:sp>
        <p:nvSpPr>
          <p:cNvPr id="3" name="Content Placeholder 2">
            <a:extLst>
              <a:ext uri="{FF2B5EF4-FFF2-40B4-BE49-F238E27FC236}">
                <a16:creationId xmlns:a16="http://schemas.microsoft.com/office/drawing/2014/main" id="{4458C342-D4BD-402E-F646-7D2F04195B0B}"/>
              </a:ext>
            </a:extLst>
          </p:cNvPr>
          <p:cNvSpPr>
            <a:spLocks noGrp="1"/>
          </p:cNvSpPr>
          <p:nvPr>
            <p:ph idx="1"/>
          </p:nvPr>
        </p:nvSpPr>
        <p:spPr>
          <a:xfrm>
            <a:off x="723900" y="1152907"/>
            <a:ext cx="6985000" cy="5347926"/>
          </a:xfrm>
        </p:spPr>
        <p:txBody>
          <a:bodyPr>
            <a:normAutofit/>
          </a:bodyPr>
          <a:lstStyle/>
          <a:p>
            <a:pPr algn="l"/>
            <a:r>
              <a:rPr lang="en-US" b="1" i="0" dirty="0">
                <a:solidFill>
                  <a:srgbClr val="333333"/>
                </a:solidFill>
                <a:effectLst/>
                <a:latin typeface="Oxygen" panose="02000503000000000000" pitchFamily="2" charset="0"/>
              </a:rPr>
              <a:t>Classification Accuracy:</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Accuracy = (TP + TN) / (TP + TN + FP + FN) = (3+4)/(3+4+2+1) = 0.70</a:t>
            </a:r>
          </a:p>
          <a:p>
            <a:pPr algn="l"/>
            <a:r>
              <a:rPr lang="en-US" b="1" i="0" dirty="0">
                <a:solidFill>
                  <a:srgbClr val="333333"/>
                </a:solidFill>
                <a:effectLst/>
                <a:latin typeface="Oxygen" panose="02000503000000000000" pitchFamily="2" charset="0"/>
              </a:rPr>
              <a:t>Recall:</a:t>
            </a:r>
            <a:r>
              <a:rPr lang="en-US" b="0" i="0" dirty="0">
                <a:solidFill>
                  <a:srgbClr val="333333"/>
                </a:solidFill>
                <a:effectLst/>
                <a:latin typeface="Oxygen" panose="02000503000000000000" pitchFamily="2" charset="0"/>
              </a:rPr>
              <a:t> Recall gives us an idea about when it’s actually yes, how often does it predict yes.</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Recall = TP / (TP + FN) = 3/(3+1) = 0.75</a:t>
            </a:r>
          </a:p>
          <a:p>
            <a:pPr algn="l"/>
            <a:r>
              <a:rPr lang="en-US" b="1" i="0" dirty="0">
                <a:solidFill>
                  <a:srgbClr val="333333"/>
                </a:solidFill>
                <a:effectLst/>
                <a:latin typeface="Oxygen" panose="02000503000000000000" pitchFamily="2" charset="0"/>
              </a:rPr>
              <a:t>Precision:</a:t>
            </a:r>
            <a:r>
              <a:rPr lang="en-US" b="0" i="0" dirty="0">
                <a:solidFill>
                  <a:srgbClr val="333333"/>
                </a:solidFill>
                <a:effectLst/>
                <a:latin typeface="Oxygen" panose="02000503000000000000" pitchFamily="2" charset="0"/>
              </a:rPr>
              <a:t> Precision tells us about when it predicts yes, how often is it correct.</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Precision = TP / (TP + FP) = 3/(3+2) = 0.60.</a:t>
            </a:r>
          </a:p>
          <a:p>
            <a:pPr algn="l"/>
            <a:r>
              <a:rPr lang="en-US" b="1" i="0" dirty="0">
                <a:solidFill>
                  <a:srgbClr val="333333"/>
                </a:solidFill>
                <a:effectLst/>
                <a:latin typeface="Oxygen" panose="02000503000000000000" pitchFamily="2" charset="0"/>
              </a:rPr>
              <a:t>F-score:</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F-score = (2*Recall*Precision)/(</a:t>
            </a:r>
            <a:r>
              <a:rPr lang="en-US" b="0" i="0" dirty="0" err="1">
                <a:solidFill>
                  <a:srgbClr val="333333"/>
                </a:solidFill>
                <a:effectLst/>
                <a:latin typeface="Oxygen" panose="02000503000000000000" pitchFamily="2" charset="0"/>
              </a:rPr>
              <a:t>Recall+Precision</a:t>
            </a:r>
            <a:r>
              <a:rPr lang="en-US" b="0" i="0" dirty="0">
                <a:solidFill>
                  <a:srgbClr val="333333"/>
                </a:solidFill>
                <a:effectLst/>
                <a:latin typeface="Oxygen" panose="02000503000000000000" pitchFamily="2" charset="0"/>
              </a:rPr>
              <a:t>) = (2*0.75*0.60)/(0.75+0.60) = 0.67</a:t>
            </a:r>
          </a:p>
          <a:p>
            <a:pPr algn="l"/>
            <a:r>
              <a:rPr lang="en-US" b="1" i="0" dirty="0">
                <a:solidFill>
                  <a:srgbClr val="333333"/>
                </a:solidFill>
                <a:effectLst/>
                <a:latin typeface="Oxygen" panose="02000503000000000000" pitchFamily="2" charset="0"/>
              </a:rPr>
              <a:t>Specificity:</a:t>
            </a:r>
            <a:br>
              <a:rPr lang="en-US" b="0" i="0" dirty="0">
                <a:solidFill>
                  <a:srgbClr val="333333"/>
                </a:solidFill>
                <a:effectLst/>
                <a:latin typeface="Oxygen" panose="02000503000000000000" pitchFamily="2" charset="0"/>
              </a:rPr>
            </a:br>
            <a:r>
              <a:rPr lang="en-US" b="0" i="0" dirty="0">
                <a:solidFill>
                  <a:srgbClr val="333333"/>
                </a:solidFill>
                <a:effectLst/>
                <a:latin typeface="Oxygen" panose="02000503000000000000" pitchFamily="2" charset="0"/>
              </a:rPr>
              <a:t>Specificity = TN / (TN + FP) = 4/(4+2) = 0.6</a:t>
            </a:r>
          </a:p>
          <a:p>
            <a:pPr algn="l"/>
            <a:endParaRPr lang="en-US" b="0" i="0" dirty="0">
              <a:solidFill>
                <a:srgbClr val="333333"/>
              </a:solidFill>
              <a:effectLst/>
              <a:latin typeface="Oxygen" panose="02000503000000000000" pitchFamily="2" charset="0"/>
            </a:endParaRPr>
          </a:p>
        </p:txBody>
      </p:sp>
      <p:sp>
        <p:nvSpPr>
          <p:cNvPr id="4" name="Date Placeholder 3">
            <a:extLst>
              <a:ext uri="{FF2B5EF4-FFF2-40B4-BE49-F238E27FC236}">
                <a16:creationId xmlns:a16="http://schemas.microsoft.com/office/drawing/2014/main" id="{E2A2C86B-288D-B40E-B612-7412B2717C8F}"/>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F096854A-ED84-2E93-B07E-87E3F419962C}"/>
              </a:ext>
            </a:extLst>
          </p:cNvPr>
          <p:cNvSpPr>
            <a:spLocks noGrp="1"/>
          </p:cNvSpPr>
          <p:nvPr>
            <p:ph type="sldNum" sz="quarter" idx="12"/>
          </p:nvPr>
        </p:nvSpPr>
        <p:spPr/>
        <p:txBody>
          <a:bodyPr/>
          <a:lstStyle/>
          <a:p>
            <a:fld id="{21A9D750-17E9-472F-B72C-6AF24681985C}" type="slidenum">
              <a:rPr lang="en-US" smtClean="0"/>
              <a:t>29</a:t>
            </a:fld>
            <a:endParaRPr lang="en-US"/>
          </a:p>
        </p:txBody>
      </p:sp>
      <p:pic>
        <p:nvPicPr>
          <p:cNvPr id="7" name="Picture 6">
            <a:extLst>
              <a:ext uri="{FF2B5EF4-FFF2-40B4-BE49-F238E27FC236}">
                <a16:creationId xmlns:a16="http://schemas.microsoft.com/office/drawing/2014/main" id="{1C354991-5D98-2E79-BDD2-157E71922A0B}"/>
              </a:ext>
            </a:extLst>
          </p:cNvPr>
          <p:cNvPicPr>
            <a:picLocks noChangeAspect="1"/>
          </p:cNvPicPr>
          <p:nvPr/>
        </p:nvPicPr>
        <p:blipFill>
          <a:blip r:embed="rId2"/>
          <a:stretch>
            <a:fillRect/>
          </a:stretch>
        </p:blipFill>
        <p:spPr>
          <a:xfrm>
            <a:off x="8037476" y="970345"/>
            <a:ext cx="4154523" cy="3011852"/>
          </a:xfrm>
          <a:prstGeom prst="rect">
            <a:avLst/>
          </a:prstGeom>
        </p:spPr>
      </p:pic>
      <p:pic>
        <p:nvPicPr>
          <p:cNvPr id="9" name="Picture 8">
            <a:extLst>
              <a:ext uri="{FF2B5EF4-FFF2-40B4-BE49-F238E27FC236}">
                <a16:creationId xmlns:a16="http://schemas.microsoft.com/office/drawing/2014/main" id="{53B77B10-9345-09EE-DE05-7784172A92C3}"/>
              </a:ext>
            </a:extLst>
          </p:cNvPr>
          <p:cNvPicPr>
            <a:picLocks noChangeAspect="1"/>
          </p:cNvPicPr>
          <p:nvPr/>
        </p:nvPicPr>
        <p:blipFill>
          <a:blip r:embed="rId3"/>
          <a:stretch>
            <a:fillRect/>
          </a:stretch>
        </p:blipFill>
        <p:spPr>
          <a:xfrm>
            <a:off x="8204200" y="4164135"/>
            <a:ext cx="3864768" cy="2151500"/>
          </a:xfrm>
          <a:prstGeom prst="rect">
            <a:avLst/>
          </a:prstGeom>
        </p:spPr>
      </p:pic>
    </p:spTree>
    <p:extLst>
      <p:ext uri="{BB962C8B-B14F-4D97-AF65-F5344CB8AC3E}">
        <p14:creationId xmlns:p14="http://schemas.microsoft.com/office/powerpoint/2010/main" val="163168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EDCD61-589B-89FB-DE47-B8CC072A66F8}"/>
              </a:ext>
            </a:extLst>
          </p:cNvPr>
          <p:cNvSpPr>
            <a:spLocks noGrp="1"/>
          </p:cNvSpPr>
          <p:nvPr>
            <p:ph type="title"/>
          </p:nvPr>
        </p:nvSpPr>
        <p:spPr/>
        <p:txBody>
          <a:bodyPr/>
          <a:lstStyle/>
          <a:p>
            <a:r>
              <a:rPr lang="en-US" dirty="0"/>
              <a:t>Machine learning</a:t>
            </a:r>
          </a:p>
        </p:txBody>
      </p:sp>
      <p:sp>
        <p:nvSpPr>
          <p:cNvPr id="6" name="Content Placeholder 5">
            <a:extLst>
              <a:ext uri="{FF2B5EF4-FFF2-40B4-BE49-F238E27FC236}">
                <a16:creationId xmlns:a16="http://schemas.microsoft.com/office/drawing/2014/main" id="{AA520E3D-8699-75E2-DA59-E85D7DD5AFA0}"/>
              </a:ext>
            </a:extLst>
          </p:cNvPr>
          <p:cNvSpPr>
            <a:spLocks noGrp="1"/>
          </p:cNvSpPr>
          <p:nvPr>
            <p:ph idx="1"/>
          </p:nvPr>
        </p:nvSpPr>
        <p:spPr>
          <a:xfrm>
            <a:off x="2237591" y="2133600"/>
            <a:ext cx="9267021" cy="2819401"/>
          </a:xfrm>
        </p:spPr>
        <p:txBody>
          <a:bodyPr>
            <a:normAutofit/>
          </a:bodyPr>
          <a:lstStyle/>
          <a:p>
            <a:pPr marL="0" indent="0" algn="just">
              <a:buNone/>
            </a:pPr>
            <a:r>
              <a:rPr lang="en-US" sz="2800" b="0" i="0" dirty="0">
                <a:solidFill>
                  <a:srgbClr val="6B6B6B"/>
                </a:solidFill>
                <a:effectLst/>
                <a:latin typeface="sohne"/>
              </a:rPr>
              <a:t>Machine Learning is an application of artificial intelligence where a computer/machine learns from the past experiences (input data) and makes future predictions. The performance of such a system should be at least human level.</a:t>
            </a:r>
            <a:endParaRPr lang="en-US" sz="2800" dirty="0"/>
          </a:p>
        </p:txBody>
      </p:sp>
      <p:sp>
        <p:nvSpPr>
          <p:cNvPr id="3" name="Date Placeholder 2">
            <a:extLst>
              <a:ext uri="{FF2B5EF4-FFF2-40B4-BE49-F238E27FC236}">
                <a16:creationId xmlns:a16="http://schemas.microsoft.com/office/drawing/2014/main" id="{377D24C1-767D-ADAF-DCDC-F39E11473EE5}"/>
              </a:ext>
            </a:extLst>
          </p:cNvPr>
          <p:cNvSpPr>
            <a:spLocks noGrp="1"/>
          </p:cNvSpPr>
          <p:nvPr>
            <p:ph type="dt" sz="half" idx="10"/>
          </p:nvPr>
        </p:nvSpPr>
        <p:spPr/>
        <p:txBody>
          <a:bodyPr/>
          <a:lstStyle/>
          <a:p>
            <a:fld id="{69002D3D-9371-470B-A06C-6B97EAEC5C21}" type="datetime1">
              <a:rPr lang="en-US" smtClean="0"/>
              <a:t>10/22/2023</a:t>
            </a:fld>
            <a:endParaRPr lang="en-US"/>
          </a:p>
        </p:txBody>
      </p:sp>
      <p:sp>
        <p:nvSpPr>
          <p:cNvPr id="4" name="Slide Number Placeholder 3">
            <a:extLst>
              <a:ext uri="{FF2B5EF4-FFF2-40B4-BE49-F238E27FC236}">
                <a16:creationId xmlns:a16="http://schemas.microsoft.com/office/drawing/2014/main" id="{AC072095-42F3-BF77-6C39-1209F468F85D}"/>
              </a:ext>
            </a:extLst>
          </p:cNvPr>
          <p:cNvSpPr>
            <a:spLocks noGrp="1"/>
          </p:cNvSpPr>
          <p:nvPr>
            <p:ph type="sldNum" sz="quarter" idx="12"/>
          </p:nvPr>
        </p:nvSpPr>
        <p:spPr/>
        <p:txBody>
          <a:bodyPr/>
          <a:lstStyle/>
          <a:p>
            <a:fld id="{21A9D750-17E9-472F-B72C-6AF24681985C}" type="slidenum">
              <a:rPr lang="en-US" smtClean="0"/>
              <a:t>3</a:t>
            </a:fld>
            <a:endParaRPr lang="en-US"/>
          </a:p>
        </p:txBody>
      </p:sp>
    </p:spTree>
    <p:extLst>
      <p:ext uri="{BB962C8B-B14F-4D97-AF65-F5344CB8AC3E}">
        <p14:creationId xmlns:p14="http://schemas.microsoft.com/office/powerpoint/2010/main" val="274703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ECC9-7E6D-10C0-6D60-2259094F7B46}"/>
              </a:ext>
            </a:extLst>
          </p:cNvPr>
          <p:cNvSpPr>
            <a:spLocks noGrp="1"/>
          </p:cNvSpPr>
          <p:nvPr>
            <p:ph type="title"/>
          </p:nvPr>
        </p:nvSpPr>
        <p:spPr/>
        <p:txBody>
          <a:bodyPr/>
          <a:lstStyle/>
          <a:p>
            <a:r>
              <a:rPr lang="en-US" dirty="0"/>
              <a:t>In python</a:t>
            </a:r>
          </a:p>
        </p:txBody>
      </p:sp>
      <p:sp>
        <p:nvSpPr>
          <p:cNvPr id="3" name="Content Placeholder 2">
            <a:extLst>
              <a:ext uri="{FF2B5EF4-FFF2-40B4-BE49-F238E27FC236}">
                <a16:creationId xmlns:a16="http://schemas.microsoft.com/office/drawing/2014/main" id="{93F36BE3-3CF2-936C-B5D8-8C69688EBB7C}"/>
              </a:ext>
            </a:extLst>
          </p:cNvPr>
          <p:cNvSpPr>
            <a:spLocks noGrp="1"/>
          </p:cNvSpPr>
          <p:nvPr>
            <p:ph idx="1"/>
          </p:nvPr>
        </p:nvSpPr>
        <p:spPr>
          <a:xfrm>
            <a:off x="687388" y="1714500"/>
            <a:ext cx="8418512" cy="3777622"/>
          </a:xfrm>
        </p:spPr>
        <p:txBody>
          <a:bodyPr>
            <a:normAutofit/>
          </a:bodyPr>
          <a:lstStyle/>
          <a:p>
            <a:pPr marL="0" indent="0">
              <a:buNone/>
            </a:pPr>
            <a:r>
              <a:rPr lang="en-US" sz="1200" b="0" i="0" dirty="0">
                <a:solidFill>
                  <a:schemeClr val="tx1">
                    <a:lumMod val="95000"/>
                    <a:lumOff val="5000"/>
                  </a:schemeClr>
                </a:solidFill>
                <a:effectLst/>
                <a:latin typeface="Consolas" panose="020B0609020204030204" pitchFamily="49" charset="0"/>
              </a:rPr>
              <a:t># Python script for confusion matrix creation.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confusion_matrix</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accuracy_score</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from </a:t>
            </a:r>
            <a:r>
              <a:rPr lang="en-US" sz="1200" b="0" i="0" dirty="0" err="1">
                <a:solidFill>
                  <a:schemeClr val="tx1">
                    <a:lumMod val="95000"/>
                    <a:lumOff val="5000"/>
                  </a:schemeClr>
                </a:solidFill>
                <a:effectLst/>
                <a:latin typeface="Consolas" panose="020B0609020204030204" pitchFamily="49" charset="0"/>
              </a:rPr>
              <a:t>sklearn.metrics</a:t>
            </a:r>
            <a:r>
              <a:rPr lang="en-US" sz="1200" b="0" i="0" dirty="0">
                <a:solidFill>
                  <a:schemeClr val="tx1">
                    <a:lumMod val="95000"/>
                    <a:lumOff val="5000"/>
                  </a:schemeClr>
                </a:solidFill>
                <a:effectLst/>
                <a:latin typeface="Consolas" panose="020B0609020204030204" pitchFamily="49" charset="0"/>
              </a:rPr>
              <a:t> import </a:t>
            </a:r>
            <a:r>
              <a:rPr lang="en-US" sz="1200" b="0" i="0" dirty="0" err="1">
                <a:solidFill>
                  <a:schemeClr val="tx1">
                    <a:lumMod val="95000"/>
                    <a:lumOff val="5000"/>
                  </a:schemeClr>
                </a:solidFill>
                <a:effectLst/>
                <a:latin typeface="Consolas" panose="020B0609020204030204" pitchFamily="49" charset="0"/>
              </a:rPr>
              <a:t>classification_report</a:t>
            </a:r>
            <a:r>
              <a:rPr lang="en-US" sz="1200" b="0" i="0" dirty="0">
                <a:solidFill>
                  <a:schemeClr val="tx1">
                    <a:lumMod val="95000"/>
                    <a:lumOff val="5000"/>
                  </a:schemeClr>
                </a:solidFill>
                <a:effectLst/>
                <a:latin typeface="Consolas" panose="020B0609020204030204" pitchFamily="49" charset="0"/>
              </a:rPr>
              <a:t> </a:t>
            </a:r>
          </a:p>
          <a:p>
            <a:pPr marL="0" indent="0">
              <a:buNone/>
            </a:pPr>
            <a:r>
              <a:rPr lang="en-US" sz="1200" b="0" i="0" dirty="0">
                <a:solidFill>
                  <a:schemeClr val="tx1">
                    <a:lumMod val="95000"/>
                    <a:lumOff val="5000"/>
                  </a:schemeClr>
                </a:solidFill>
                <a:effectLst/>
                <a:latin typeface="Consolas" panose="020B0609020204030204" pitchFamily="49" charset="0"/>
              </a:rPr>
              <a:t>actual = ['</a:t>
            </a:r>
            <a:r>
              <a:rPr lang="en-US" sz="1200" b="0" i="0" dirty="0" err="1">
                <a:solidFill>
                  <a:schemeClr val="tx1">
                    <a:lumMod val="95000"/>
                    <a:lumOff val="5000"/>
                  </a:schemeClr>
                </a:solidFill>
                <a:effectLst/>
                <a:latin typeface="Consolas" panose="020B0609020204030204" pitchFamily="49" charset="0"/>
              </a:rPr>
              <a:t>dog','cat</a:t>
            </a:r>
            <a:r>
              <a:rPr lang="en-US" sz="1200" b="0" i="0" dirty="0">
                <a:solidFill>
                  <a:schemeClr val="tx1">
                    <a:lumMod val="95000"/>
                    <a:lumOff val="5000"/>
                  </a:schemeClr>
                </a:solidFill>
                <a:effectLst/>
                <a:latin typeface="Consolas" panose="020B0609020204030204" pitchFamily="49" charset="0"/>
              </a:rPr>
              <a:t>', 'dog', 'cat', 'dog', 'dog', 'cat', 'dog', 'dog', 'cat’] </a:t>
            </a:r>
          </a:p>
          <a:p>
            <a:pPr marL="0" indent="0">
              <a:buNone/>
            </a:pPr>
            <a:r>
              <a:rPr lang="en-US" sz="1200" b="0" i="0" dirty="0">
                <a:solidFill>
                  <a:schemeClr val="tx1">
                    <a:lumMod val="95000"/>
                    <a:lumOff val="5000"/>
                  </a:schemeClr>
                </a:solidFill>
                <a:effectLst/>
                <a:latin typeface="Consolas" panose="020B0609020204030204" pitchFamily="49" charset="0"/>
              </a:rPr>
              <a:t>predicted = ['dog', 'dog', 'dog', 'cat', 'dog', 'dog', 'cat', 'cat', 'cat', 'cat’] </a:t>
            </a:r>
          </a:p>
          <a:p>
            <a:pPr marL="0" indent="0">
              <a:buNone/>
            </a:pPr>
            <a:r>
              <a:rPr lang="en-US" sz="1200" b="0" i="0" dirty="0">
                <a:solidFill>
                  <a:schemeClr val="tx1">
                    <a:lumMod val="95000"/>
                    <a:lumOff val="5000"/>
                  </a:schemeClr>
                </a:solidFill>
                <a:effectLst/>
                <a:latin typeface="Consolas" panose="020B0609020204030204" pitchFamily="49" charset="0"/>
              </a:rPr>
              <a:t>results = </a:t>
            </a:r>
            <a:r>
              <a:rPr lang="en-US" sz="1200" b="0" i="0" dirty="0" err="1">
                <a:solidFill>
                  <a:schemeClr val="tx1">
                    <a:lumMod val="95000"/>
                    <a:lumOff val="5000"/>
                  </a:schemeClr>
                </a:solidFill>
                <a:effectLst/>
                <a:latin typeface="Consolas" panose="020B0609020204030204" pitchFamily="49" charset="0"/>
              </a:rPr>
              <a:t>confusion_matrix</a:t>
            </a:r>
            <a:r>
              <a:rPr lang="en-US" sz="1200" b="0" i="0" dirty="0">
                <a:solidFill>
                  <a:schemeClr val="tx1">
                    <a:lumMod val="95000"/>
                    <a:lumOff val="5000"/>
                  </a:schemeClr>
                </a:solidFill>
                <a:effectLst/>
                <a:latin typeface="Consolas" panose="020B0609020204030204" pitchFamily="49" charset="0"/>
              </a:rPr>
              <a:t>(actual, predicted) </a:t>
            </a:r>
          </a:p>
          <a:p>
            <a:pPr marL="0" indent="0">
              <a:buNone/>
            </a:pPr>
            <a:r>
              <a:rPr lang="en-US" sz="1200" b="0" i="0" dirty="0">
                <a:solidFill>
                  <a:schemeClr val="tx1">
                    <a:lumMod val="95000"/>
                    <a:lumOff val="5000"/>
                  </a:schemeClr>
                </a:solidFill>
                <a:effectLst/>
                <a:latin typeface="Consolas" panose="020B0609020204030204" pitchFamily="49" charset="0"/>
              </a:rPr>
              <a:t>print ('Confusion Matrix :’) </a:t>
            </a:r>
          </a:p>
          <a:p>
            <a:pPr marL="0" indent="0">
              <a:buNone/>
            </a:pPr>
            <a:r>
              <a:rPr lang="en-US" sz="1200" b="0" i="0" dirty="0">
                <a:solidFill>
                  <a:schemeClr val="tx1">
                    <a:lumMod val="95000"/>
                    <a:lumOff val="5000"/>
                  </a:schemeClr>
                </a:solidFill>
                <a:effectLst/>
                <a:latin typeface="Consolas" panose="020B0609020204030204" pitchFamily="49" charset="0"/>
              </a:rPr>
              <a:t>print(results) </a:t>
            </a:r>
          </a:p>
          <a:p>
            <a:pPr marL="0" indent="0">
              <a:buNone/>
            </a:pPr>
            <a:r>
              <a:rPr lang="en-US" sz="1200" b="0" i="0" dirty="0">
                <a:solidFill>
                  <a:schemeClr val="tx1">
                    <a:lumMod val="95000"/>
                    <a:lumOff val="5000"/>
                  </a:schemeClr>
                </a:solidFill>
                <a:effectLst/>
                <a:latin typeface="Consolas" panose="020B0609020204030204" pitchFamily="49" charset="0"/>
              </a:rPr>
              <a:t>print ('Accuracy Score :',</a:t>
            </a:r>
            <a:r>
              <a:rPr lang="en-US" sz="1200" b="0" i="0" dirty="0" err="1">
                <a:solidFill>
                  <a:schemeClr val="tx1">
                    <a:lumMod val="95000"/>
                    <a:lumOff val="5000"/>
                  </a:schemeClr>
                </a:solidFill>
                <a:effectLst/>
                <a:latin typeface="Consolas" panose="020B0609020204030204" pitchFamily="49" charset="0"/>
              </a:rPr>
              <a:t>accuracy_score</a:t>
            </a:r>
            <a:r>
              <a:rPr lang="en-US" sz="1200" b="0" i="0" dirty="0">
                <a:solidFill>
                  <a:schemeClr val="tx1">
                    <a:lumMod val="95000"/>
                    <a:lumOff val="5000"/>
                  </a:schemeClr>
                </a:solidFill>
                <a:effectLst/>
                <a:latin typeface="Consolas" panose="020B0609020204030204" pitchFamily="49" charset="0"/>
              </a:rPr>
              <a:t>(actual, predicted)) </a:t>
            </a:r>
          </a:p>
          <a:p>
            <a:pPr marL="0" indent="0">
              <a:buNone/>
            </a:pPr>
            <a:r>
              <a:rPr lang="en-US" sz="1200" b="0" i="0" dirty="0">
                <a:solidFill>
                  <a:schemeClr val="tx1">
                    <a:lumMod val="95000"/>
                    <a:lumOff val="5000"/>
                  </a:schemeClr>
                </a:solidFill>
                <a:effectLst/>
                <a:latin typeface="Consolas" panose="020B0609020204030204" pitchFamily="49" charset="0"/>
              </a:rPr>
              <a:t>print('Classification Report : ‘) </a:t>
            </a:r>
          </a:p>
          <a:p>
            <a:pPr marL="0" indent="0">
              <a:buNone/>
            </a:pPr>
            <a:r>
              <a:rPr lang="en-US" sz="1200" b="0" i="0" dirty="0">
                <a:solidFill>
                  <a:schemeClr val="tx1">
                    <a:lumMod val="95000"/>
                    <a:lumOff val="5000"/>
                  </a:schemeClr>
                </a:solidFill>
                <a:effectLst/>
                <a:latin typeface="Consolas" panose="020B0609020204030204" pitchFamily="49" charset="0"/>
              </a:rPr>
              <a:t>print (</a:t>
            </a:r>
            <a:r>
              <a:rPr lang="en-US" sz="1200" b="0" i="0" dirty="0" err="1">
                <a:solidFill>
                  <a:schemeClr val="tx1">
                    <a:lumMod val="95000"/>
                    <a:lumOff val="5000"/>
                  </a:schemeClr>
                </a:solidFill>
                <a:effectLst/>
                <a:latin typeface="Consolas" panose="020B0609020204030204" pitchFamily="49" charset="0"/>
              </a:rPr>
              <a:t>classification_report</a:t>
            </a:r>
            <a:r>
              <a:rPr lang="en-US" sz="1200" b="0" i="0" dirty="0">
                <a:solidFill>
                  <a:schemeClr val="tx1">
                    <a:lumMod val="95000"/>
                    <a:lumOff val="5000"/>
                  </a:schemeClr>
                </a:solidFill>
                <a:effectLst/>
                <a:latin typeface="Consolas" panose="020B0609020204030204" pitchFamily="49" charset="0"/>
              </a:rPr>
              <a:t>(actual, predicted))</a:t>
            </a:r>
            <a:endParaRPr lang="en-US" sz="1200" dirty="0">
              <a:solidFill>
                <a:schemeClr val="tx1">
                  <a:lumMod val="95000"/>
                  <a:lumOff val="5000"/>
                </a:schemeClr>
              </a:solidFill>
            </a:endParaRPr>
          </a:p>
        </p:txBody>
      </p:sp>
      <p:sp>
        <p:nvSpPr>
          <p:cNvPr id="4" name="Date Placeholder 3">
            <a:extLst>
              <a:ext uri="{FF2B5EF4-FFF2-40B4-BE49-F238E27FC236}">
                <a16:creationId xmlns:a16="http://schemas.microsoft.com/office/drawing/2014/main" id="{8AE2BCF3-E44C-667F-0DB7-800E07200398}"/>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F220FAFF-07EF-69EF-3E28-8A46D295A84A}"/>
              </a:ext>
            </a:extLst>
          </p:cNvPr>
          <p:cNvSpPr>
            <a:spLocks noGrp="1"/>
          </p:cNvSpPr>
          <p:nvPr>
            <p:ph type="sldNum" sz="quarter" idx="12"/>
          </p:nvPr>
        </p:nvSpPr>
        <p:spPr/>
        <p:txBody>
          <a:bodyPr/>
          <a:lstStyle/>
          <a:p>
            <a:fld id="{21A9D750-17E9-472F-B72C-6AF24681985C}" type="slidenum">
              <a:rPr lang="en-US" smtClean="0"/>
              <a:t>30</a:t>
            </a:fld>
            <a:endParaRPr lang="en-US"/>
          </a:p>
        </p:txBody>
      </p:sp>
    </p:spTree>
    <p:extLst>
      <p:ext uri="{BB962C8B-B14F-4D97-AF65-F5344CB8AC3E}">
        <p14:creationId xmlns:p14="http://schemas.microsoft.com/office/powerpoint/2010/main" val="307794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Linear Regression?</a:t>
            </a:r>
            <a:br>
              <a:rPr lang="en-US" dirty="0"/>
            </a:br>
            <a:endParaRPr lang="en-US" dirty="0"/>
          </a:p>
        </p:txBody>
      </p:sp>
      <p:sp>
        <p:nvSpPr>
          <p:cNvPr id="6" name="Content Placeholder 5"/>
          <p:cNvSpPr>
            <a:spLocks noGrp="1"/>
          </p:cNvSpPr>
          <p:nvPr>
            <p:ph idx="1"/>
          </p:nvPr>
        </p:nvSpPr>
        <p:spPr/>
        <p:txBody>
          <a:bodyPr>
            <a:normAutofit/>
          </a:bodyPr>
          <a:lstStyle/>
          <a:p>
            <a:pPr algn="just"/>
            <a:r>
              <a:rPr lang="en-US" sz="2400" dirty="0"/>
              <a:t>Linear regression is a type of statistical analysis used to predict the relationship between two variables. It assumes a linear relationship between the independent variable and the dependent variable, and aims to find the best-fitting line that describes the relationship. The line is determined by minimizing the sum of the squared differences between the predicted values and the actual values.</a:t>
            </a:r>
          </a:p>
          <a:p>
            <a:pPr algn="just"/>
            <a:endParaRPr lang="en-US" sz="2400" dirty="0"/>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31</a:t>
            </a:fld>
            <a:endParaRPr lang="en-US"/>
          </a:p>
        </p:txBody>
      </p:sp>
    </p:spTree>
    <p:extLst>
      <p:ext uri="{BB962C8B-B14F-4D97-AF65-F5344CB8AC3E}">
        <p14:creationId xmlns:p14="http://schemas.microsoft.com/office/powerpoint/2010/main" val="367528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Simple Linear Regression</a:t>
            </a:r>
            <a:br>
              <a:rPr lang="en-US" dirty="0"/>
            </a:br>
            <a:endParaRPr lang="en-US" dirty="0"/>
          </a:p>
        </p:txBody>
      </p:sp>
      <p:sp>
        <p:nvSpPr>
          <p:cNvPr id="6" name="Content Placeholder 5"/>
          <p:cNvSpPr>
            <a:spLocks noGrp="1"/>
          </p:cNvSpPr>
          <p:nvPr>
            <p:ph idx="1"/>
          </p:nvPr>
        </p:nvSpPr>
        <p:spPr/>
        <p:txBody>
          <a:bodyPr/>
          <a:lstStyle/>
          <a:p>
            <a:pPr marL="0" indent="0" algn="just">
              <a:lnSpc>
                <a:spcPct val="150000"/>
              </a:lnSpc>
              <a:buNone/>
            </a:pPr>
            <a:r>
              <a:rPr lang="en-US" dirty="0"/>
              <a:t>In a simple linear regression, there is one independent variable and one dependent variable. The model estimates the slope and intercept of the line of best fit, which represents the relationship between the variables. </a:t>
            </a:r>
          </a:p>
          <a:p>
            <a:pPr marL="0" indent="0" algn="just">
              <a:lnSpc>
                <a:spcPct val="150000"/>
              </a:lnSpc>
              <a:buNone/>
            </a:pPr>
            <a:r>
              <a:rPr lang="en-US" b="1" dirty="0"/>
              <a:t>The slope represents </a:t>
            </a:r>
            <a:r>
              <a:rPr lang="en-US" dirty="0"/>
              <a:t>the change in the dependent variable for each unit change in the independent variable, while the </a:t>
            </a:r>
            <a:r>
              <a:rPr lang="en-US" b="1" dirty="0"/>
              <a:t>intercept represents </a:t>
            </a:r>
            <a:r>
              <a:rPr lang="en-US" dirty="0"/>
              <a:t>the predicted value of the dependent variable when the independent variable is zero.</a:t>
            </a:r>
          </a:p>
          <a:p>
            <a:pPr marL="0" indent="0">
              <a:buNone/>
            </a:pPr>
            <a:endParaRPr lang="en-US" dirty="0"/>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32</a:t>
            </a:fld>
            <a:endParaRPr lang="en-US"/>
          </a:p>
        </p:txBody>
      </p:sp>
    </p:spTree>
    <p:extLst>
      <p:ext uri="{BB962C8B-B14F-4D97-AF65-F5344CB8AC3E}">
        <p14:creationId xmlns:p14="http://schemas.microsoft.com/office/powerpoint/2010/main" val="2422895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685" y="136951"/>
            <a:ext cx="8911687" cy="671778"/>
          </a:xfrm>
        </p:spPr>
        <p:txBody>
          <a:bodyPr>
            <a:normAutofit/>
          </a:bodyPr>
          <a:lstStyle/>
          <a:p>
            <a:r>
              <a:rPr lang="en-US" dirty="0"/>
              <a:t>Linear Regression</a:t>
            </a:r>
          </a:p>
        </p:txBody>
      </p:sp>
      <p:sp>
        <p:nvSpPr>
          <p:cNvPr id="3" name="Date Placeholder 2"/>
          <p:cNvSpPr>
            <a:spLocks noGrp="1"/>
          </p:cNvSpPr>
          <p:nvPr>
            <p:ph type="dt" sz="half" idx="10"/>
          </p:nvPr>
        </p:nvSpPr>
        <p:spPr/>
        <p:txBody>
          <a:bodyPr/>
          <a:lstStyle/>
          <a:p>
            <a:fld id="{69002D3D-9371-470B-A06C-6B97EAEC5C21}" type="datetime1">
              <a:rPr lang="en-US" smtClean="0"/>
              <a:t>10/22/2023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33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29948118"/>
              </p:ext>
            </p:extLst>
          </p:nvPr>
        </p:nvGraphicFramePr>
        <p:xfrm>
          <a:off x="623945" y="2011364"/>
          <a:ext cx="3936712" cy="1128712"/>
        </p:xfrm>
        <a:graphic>
          <a:graphicData uri="http://schemas.openxmlformats.org/presentationml/2006/ole">
            <mc:AlternateContent xmlns:mc="http://schemas.openxmlformats.org/markup-compatibility/2006">
              <mc:Choice xmlns:v="urn:schemas-microsoft-com:vml" Requires="v">
                <p:oleObj name="Equation" r:id="rId2" imgW="647640" imgH="203040" progId="Equation.3">
                  <p:embed/>
                </p:oleObj>
              </mc:Choice>
              <mc:Fallback>
                <p:oleObj name="Equation" r:id="rId2" imgW="647640" imgH="203040" progId="Equation.3">
                  <p:embed/>
                  <p:pic>
                    <p:nvPicPr>
                      <p:cNvPr id="0" name="Object 1"/>
                      <p:cNvPicPr>
                        <a:picLocks noChangeAspect="1" noChangeArrowheads="1"/>
                      </p:cNvPicPr>
                      <p:nvPr/>
                    </p:nvPicPr>
                    <p:blipFill>
                      <a:blip r:embed="rId3"/>
                      <a:srcRect/>
                      <a:stretch>
                        <a:fillRect/>
                      </a:stretch>
                    </p:blipFill>
                    <p:spPr bwMode="auto">
                      <a:xfrm>
                        <a:off x="623945" y="2011364"/>
                        <a:ext cx="3936712" cy="1128712"/>
                      </a:xfrm>
                      <a:prstGeom prst="rect">
                        <a:avLst/>
                      </a:prstGeom>
                      <a:noFill/>
                    </p:spPr>
                  </p:pic>
                </p:oleObj>
              </mc:Fallback>
            </mc:AlternateContent>
          </a:graphicData>
        </a:graphic>
      </p:graphicFrame>
      <p:sp>
        <p:nvSpPr>
          <p:cNvPr id="7" name="Rectangle 4"/>
          <p:cNvSpPr>
            <a:spLocks noChangeArrowheads="1"/>
          </p:cNvSpPr>
          <p:nvPr/>
        </p:nvSpPr>
        <p:spPr bwMode="auto">
          <a:xfrm>
            <a:off x="2171699" y="4129087"/>
            <a:ext cx="15206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25609629"/>
              </p:ext>
            </p:extLst>
          </p:nvPr>
        </p:nvGraphicFramePr>
        <p:xfrm>
          <a:off x="2795952" y="5815013"/>
          <a:ext cx="3300048" cy="1042987"/>
        </p:xfrm>
        <a:graphic>
          <a:graphicData uri="http://schemas.openxmlformats.org/presentationml/2006/ole">
            <mc:AlternateContent xmlns:mc="http://schemas.openxmlformats.org/markup-compatibility/2006">
              <mc:Choice xmlns:v="urn:schemas-microsoft-com:vml" Requires="v">
                <p:oleObj name="Equation" r:id="rId4" imgW="1587500" imgH="508000" progId="Equation.3">
                  <p:embed/>
                </p:oleObj>
              </mc:Choice>
              <mc:Fallback>
                <p:oleObj name="Equation" r:id="rId4" imgW="1587500" imgH="5080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952" y="5815013"/>
                        <a:ext cx="3300048" cy="104298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05796569"/>
              </p:ext>
            </p:extLst>
          </p:nvPr>
        </p:nvGraphicFramePr>
        <p:xfrm>
          <a:off x="271326" y="5853244"/>
          <a:ext cx="2262104" cy="924782"/>
        </p:xfrm>
        <a:graphic>
          <a:graphicData uri="http://schemas.openxmlformats.org/presentationml/2006/ole">
            <mc:AlternateContent xmlns:mc="http://schemas.openxmlformats.org/markup-compatibility/2006">
              <mc:Choice xmlns:v="urn:schemas-microsoft-com:vml" Requires="v">
                <p:oleObj name="Equation" r:id="rId6" imgW="1040948" imgH="431613" progId="Equation.3">
                  <p:embed/>
                </p:oleObj>
              </mc:Choice>
              <mc:Fallback>
                <p:oleObj name="Equation" r:id="rId6" imgW="1040948" imgH="431613"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326" y="5853244"/>
                        <a:ext cx="2262104" cy="924782"/>
                      </a:xfrm>
                      <a:prstGeom prst="rect">
                        <a:avLst/>
                      </a:prstGeom>
                      <a:noFill/>
                    </p:spPr>
                  </p:pic>
                </p:oleObj>
              </mc:Fallback>
            </mc:AlternateContent>
          </a:graphicData>
        </a:graphic>
      </p:graphicFrame>
      <p:pic>
        <p:nvPicPr>
          <p:cNvPr id="11" name="Picture 10"/>
          <p:cNvPicPr>
            <a:picLocks noChangeAspect="1"/>
          </p:cNvPicPr>
          <p:nvPr/>
        </p:nvPicPr>
        <p:blipFill rotWithShape="1">
          <a:blip r:embed="rId8"/>
          <a:srcRect l="2940" t="6626" r="4089" b="5542"/>
          <a:stretch/>
        </p:blipFill>
        <p:spPr>
          <a:xfrm>
            <a:off x="6309629" y="2631831"/>
            <a:ext cx="5969434" cy="3357806"/>
          </a:xfrm>
          <a:prstGeom prst="rect">
            <a:avLst/>
          </a:prstGeom>
        </p:spPr>
      </p:pic>
      <p:graphicFrame>
        <p:nvGraphicFramePr>
          <p:cNvPr id="5" name="Object 4">
            <a:extLst>
              <a:ext uri="{FF2B5EF4-FFF2-40B4-BE49-F238E27FC236}">
                <a16:creationId xmlns:a16="http://schemas.microsoft.com/office/drawing/2014/main" id="{B7B1D166-92CC-9BF2-F9B9-73A3D14662CA}"/>
              </a:ext>
            </a:extLst>
          </p:cNvPr>
          <p:cNvGraphicFramePr>
            <a:graphicFrameLocks noChangeAspect="1"/>
          </p:cNvGraphicFramePr>
          <p:nvPr>
            <p:extLst>
              <p:ext uri="{D42A27DB-BD31-4B8C-83A1-F6EECF244321}">
                <p14:modId xmlns:p14="http://schemas.microsoft.com/office/powerpoint/2010/main" val="1663981358"/>
              </p:ext>
            </p:extLst>
          </p:nvPr>
        </p:nvGraphicFramePr>
        <p:xfrm>
          <a:off x="7866731" y="1352630"/>
          <a:ext cx="4205230" cy="1054273"/>
        </p:xfrm>
        <a:graphic>
          <a:graphicData uri="http://schemas.openxmlformats.org/presentationml/2006/ole">
            <mc:AlternateContent xmlns:mc="http://schemas.openxmlformats.org/markup-compatibility/2006">
              <mc:Choice xmlns:v="urn:schemas-microsoft-com:vml" Requires="v">
                <p:oleObj name="Equation" r:id="rId9" imgW="901440" imgH="228600" progId="Equation.3">
                  <p:embed/>
                </p:oleObj>
              </mc:Choice>
              <mc:Fallback>
                <p:oleObj name="Equation" r:id="rId9" imgW="901440" imgH="228600" progId="Equation.3">
                  <p:embed/>
                  <p:pic>
                    <p:nvPicPr>
                      <p:cNvPr id="6" name="Object 5"/>
                      <p:cNvPicPr>
                        <a:picLocks noChangeAspect="1" noChangeArrowheads="1"/>
                      </p:cNvPicPr>
                      <p:nvPr/>
                    </p:nvPicPr>
                    <p:blipFill>
                      <a:blip r:embed="rId10"/>
                      <a:srcRect/>
                      <a:stretch>
                        <a:fillRect/>
                      </a:stretch>
                    </p:blipFill>
                    <p:spPr bwMode="auto">
                      <a:xfrm>
                        <a:off x="7866731" y="1352630"/>
                        <a:ext cx="4205230" cy="1054273"/>
                      </a:xfrm>
                      <a:prstGeom prst="rect">
                        <a:avLst/>
                      </a:prstGeom>
                      <a:noFill/>
                    </p:spPr>
                  </p:pic>
                </p:oleObj>
              </mc:Fallback>
            </mc:AlternateContent>
          </a:graphicData>
        </a:graphic>
      </p:graphicFrame>
      <p:sp>
        <p:nvSpPr>
          <p:cNvPr id="13" name="Rectangle 12">
            <a:extLst>
              <a:ext uri="{FF2B5EF4-FFF2-40B4-BE49-F238E27FC236}">
                <a16:creationId xmlns:a16="http://schemas.microsoft.com/office/drawing/2014/main" id="{4CAC9749-FE24-2C20-0B70-C6EA62963A30}"/>
              </a:ext>
            </a:extLst>
          </p:cNvPr>
          <p:cNvSpPr/>
          <p:nvPr/>
        </p:nvSpPr>
        <p:spPr>
          <a:xfrm>
            <a:off x="5561591" y="799359"/>
            <a:ext cx="1003153"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features</a:t>
            </a:r>
            <a:endParaRPr lang="en-US" dirty="0"/>
          </a:p>
        </p:txBody>
      </p:sp>
      <p:cxnSp>
        <p:nvCxnSpPr>
          <p:cNvPr id="15" name="Straight Arrow Connector 14">
            <a:extLst>
              <a:ext uri="{FF2B5EF4-FFF2-40B4-BE49-F238E27FC236}">
                <a16:creationId xmlns:a16="http://schemas.microsoft.com/office/drawing/2014/main" id="{BA378AB9-2109-08E6-92C7-3B30B3D3805B}"/>
              </a:ext>
            </a:extLst>
          </p:cNvPr>
          <p:cNvCxnSpPr>
            <a:cxnSpLocks/>
          </p:cNvCxnSpPr>
          <p:nvPr/>
        </p:nvCxnSpPr>
        <p:spPr>
          <a:xfrm flipV="1">
            <a:off x="4247613" y="1938729"/>
            <a:ext cx="984788" cy="702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7BEC1A6-DB1F-B837-80DA-5C97209D6FF8}"/>
              </a:ext>
            </a:extLst>
          </p:cNvPr>
          <p:cNvSpPr/>
          <p:nvPr/>
        </p:nvSpPr>
        <p:spPr>
          <a:xfrm>
            <a:off x="271326" y="1401054"/>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Dependent variable</a:t>
            </a:r>
            <a:endParaRPr lang="en-US" dirty="0"/>
          </a:p>
        </p:txBody>
      </p:sp>
      <p:sp>
        <p:nvSpPr>
          <p:cNvPr id="18" name="Rectangle 17">
            <a:extLst>
              <a:ext uri="{FF2B5EF4-FFF2-40B4-BE49-F238E27FC236}">
                <a16:creationId xmlns:a16="http://schemas.microsoft.com/office/drawing/2014/main" id="{404AD036-6395-615F-2F3E-C67798E5FE43}"/>
              </a:ext>
            </a:extLst>
          </p:cNvPr>
          <p:cNvSpPr/>
          <p:nvPr/>
        </p:nvSpPr>
        <p:spPr>
          <a:xfrm>
            <a:off x="5232401" y="1312335"/>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independent variable</a:t>
            </a:r>
            <a:endParaRPr lang="en-US" dirty="0"/>
          </a:p>
        </p:txBody>
      </p:sp>
      <p:sp>
        <p:nvSpPr>
          <p:cNvPr id="20" name="Rectangle 19">
            <a:extLst>
              <a:ext uri="{FF2B5EF4-FFF2-40B4-BE49-F238E27FC236}">
                <a16:creationId xmlns:a16="http://schemas.microsoft.com/office/drawing/2014/main" id="{611D4F86-6191-F7D9-E39B-A43B55B74A91}"/>
              </a:ext>
            </a:extLst>
          </p:cNvPr>
          <p:cNvSpPr/>
          <p:nvPr/>
        </p:nvSpPr>
        <p:spPr>
          <a:xfrm>
            <a:off x="3797634" y="1281855"/>
            <a:ext cx="1003153"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slope</a:t>
            </a:r>
            <a:endParaRPr lang="en-US" dirty="0"/>
          </a:p>
        </p:txBody>
      </p:sp>
      <p:cxnSp>
        <p:nvCxnSpPr>
          <p:cNvPr id="22" name="Straight Arrow Connector 21">
            <a:extLst>
              <a:ext uri="{FF2B5EF4-FFF2-40B4-BE49-F238E27FC236}">
                <a16:creationId xmlns:a16="http://schemas.microsoft.com/office/drawing/2014/main" id="{7100C4BE-F8E0-66F1-A74D-6903B0E4A013}"/>
              </a:ext>
            </a:extLst>
          </p:cNvPr>
          <p:cNvCxnSpPr/>
          <p:nvPr/>
        </p:nvCxnSpPr>
        <p:spPr>
          <a:xfrm flipV="1">
            <a:off x="3835845" y="1887962"/>
            <a:ext cx="360570" cy="489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7CF5C4-9899-C355-7CF7-35C772195253}"/>
              </a:ext>
            </a:extLst>
          </p:cNvPr>
          <p:cNvSpPr/>
          <p:nvPr/>
        </p:nvSpPr>
        <p:spPr>
          <a:xfrm>
            <a:off x="1993446" y="1340094"/>
            <a:ext cx="1443917" cy="537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0" i="0" dirty="0">
                <a:solidFill>
                  <a:srgbClr val="242424"/>
                </a:solidFill>
                <a:effectLst/>
                <a:latin typeface="source-serif-pro"/>
              </a:rPr>
              <a:t>Intercept with y-axis</a:t>
            </a:r>
            <a:endParaRPr lang="en-US" dirty="0"/>
          </a:p>
        </p:txBody>
      </p:sp>
      <p:graphicFrame>
        <p:nvGraphicFramePr>
          <p:cNvPr id="24" name="Object 23">
            <a:extLst>
              <a:ext uri="{FF2B5EF4-FFF2-40B4-BE49-F238E27FC236}">
                <a16:creationId xmlns:a16="http://schemas.microsoft.com/office/drawing/2014/main" id="{30CFAD96-AE16-95A3-E745-0664D6839A67}"/>
              </a:ext>
            </a:extLst>
          </p:cNvPr>
          <p:cNvGraphicFramePr>
            <a:graphicFrameLocks noChangeAspect="1"/>
          </p:cNvGraphicFramePr>
          <p:nvPr>
            <p:extLst>
              <p:ext uri="{D42A27DB-BD31-4B8C-83A1-F6EECF244321}">
                <p14:modId xmlns:p14="http://schemas.microsoft.com/office/powerpoint/2010/main" val="3488724128"/>
              </p:ext>
            </p:extLst>
          </p:nvPr>
        </p:nvGraphicFramePr>
        <p:xfrm>
          <a:off x="3107649" y="3303109"/>
          <a:ext cx="1816961" cy="612237"/>
        </p:xfrm>
        <a:graphic>
          <a:graphicData uri="http://schemas.openxmlformats.org/presentationml/2006/ole">
            <mc:AlternateContent xmlns:mc="http://schemas.openxmlformats.org/markup-compatibility/2006">
              <mc:Choice xmlns:v="urn:schemas-microsoft-com:vml" Requires="v">
                <p:oleObj name="Equation" r:id="rId11" imgW="1168200" imgH="393480" progId="Equation.3">
                  <p:embed/>
                </p:oleObj>
              </mc:Choice>
              <mc:Fallback>
                <p:oleObj name="Equation" r:id="rId11" imgW="1168200" imgH="393480" progId="Equation.3">
                  <p:embed/>
                  <p:pic>
                    <p:nvPicPr>
                      <p:cNvPr id="0" name=""/>
                      <p:cNvPicPr/>
                      <p:nvPr/>
                    </p:nvPicPr>
                    <p:blipFill>
                      <a:blip r:embed="rId12"/>
                      <a:stretch>
                        <a:fillRect/>
                      </a:stretch>
                    </p:blipFill>
                    <p:spPr>
                      <a:xfrm>
                        <a:off x="3107649" y="3303109"/>
                        <a:ext cx="1816961" cy="612237"/>
                      </a:xfrm>
                      <a:prstGeom prst="rect">
                        <a:avLst/>
                      </a:prstGeom>
                    </p:spPr>
                  </p:pic>
                </p:oleObj>
              </mc:Fallback>
            </mc:AlternateContent>
          </a:graphicData>
        </a:graphic>
      </p:graphicFrame>
      <p:cxnSp>
        <p:nvCxnSpPr>
          <p:cNvPr id="26" name="Straight Arrow Connector 25">
            <a:extLst>
              <a:ext uri="{FF2B5EF4-FFF2-40B4-BE49-F238E27FC236}">
                <a16:creationId xmlns:a16="http://schemas.microsoft.com/office/drawing/2014/main" id="{9FE0845B-2B96-C08E-A6C7-3448980440D1}"/>
              </a:ext>
            </a:extLst>
          </p:cNvPr>
          <p:cNvCxnSpPr/>
          <p:nvPr/>
        </p:nvCxnSpPr>
        <p:spPr>
          <a:xfrm>
            <a:off x="3711388" y="2910911"/>
            <a:ext cx="304742" cy="301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36EC5ED-D486-2D1A-75E3-5E4395F4278D}"/>
              </a:ext>
            </a:extLst>
          </p:cNvPr>
          <p:cNvCxnSpPr/>
          <p:nvPr/>
        </p:nvCxnSpPr>
        <p:spPr>
          <a:xfrm flipV="1">
            <a:off x="2533430" y="2011364"/>
            <a:ext cx="0" cy="392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B9C89FF-43ED-BC48-CB07-5A1353BE5E41}"/>
              </a:ext>
            </a:extLst>
          </p:cNvPr>
          <p:cNvCxnSpPr>
            <a:endCxn id="17" idx="2"/>
          </p:cNvCxnSpPr>
          <p:nvPr/>
        </p:nvCxnSpPr>
        <p:spPr>
          <a:xfrm flipV="1">
            <a:off x="993284" y="2011364"/>
            <a:ext cx="0" cy="366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54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1700" y="190500"/>
            <a:ext cx="9880600" cy="2295525"/>
          </a:xfrm>
        </p:spPr>
        <p:txBody>
          <a:bodyPr>
            <a:normAutofit fontScale="92500" lnSpcReduction="20000"/>
          </a:bodyPr>
          <a:lstStyle/>
          <a:p>
            <a:pPr marL="0" indent="0" algn="just">
              <a:lnSpc>
                <a:spcPct val="150000"/>
              </a:lnSpc>
              <a:buNone/>
            </a:pPr>
            <a:r>
              <a:rPr lang="en-US" dirty="0"/>
              <a:t>Linear regression is a quiet and the simplest statistical regression method used for predictive analysis in machine learning. Linear regression shows </a:t>
            </a:r>
            <a:r>
              <a:rPr lang="en-US" b="1" dirty="0"/>
              <a:t>the linear relationship between the independent(predictor) variable i.e. X-axis and the dependent(output) variable i.e. Y-axis</a:t>
            </a:r>
            <a:r>
              <a:rPr lang="en-US" dirty="0"/>
              <a:t>, called linear regression</a:t>
            </a:r>
            <a:r>
              <a:rPr lang="en-US" i="1" dirty="0"/>
              <a:t>. </a:t>
            </a:r>
            <a:r>
              <a:rPr lang="en-US" dirty="0"/>
              <a:t>If there is a single input variable </a:t>
            </a:r>
            <a:r>
              <a:rPr lang="en-US" b="1" dirty="0"/>
              <a:t>X</a:t>
            </a:r>
            <a:r>
              <a:rPr lang="en-US" dirty="0"/>
              <a:t>(independent variable), such linear regression is called </a:t>
            </a:r>
            <a:r>
              <a:rPr lang="en-US" b="1" i="1" u="sng" dirty="0"/>
              <a:t>simple linear regression</a:t>
            </a:r>
            <a:r>
              <a:rPr lang="en-US" dirty="0"/>
              <a:t>.</a:t>
            </a:r>
          </a:p>
          <a:p>
            <a:pPr marL="0" indent="0" algn="just">
              <a:lnSpc>
                <a:spcPct val="150000"/>
              </a:lnSpc>
              <a:buNone/>
            </a:pPr>
            <a:r>
              <a:rPr lang="en-US" dirty="0"/>
              <a:t>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34</a:t>
            </a:fld>
            <a:endParaRPr lang="en-US"/>
          </a:p>
        </p:txBody>
      </p:sp>
      <p:pic>
        <p:nvPicPr>
          <p:cNvPr id="6" name="Picture 5"/>
          <p:cNvPicPr>
            <a:picLocks noChangeAspect="1"/>
          </p:cNvPicPr>
          <p:nvPr/>
        </p:nvPicPr>
        <p:blipFill rotWithShape="1">
          <a:blip r:embed="rId2"/>
          <a:srcRect l="16826" t="13992" r="6310"/>
          <a:stretch/>
        </p:blipFill>
        <p:spPr>
          <a:xfrm>
            <a:off x="3173031" y="2349500"/>
            <a:ext cx="6622309" cy="4151333"/>
          </a:xfrm>
          <a:prstGeom prst="rect">
            <a:avLst/>
          </a:prstGeom>
        </p:spPr>
      </p:pic>
    </p:spTree>
    <p:extLst>
      <p:ext uri="{BB962C8B-B14F-4D97-AF65-F5344CB8AC3E}">
        <p14:creationId xmlns:p14="http://schemas.microsoft.com/office/powerpoint/2010/main" val="137080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35</a:t>
            </a:fld>
            <a:endParaRPr lang="en-US"/>
          </a:p>
        </p:txBody>
      </p:sp>
      <p:pic>
        <p:nvPicPr>
          <p:cNvPr id="6" name="Picture 5"/>
          <p:cNvPicPr>
            <a:picLocks noChangeAspect="1"/>
          </p:cNvPicPr>
          <p:nvPr/>
        </p:nvPicPr>
        <p:blipFill rotWithShape="1">
          <a:blip r:embed="rId2"/>
          <a:srcRect b="47248"/>
          <a:stretch/>
        </p:blipFill>
        <p:spPr>
          <a:xfrm>
            <a:off x="4857751" y="2721348"/>
            <a:ext cx="7005690" cy="3222253"/>
          </a:xfrm>
          <a:prstGeom prst="rect">
            <a:avLst/>
          </a:prstGeom>
        </p:spPr>
      </p:pic>
      <p:sp>
        <p:nvSpPr>
          <p:cNvPr id="7" name="TextBox 6"/>
          <p:cNvSpPr txBox="1"/>
          <p:nvPr/>
        </p:nvSpPr>
        <p:spPr>
          <a:xfrm>
            <a:off x="4345808" y="585788"/>
            <a:ext cx="8029575" cy="1846659"/>
          </a:xfrm>
          <a:prstGeom prst="rect">
            <a:avLst/>
          </a:prstGeom>
          <a:noFill/>
        </p:spPr>
        <p:txBody>
          <a:bodyPr wrap="square" rtlCol="0">
            <a:spAutoFit/>
          </a:bodyPr>
          <a:lstStyle/>
          <a:p>
            <a:pPr algn="just"/>
            <a:r>
              <a:rPr lang="en-US" sz="2400" dirty="0"/>
              <a:t>If when one of the variable increases the other also increases or one decreases the other also decreases, we say they are moving in the same direction and hence the correlation is positive.</a:t>
            </a:r>
          </a:p>
          <a:p>
            <a:endParaRPr lang="en-US" dirty="0"/>
          </a:p>
        </p:txBody>
      </p:sp>
      <p:sp>
        <p:nvSpPr>
          <p:cNvPr id="8" name="TextBox 7"/>
          <p:cNvSpPr txBox="1"/>
          <p:nvPr/>
        </p:nvSpPr>
        <p:spPr>
          <a:xfrm>
            <a:off x="1057275" y="2721348"/>
            <a:ext cx="3186112" cy="3785652"/>
          </a:xfrm>
          <a:prstGeom prst="rect">
            <a:avLst/>
          </a:prstGeom>
          <a:noFill/>
        </p:spPr>
        <p:txBody>
          <a:bodyPr wrap="square" rtlCol="0">
            <a:spAutoFit/>
          </a:bodyPr>
          <a:lstStyle/>
          <a:p>
            <a:pPr algn="just"/>
            <a:r>
              <a:rPr lang="en-US" sz="2400" dirty="0"/>
              <a:t>If the data points are close to the best fit line, we say there is a strong correlation and if they are away and spread apart, we say the correlation is weak.</a:t>
            </a:r>
          </a:p>
          <a:p>
            <a:pPr algn="just"/>
            <a:endParaRPr lang="en-US" sz="2400" dirty="0"/>
          </a:p>
        </p:txBody>
      </p:sp>
    </p:spTree>
    <p:extLst>
      <p:ext uri="{BB962C8B-B14F-4D97-AF65-F5344CB8AC3E}">
        <p14:creationId xmlns:p14="http://schemas.microsoft.com/office/powerpoint/2010/main" val="1479650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36</a:t>
            </a:fld>
            <a:endParaRPr lang="en-US"/>
          </a:p>
        </p:txBody>
      </p:sp>
      <p:pic>
        <p:nvPicPr>
          <p:cNvPr id="6" name="Picture 5"/>
          <p:cNvPicPr>
            <a:picLocks noChangeAspect="1"/>
          </p:cNvPicPr>
          <p:nvPr/>
        </p:nvPicPr>
        <p:blipFill rotWithShape="1">
          <a:blip r:embed="rId2"/>
          <a:srcRect t="53921"/>
          <a:stretch/>
        </p:blipFill>
        <p:spPr>
          <a:xfrm>
            <a:off x="2471790" y="3686175"/>
            <a:ext cx="8462963" cy="2814658"/>
          </a:xfrm>
          <a:prstGeom prst="rect">
            <a:avLst/>
          </a:prstGeom>
        </p:spPr>
      </p:pic>
      <p:sp>
        <p:nvSpPr>
          <p:cNvPr id="2" name="TextBox 1"/>
          <p:cNvSpPr txBox="1"/>
          <p:nvPr/>
        </p:nvSpPr>
        <p:spPr>
          <a:xfrm>
            <a:off x="2171700" y="528638"/>
            <a:ext cx="9601200" cy="2062103"/>
          </a:xfrm>
          <a:prstGeom prst="rect">
            <a:avLst/>
          </a:prstGeom>
          <a:noFill/>
        </p:spPr>
        <p:txBody>
          <a:bodyPr wrap="square" rtlCol="0">
            <a:spAutoFit/>
          </a:bodyPr>
          <a:lstStyle/>
          <a:p>
            <a:pPr algn="just" fontAlgn="base"/>
            <a:r>
              <a:rPr lang="en-US" sz="3200" dirty="0"/>
              <a:t>If when one variable increases, the other decreases or vice versa, we say they are moving in opposite directions and hence the correlation is negative.</a:t>
            </a:r>
          </a:p>
        </p:txBody>
      </p:sp>
    </p:spTree>
    <p:extLst>
      <p:ext uri="{BB962C8B-B14F-4D97-AF65-F5344CB8AC3E}">
        <p14:creationId xmlns:p14="http://schemas.microsoft.com/office/powerpoint/2010/main" val="663493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2924" y="624110"/>
            <a:ext cx="8911687" cy="847503"/>
          </a:xfrm>
        </p:spPr>
        <p:txBody>
          <a:bodyPr/>
          <a:lstStyle/>
          <a:p>
            <a:r>
              <a:rPr lang="en-US" dirty="0"/>
              <a:t>No correlation</a:t>
            </a:r>
          </a:p>
        </p:txBody>
      </p:sp>
      <p:sp>
        <p:nvSpPr>
          <p:cNvPr id="2" name="Date Placeholder 1"/>
          <p:cNvSpPr>
            <a:spLocks noGrp="1"/>
          </p:cNvSpPr>
          <p:nvPr>
            <p:ph type="dt" sz="half" idx="10"/>
          </p:nvPr>
        </p:nvSpPr>
        <p:spPr/>
        <p:txBody>
          <a:bodyPr/>
          <a:lstStyle/>
          <a:p>
            <a:fld id="{1BAB7246-220E-4D1B-B6B0-2F787C367669}" type="datetime1">
              <a:rPr lang="en-US" smtClean="0"/>
              <a:t>10/17/2023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37</a:t>
            </a:fld>
            <a:endParaRPr lang="en-US"/>
          </a:p>
        </p:txBody>
      </p:sp>
      <p:pic>
        <p:nvPicPr>
          <p:cNvPr id="5" name="Picture 4"/>
          <p:cNvPicPr>
            <a:picLocks noChangeAspect="1"/>
          </p:cNvPicPr>
          <p:nvPr/>
        </p:nvPicPr>
        <p:blipFill>
          <a:blip r:embed="rId2"/>
          <a:stretch>
            <a:fillRect/>
          </a:stretch>
        </p:blipFill>
        <p:spPr>
          <a:xfrm>
            <a:off x="4171951" y="2165625"/>
            <a:ext cx="3757612" cy="3704186"/>
          </a:xfrm>
          <a:prstGeom prst="rect">
            <a:avLst/>
          </a:prstGeom>
        </p:spPr>
      </p:pic>
    </p:spTree>
    <p:extLst>
      <p:ext uri="{BB962C8B-B14F-4D97-AF65-F5344CB8AC3E}">
        <p14:creationId xmlns:p14="http://schemas.microsoft.com/office/powerpoint/2010/main" val="2333217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Random Error(Residuals)</a:t>
            </a:r>
            <a:endParaRPr lang="en-US" dirty="0"/>
          </a:p>
        </p:txBody>
      </p:sp>
      <p:sp>
        <p:nvSpPr>
          <p:cNvPr id="3" name="Content Placeholder 2"/>
          <p:cNvSpPr>
            <a:spLocks noGrp="1"/>
          </p:cNvSpPr>
          <p:nvPr>
            <p:ph idx="1"/>
          </p:nvPr>
        </p:nvSpPr>
        <p:spPr/>
        <p:txBody>
          <a:bodyPr/>
          <a:lstStyle/>
          <a:p>
            <a:r>
              <a:rPr lang="en-US" dirty="0"/>
              <a:t>In regression, the difference between the observed value of the dependent variable(</a:t>
            </a:r>
            <a:r>
              <a:rPr lang="en-US" b="1" dirty="0" err="1"/>
              <a:t>y</a:t>
            </a:r>
            <a:r>
              <a:rPr lang="en-US" b="1" baseline="-25000" dirty="0" err="1"/>
              <a:t>i</a:t>
            </a:r>
            <a:r>
              <a:rPr lang="en-US" dirty="0"/>
              <a:t>) and the predicted value(</a:t>
            </a:r>
            <a:r>
              <a:rPr lang="en-US" b="1" dirty="0"/>
              <a:t>predicted</a:t>
            </a:r>
            <a:r>
              <a:rPr lang="en-US" dirty="0"/>
              <a:t>) is called the residuals.</a:t>
            </a:r>
          </a:p>
          <a:p>
            <a:r>
              <a:rPr lang="en-US" b="1" dirty="0" err="1"/>
              <a:t>ε</a:t>
            </a:r>
            <a:r>
              <a:rPr lang="en-US" b="1" baseline="-25000" dirty="0" err="1"/>
              <a:t>i</a:t>
            </a:r>
            <a:r>
              <a:rPr lang="en-US" b="1" baseline="-25000" dirty="0"/>
              <a:t> </a:t>
            </a:r>
            <a:r>
              <a:rPr lang="en-US" b="1" dirty="0"/>
              <a:t>= </a:t>
            </a:r>
            <a:r>
              <a:rPr lang="en-US" dirty="0"/>
              <a:t> </a:t>
            </a:r>
            <a:r>
              <a:rPr lang="en-US" b="1" dirty="0" err="1"/>
              <a:t>y</a:t>
            </a:r>
            <a:r>
              <a:rPr lang="en-US" b="1" baseline="-25000" dirty="0" err="1"/>
              <a:t>predicted</a:t>
            </a:r>
            <a:r>
              <a:rPr lang="en-US" dirty="0"/>
              <a:t> –   </a:t>
            </a:r>
            <a:r>
              <a:rPr lang="en-US" b="1" dirty="0" err="1"/>
              <a:t>y</a:t>
            </a:r>
            <a:r>
              <a:rPr lang="en-US" b="1" baseline="-25000" dirty="0" err="1"/>
              <a:t>i</a:t>
            </a:r>
            <a:endParaRPr lang="en-US" dirty="0"/>
          </a:p>
          <a:p>
            <a:r>
              <a:rPr lang="en-US" b="1" dirty="0"/>
              <a:t>where </a:t>
            </a:r>
            <a:r>
              <a:rPr lang="en-US" b="1" dirty="0" err="1"/>
              <a:t>y</a:t>
            </a:r>
            <a:r>
              <a:rPr lang="en-US" b="1" baseline="-25000" dirty="0" err="1"/>
              <a:t>predicted</a:t>
            </a:r>
            <a:r>
              <a:rPr lang="en-US" b="1" dirty="0"/>
              <a:t> =   B</a:t>
            </a:r>
            <a:r>
              <a:rPr lang="en-US" b="1" baseline="-25000" dirty="0"/>
              <a:t>0</a:t>
            </a:r>
            <a:r>
              <a:rPr lang="en-US" b="1" dirty="0"/>
              <a:t> + B</a:t>
            </a:r>
            <a:r>
              <a:rPr lang="en-US" b="1" baseline="-25000" dirty="0"/>
              <a:t>1</a:t>
            </a:r>
            <a:r>
              <a:rPr lang="en-US" b="1" dirty="0"/>
              <a:t> X</a:t>
            </a:r>
            <a:r>
              <a:rPr lang="en-US" b="1" baseline="-25000" dirty="0"/>
              <a:t>i</a:t>
            </a:r>
            <a:endParaRPr lang="en-US" dirty="0"/>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38</a:t>
            </a:fld>
            <a:endParaRPr lang="en-US"/>
          </a:p>
        </p:txBody>
      </p:sp>
    </p:spTree>
    <p:extLst>
      <p:ext uri="{BB962C8B-B14F-4D97-AF65-F5344CB8AC3E}">
        <p14:creationId xmlns:p14="http://schemas.microsoft.com/office/powerpoint/2010/main" val="1527213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Model Evaluation</a:t>
            </a:r>
          </a:p>
        </p:txBody>
      </p:sp>
      <p:sp>
        <p:nvSpPr>
          <p:cNvPr id="3" name="Content Placeholder 2"/>
          <p:cNvSpPr>
            <a:spLocks noGrp="1"/>
          </p:cNvSpPr>
          <p:nvPr>
            <p:ph idx="1"/>
          </p:nvPr>
        </p:nvSpPr>
        <p:spPr>
          <a:xfrm>
            <a:off x="1451113" y="2128907"/>
            <a:ext cx="10053499" cy="2959928"/>
          </a:xfrm>
        </p:spPr>
        <p:txBody>
          <a:bodyPr>
            <a:normAutofit/>
          </a:bodyPr>
          <a:lstStyle/>
          <a:p>
            <a:r>
              <a:rPr lang="en-US" sz="2800" dirty="0"/>
              <a:t>Statistical Measurement error</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39</a:t>
            </a:fld>
            <a:endParaRPr lang="en-US"/>
          </a:p>
        </p:txBody>
      </p:sp>
      <p:pic>
        <p:nvPicPr>
          <p:cNvPr id="9218" name="Picture 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310" b="60260"/>
          <a:stretch/>
        </p:blipFill>
        <p:spPr bwMode="auto">
          <a:xfrm>
            <a:off x="1451113" y="2914470"/>
            <a:ext cx="7820918" cy="321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7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936A-48B2-AA84-9306-F047909CC0BE}"/>
              </a:ext>
            </a:extLst>
          </p:cNvPr>
          <p:cNvSpPr>
            <a:spLocks noGrp="1"/>
          </p:cNvSpPr>
          <p:nvPr>
            <p:ph type="title"/>
          </p:nvPr>
        </p:nvSpPr>
        <p:spPr/>
        <p:txBody>
          <a:bodyPr/>
          <a:lstStyle/>
          <a:p>
            <a:r>
              <a:rPr lang="en-US" b="1" i="0" dirty="0">
                <a:solidFill>
                  <a:srgbClr val="242424"/>
                </a:solidFill>
                <a:effectLst/>
                <a:latin typeface="sohne"/>
              </a:rPr>
              <a:t>Machine Learning Categories</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4BFE9A7A-5964-47B1-685E-3C5587CE2498}"/>
              </a:ext>
            </a:extLst>
          </p:cNvPr>
          <p:cNvSpPr>
            <a:spLocks noGrp="1"/>
          </p:cNvSpPr>
          <p:nvPr>
            <p:ph idx="1"/>
          </p:nvPr>
        </p:nvSpPr>
        <p:spPr/>
        <p:txBody>
          <a:bodyPr/>
          <a:lstStyle/>
          <a:p>
            <a:pPr algn="l"/>
            <a:r>
              <a:rPr lang="en-US" b="0" i="0" dirty="0">
                <a:solidFill>
                  <a:srgbClr val="242424"/>
                </a:solidFill>
                <a:effectLst/>
                <a:latin typeface="source-serif-pro"/>
              </a:rPr>
              <a:t>Machine Learning is generally categorized into three types:</a:t>
            </a:r>
          </a:p>
          <a:p>
            <a:pPr marL="0" indent="0" algn="l">
              <a:buNone/>
            </a:pPr>
            <a:endParaRPr lang="en-US" b="0" i="0" dirty="0">
              <a:solidFill>
                <a:srgbClr val="242424"/>
              </a:solidFill>
              <a:effectLst/>
              <a:latin typeface="source-serif-pro"/>
            </a:endParaRPr>
          </a:p>
          <a:p>
            <a:pPr lvl="1"/>
            <a:r>
              <a:rPr lang="en-US" b="0" i="0" dirty="0">
                <a:solidFill>
                  <a:srgbClr val="242424"/>
                </a:solidFill>
                <a:effectLst/>
                <a:latin typeface="source-serif-pro"/>
              </a:rPr>
              <a:t> Supervised Learning, </a:t>
            </a:r>
          </a:p>
          <a:p>
            <a:pPr lvl="1"/>
            <a:r>
              <a:rPr lang="en-US" b="0" i="0" dirty="0">
                <a:solidFill>
                  <a:srgbClr val="242424"/>
                </a:solidFill>
                <a:effectLst/>
                <a:latin typeface="source-serif-pro"/>
              </a:rPr>
              <a:t>Unsupervised Learning, </a:t>
            </a:r>
          </a:p>
          <a:p>
            <a:pPr lvl="1"/>
            <a:r>
              <a:rPr lang="en-US" b="0" i="0" dirty="0">
                <a:solidFill>
                  <a:srgbClr val="242424"/>
                </a:solidFill>
                <a:effectLst/>
                <a:latin typeface="source-serif-pro"/>
              </a:rPr>
              <a:t>Reinforcement learning</a:t>
            </a:r>
          </a:p>
          <a:p>
            <a:endParaRPr lang="en-US" dirty="0"/>
          </a:p>
        </p:txBody>
      </p:sp>
      <p:sp>
        <p:nvSpPr>
          <p:cNvPr id="4" name="Date Placeholder 3">
            <a:extLst>
              <a:ext uri="{FF2B5EF4-FFF2-40B4-BE49-F238E27FC236}">
                <a16:creationId xmlns:a16="http://schemas.microsoft.com/office/drawing/2014/main" id="{5CE24367-65D0-9EA7-A534-42824BEBB1BC}"/>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19F08C81-BDE7-68D2-2D1A-FF9A96CF8A85}"/>
              </a:ext>
            </a:extLst>
          </p:cNvPr>
          <p:cNvSpPr>
            <a:spLocks noGrp="1"/>
          </p:cNvSpPr>
          <p:nvPr>
            <p:ph type="sldNum" sz="quarter" idx="12"/>
          </p:nvPr>
        </p:nvSpPr>
        <p:spPr/>
        <p:txBody>
          <a:bodyPr/>
          <a:lstStyle/>
          <a:p>
            <a:fld id="{21A9D750-17E9-472F-B72C-6AF24681985C}" type="slidenum">
              <a:rPr lang="en-US" smtClean="0"/>
              <a:t>4</a:t>
            </a:fld>
            <a:endParaRPr lang="en-US"/>
          </a:p>
        </p:txBody>
      </p:sp>
    </p:spTree>
    <p:extLst>
      <p:ext uri="{BB962C8B-B14F-4D97-AF65-F5344CB8AC3E}">
        <p14:creationId xmlns:p14="http://schemas.microsoft.com/office/powerpoint/2010/main" val="148556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Cost Function for Linear Regression</a:t>
            </a:r>
            <a:br>
              <a:rPr lang="en-US" dirty="0"/>
            </a:br>
            <a:endParaRPr lang="en-US" dirty="0"/>
          </a:p>
        </p:txBody>
      </p:sp>
      <p:sp>
        <p:nvSpPr>
          <p:cNvPr id="3" name="Content Placeholder 2"/>
          <p:cNvSpPr>
            <a:spLocks noGrp="1"/>
          </p:cNvSpPr>
          <p:nvPr>
            <p:ph idx="1"/>
          </p:nvPr>
        </p:nvSpPr>
        <p:spPr>
          <a:xfrm>
            <a:off x="2451099" y="2133600"/>
            <a:ext cx="8915400" cy="3777622"/>
          </a:xfrm>
        </p:spPr>
        <p:txBody>
          <a:bodyPr>
            <a:normAutofit fontScale="92500" lnSpcReduction="10000"/>
          </a:bodyPr>
          <a:lstStyle/>
          <a:p>
            <a:r>
              <a:rPr lang="en-US" dirty="0"/>
              <a:t>The </a:t>
            </a:r>
            <a:r>
              <a:rPr lang="en-US" dirty="0">
                <a:hlinkClick r:id="rId2"/>
              </a:rPr>
              <a:t>cost function</a:t>
            </a:r>
            <a:r>
              <a:rPr lang="en-US" dirty="0"/>
              <a:t> helps to work out the optimal values for B</a:t>
            </a:r>
            <a:r>
              <a:rPr lang="en-US" baseline="-25000" dirty="0"/>
              <a:t>0</a:t>
            </a:r>
            <a:r>
              <a:rPr lang="en-US" dirty="0"/>
              <a:t> and B</a:t>
            </a:r>
            <a:r>
              <a:rPr lang="en-US" baseline="-25000" dirty="0"/>
              <a:t>1</a:t>
            </a:r>
            <a:r>
              <a:rPr lang="en-US" dirty="0"/>
              <a:t>, which provides the best fit line for the data points.</a:t>
            </a:r>
          </a:p>
          <a:p>
            <a:r>
              <a:rPr lang="en-US" dirty="0"/>
              <a:t>In Linear Regression, generally </a:t>
            </a:r>
            <a:r>
              <a:rPr lang="en-US" b="1" dirty="0"/>
              <a:t>Mean Squared Error (MSE)</a:t>
            </a:r>
            <a:r>
              <a:rPr lang="en-US" dirty="0"/>
              <a:t> cost function is used, which is the average of squared error that occurred between the </a:t>
            </a:r>
            <a:r>
              <a:rPr lang="en-US" b="1" dirty="0" err="1"/>
              <a:t>y</a:t>
            </a:r>
            <a:r>
              <a:rPr lang="en-US" b="1" baseline="-25000" dirty="0" err="1"/>
              <a:t>predicted</a:t>
            </a:r>
            <a:r>
              <a:rPr lang="en-US" dirty="0"/>
              <a:t> and </a:t>
            </a:r>
            <a:r>
              <a:rPr lang="en-US" b="1" dirty="0" err="1"/>
              <a:t>y</a:t>
            </a:r>
            <a:r>
              <a:rPr lang="en-US" b="1" baseline="-25000" dirty="0" err="1"/>
              <a:t>i</a:t>
            </a:r>
            <a:r>
              <a:rPr lang="en-US" dirty="0"/>
              <a:t>.</a:t>
            </a:r>
          </a:p>
          <a:p>
            <a:pPr lvl="0"/>
            <a:r>
              <a:rPr lang="en-US" altLang="en-US" dirty="0">
                <a:solidFill>
                  <a:srgbClr val="222222"/>
                </a:solidFill>
                <a:latin typeface="Lato"/>
              </a:rPr>
              <a:t>We calculate MSE using simple linear equation y=</a:t>
            </a:r>
            <a:r>
              <a:rPr lang="en-US" altLang="en-US" dirty="0" err="1">
                <a:solidFill>
                  <a:srgbClr val="222222"/>
                </a:solidFill>
                <a:latin typeface="Lato"/>
              </a:rPr>
              <a:t>mx+b</a:t>
            </a:r>
            <a:r>
              <a:rPr lang="en-US" altLang="en-US" dirty="0">
                <a:solidFill>
                  <a:srgbClr val="222222"/>
                </a:solidFill>
                <a:latin typeface="Lato"/>
              </a:rPr>
              <a:t>:</a:t>
            </a:r>
            <a:endParaRPr lang="en-US" altLang="en-US" sz="1000" dirty="0">
              <a:solidFill>
                <a:schemeClr val="tx1"/>
              </a:solidFill>
            </a:endParaRPr>
          </a:p>
          <a:p>
            <a:pPr marL="0" indent="0">
              <a:buNone/>
            </a:pPr>
            <a:endParaRPr lang="en-US" dirty="0"/>
          </a:p>
          <a:p>
            <a:pPr marL="0" indent="0">
              <a:buNone/>
            </a:pPr>
            <a:endParaRPr lang="en-US" dirty="0"/>
          </a:p>
          <a:p>
            <a:pPr marL="0" indent="0">
              <a:buNone/>
            </a:pPr>
            <a:endParaRPr lang="en-US" dirty="0"/>
          </a:p>
          <a:p>
            <a:pPr marL="0" indent="0">
              <a:buNone/>
            </a:pPr>
            <a:r>
              <a:rPr lang="en-US" dirty="0"/>
              <a:t>Using the MSE function, we’ll update the values of B</a:t>
            </a:r>
            <a:r>
              <a:rPr lang="en-US" baseline="-25000" dirty="0"/>
              <a:t>0</a:t>
            </a:r>
            <a:r>
              <a:rPr lang="en-US" dirty="0"/>
              <a:t> and B</a:t>
            </a:r>
            <a:r>
              <a:rPr lang="en-US" baseline="-25000" dirty="0"/>
              <a:t>1</a:t>
            </a:r>
            <a:r>
              <a:rPr lang="en-US" dirty="0"/>
              <a:t> such that the MSE value settles at the minima.  These parameters can be determined using the gradient descent method such that the value for the cost function is minimum.</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40</a:t>
            </a:fld>
            <a:endParaRPr lang="en-US"/>
          </a:p>
        </p:txBody>
      </p:sp>
      <p:pic>
        <p:nvPicPr>
          <p:cNvPr id="3078" name="Picture 6" descr="M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2" y="4291973"/>
            <a:ext cx="5876925"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138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Multiple R</a:t>
            </a:r>
            <a:endParaRPr lang="en-US" dirty="0"/>
          </a:p>
        </p:txBody>
      </p:sp>
      <p:sp>
        <p:nvSpPr>
          <p:cNvPr id="3" name="Content Placeholder 2"/>
          <p:cNvSpPr>
            <a:spLocks noGrp="1"/>
          </p:cNvSpPr>
          <p:nvPr>
            <p:ph idx="1"/>
          </p:nvPr>
        </p:nvSpPr>
        <p:spPr/>
        <p:txBody>
          <a:bodyPr>
            <a:normAutofit/>
          </a:bodyPr>
          <a:lstStyle/>
          <a:p>
            <a:pPr marL="0" indent="0" algn="just">
              <a:buNone/>
            </a:pPr>
            <a:r>
              <a:rPr lang="en-US" sz="2000" dirty="0"/>
              <a:t> This is the Pearson correlation coefficient that describes the correlation between the predicted values of Y and the observed values of Y. A value of 1 means that there is a perfect correlation between the two, and a value of 0 means that there is no correlation at all. In this analysis the value is 0.96, so there is a very strong correlation between the predicted and observed y-values.</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41</a:t>
            </a:fld>
            <a:endParaRPr lang="en-US"/>
          </a:p>
        </p:txBody>
      </p:sp>
      <p:sp>
        <p:nvSpPr>
          <p:cNvPr id="6" name="Rectangle 2"/>
          <p:cNvSpPr>
            <a:spLocks noChangeArrowheads="1"/>
          </p:cNvSpPr>
          <p:nvPr/>
        </p:nvSpPr>
        <p:spPr bwMode="auto">
          <a:xfrm>
            <a:off x="4483100" y="4622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357929347"/>
              </p:ext>
            </p:extLst>
          </p:nvPr>
        </p:nvGraphicFramePr>
        <p:xfrm>
          <a:off x="2968625" y="4479925"/>
          <a:ext cx="4198449" cy="935038"/>
        </p:xfrm>
        <a:graphic>
          <a:graphicData uri="http://schemas.openxmlformats.org/presentationml/2006/ole">
            <mc:AlternateContent xmlns:mc="http://schemas.openxmlformats.org/markup-compatibility/2006">
              <mc:Choice xmlns:v="urn:schemas-microsoft-com:vml" Requires="v">
                <p:oleObj name="Equation" r:id="rId2" imgW="2514600" imgH="558800" progId="Equation.3">
                  <p:embed/>
                </p:oleObj>
              </mc:Choice>
              <mc:Fallback>
                <p:oleObj name="Equation" r:id="rId2" imgW="2514600" imgH="5588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25" y="4479925"/>
                        <a:ext cx="4198449" cy="935038"/>
                      </a:xfrm>
                      <a:prstGeom prst="rect">
                        <a:avLst/>
                      </a:prstGeom>
                      <a:noFill/>
                    </p:spPr>
                  </p:pic>
                </p:oleObj>
              </mc:Fallback>
            </mc:AlternateContent>
          </a:graphicData>
        </a:graphic>
      </p:graphicFrame>
    </p:spTree>
    <p:extLst>
      <p:ext uri="{BB962C8B-B14F-4D97-AF65-F5344CB8AC3E}">
        <p14:creationId xmlns:p14="http://schemas.microsoft.com/office/powerpoint/2010/main" val="3331771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R-Square:</a:t>
            </a:r>
            <a:endParaRPr lang="en-US" dirty="0"/>
          </a:p>
        </p:txBody>
      </p:sp>
      <p:sp>
        <p:nvSpPr>
          <p:cNvPr id="3" name="Content Placeholder 2"/>
          <p:cNvSpPr>
            <a:spLocks noGrp="1"/>
          </p:cNvSpPr>
          <p:nvPr>
            <p:ph idx="1"/>
          </p:nvPr>
        </p:nvSpPr>
        <p:spPr/>
        <p:txBody>
          <a:bodyPr/>
          <a:lstStyle/>
          <a:p>
            <a:pPr marL="0" indent="0">
              <a:buNone/>
            </a:pPr>
            <a:r>
              <a:rPr lang="en-US" dirty="0"/>
              <a:t> This is the coefficient of determination and it explains how much of the variation in the dependent variable can be explained by the equation. In this case, the R-Squared value is 0.91, so 91% of the variation is captured by the equation. That means the other 9% of the variation is not explained by the equation. It may be due to randomness or measurement error</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42</a:t>
            </a:fld>
            <a:endParaRPr lang="en-US"/>
          </a:p>
        </p:txBody>
      </p:sp>
    </p:spTree>
    <p:extLst>
      <p:ext uri="{BB962C8B-B14F-4D97-AF65-F5344CB8AC3E}">
        <p14:creationId xmlns:p14="http://schemas.microsoft.com/office/powerpoint/2010/main" val="4058658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Forecast error = actual -forecast</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43</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766067828"/>
              </p:ext>
            </p:extLst>
          </p:nvPr>
        </p:nvGraphicFramePr>
        <p:xfrm>
          <a:off x="4035287" y="3222589"/>
          <a:ext cx="5761342" cy="860460"/>
        </p:xfrm>
        <a:graphic>
          <a:graphicData uri="http://schemas.openxmlformats.org/presentationml/2006/ole">
            <mc:AlternateContent xmlns:mc="http://schemas.openxmlformats.org/markup-compatibility/2006">
              <mc:Choice xmlns:v="urn:schemas-microsoft-com:vml" Requires="v">
                <p:oleObj name="Equation" r:id="rId2" imgW="761669" imgH="228501" progId="Equation.3">
                  <p:embed/>
                </p:oleObj>
              </mc:Choice>
              <mc:Fallback>
                <p:oleObj name="Equation" r:id="rId2" imgW="761669" imgH="228501"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287" y="3222589"/>
                        <a:ext cx="5761342" cy="860460"/>
                      </a:xfrm>
                      <a:prstGeom prst="rect">
                        <a:avLst/>
                      </a:prstGeom>
                      <a:noFill/>
                    </p:spPr>
                  </p:pic>
                </p:oleObj>
              </mc:Fallback>
            </mc:AlternateContent>
          </a:graphicData>
        </a:graphic>
      </p:graphicFrame>
    </p:spTree>
    <p:extLst>
      <p:ext uri="{BB962C8B-B14F-4D97-AF65-F5344CB8AC3E}">
        <p14:creationId xmlns:p14="http://schemas.microsoft.com/office/powerpoint/2010/main" val="4000571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ction="ppaction://hlinkfile"/>
              </a:rPr>
              <a:t>Examples in Excel</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14445840"/>
              </p:ext>
            </p:extLst>
          </p:nvPr>
        </p:nvGraphicFramePr>
        <p:xfrm>
          <a:off x="3914078" y="2884993"/>
          <a:ext cx="3043354" cy="3615840"/>
        </p:xfrm>
        <a:graphic>
          <a:graphicData uri="http://schemas.openxmlformats.org/drawingml/2006/table">
            <a:tbl>
              <a:tblPr>
                <a:tableStyleId>{8A107856-5554-42FB-B03E-39F5DBC370BA}</a:tableStyleId>
              </a:tblPr>
              <a:tblGrid>
                <a:gridCol w="1615608">
                  <a:extLst>
                    <a:ext uri="{9D8B030D-6E8A-4147-A177-3AD203B41FA5}">
                      <a16:colId xmlns:a16="http://schemas.microsoft.com/office/drawing/2014/main" val="1108418611"/>
                    </a:ext>
                  </a:extLst>
                </a:gridCol>
                <a:gridCol w="1427746">
                  <a:extLst>
                    <a:ext uri="{9D8B030D-6E8A-4147-A177-3AD203B41FA5}">
                      <a16:colId xmlns:a16="http://schemas.microsoft.com/office/drawing/2014/main" val="297431577"/>
                    </a:ext>
                  </a:extLst>
                </a:gridCol>
              </a:tblGrid>
              <a:tr h="361584">
                <a:tc>
                  <a:txBody>
                    <a:bodyPr/>
                    <a:lstStyle/>
                    <a:p>
                      <a:pPr algn="ctr" fontAlgn="b"/>
                      <a:r>
                        <a:rPr lang="en-US" sz="1800" u="none" strike="noStrike">
                          <a:effectLst/>
                        </a:rPr>
                        <a:t>income (X)</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expense(Y)</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43837493"/>
                  </a:ext>
                </a:extLst>
              </a:tr>
              <a:tr h="361584">
                <a:tc>
                  <a:txBody>
                    <a:bodyPr/>
                    <a:lstStyle/>
                    <a:p>
                      <a:pPr algn="ctr" fontAlgn="b"/>
                      <a:r>
                        <a:rPr lang="en-US" sz="1800" u="none" strike="noStrike">
                          <a:effectLst/>
                        </a:rPr>
                        <a:t>64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52</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07649770"/>
                  </a:ext>
                </a:extLst>
              </a:tr>
              <a:tr h="361584">
                <a:tc>
                  <a:txBody>
                    <a:bodyPr/>
                    <a:lstStyle/>
                    <a:p>
                      <a:pPr algn="ctr" fontAlgn="b"/>
                      <a:r>
                        <a:rPr lang="en-US" sz="1800" u="none" strike="noStrike">
                          <a:effectLst/>
                        </a:rPr>
                        <a:t>52</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40</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94354505"/>
                  </a:ext>
                </a:extLst>
              </a:tr>
              <a:tr h="361584">
                <a:tc>
                  <a:txBody>
                    <a:bodyPr/>
                    <a:lstStyle/>
                    <a:p>
                      <a:pPr algn="ctr" fontAlgn="b"/>
                      <a:r>
                        <a:rPr lang="en-US" sz="1800" u="none" strike="noStrike">
                          <a:effectLst/>
                        </a:rPr>
                        <a:t>84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60</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36052688"/>
                  </a:ext>
                </a:extLst>
              </a:tr>
              <a:tr h="361584">
                <a:tc>
                  <a:txBody>
                    <a:bodyPr/>
                    <a:lstStyle/>
                    <a:p>
                      <a:pPr algn="ctr" fontAlgn="b"/>
                      <a:r>
                        <a:rPr lang="en-US" sz="1800" u="none" strike="noStrike">
                          <a:effectLst/>
                        </a:rPr>
                        <a:t>64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52</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7661652"/>
                  </a:ext>
                </a:extLst>
              </a:tr>
              <a:tr h="361584">
                <a:tc>
                  <a:txBody>
                    <a:bodyPr/>
                    <a:lstStyle/>
                    <a:p>
                      <a:pPr algn="ctr" fontAlgn="b"/>
                      <a:r>
                        <a:rPr lang="en-US" sz="1800" u="none" strike="noStrike">
                          <a:effectLst/>
                        </a:rPr>
                        <a:t>76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60</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94069076"/>
                  </a:ext>
                </a:extLst>
              </a:tr>
              <a:tr h="361584">
                <a:tc>
                  <a:txBody>
                    <a:bodyPr/>
                    <a:lstStyle/>
                    <a:p>
                      <a:pPr algn="ctr" fontAlgn="b"/>
                      <a:r>
                        <a:rPr lang="en-US" sz="1800" u="none" strike="noStrike">
                          <a:effectLst/>
                        </a:rPr>
                        <a:t>56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42</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234309"/>
                  </a:ext>
                </a:extLst>
              </a:tr>
              <a:tr h="361584">
                <a:tc>
                  <a:txBody>
                    <a:bodyPr/>
                    <a:lstStyle/>
                    <a:p>
                      <a:pPr algn="ctr" fontAlgn="b"/>
                      <a:r>
                        <a:rPr lang="en-US" sz="1800" u="none" strike="noStrike">
                          <a:effectLst/>
                        </a:rPr>
                        <a:t>68</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50</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52930459"/>
                  </a:ext>
                </a:extLst>
              </a:tr>
              <a:tr h="361584">
                <a:tc>
                  <a:txBody>
                    <a:bodyPr/>
                    <a:lstStyle/>
                    <a:p>
                      <a:pPr algn="ctr" fontAlgn="b"/>
                      <a:r>
                        <a:rPr lang="en-US" sz="1800" u="none" strike="noStrike">
                          <a:effectLst/>
                        </a:rPr>
                        <a:t>64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52</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18418275"/>
                  </a:ext>
                </a:extLst>
              </a:tr>
              <a:tr h="361584">
                <a:tc>
                  <a:txBody>
                    <a:bodyPr/>
                    <a:lstStyle/>
                    <a:p>
                      <a:pPr algn="ctr" fontAlgn="b"/>
                      <a:r>
                        <a:rPr lang="en-US" sz="1800" u="none" strike="noStrike">
                          <a:effectLst/>
                        </a:rPr>
                        <a:t>70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14019852"/>
                  </a:ext>
                </a:extLst>
              </a:tr>
            </a:tbl>
          </a:graphicData>
        </a:graphic>
      </p:graphicFrame>
    </p:spTree>
    <p:extLst>
      <p:ext uri="{BB962C8B-B14F-4D97-AF65-F5344CB8AC3E}">
        <p14:creationId xmlns:p14="http://schemas.microsoft.com/office/powerpoint/2010/main" val="206178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45</a:t>
            </a:fld>
            <a:endParaRPr lang="en-US"/>
          </a:p>
        </p:txBody>
      </p:sp>
      <p:pic>
        <p:nvPicPr>
          <p:cNvPr id="7" name="Picture 6"/>
          <p:cNvPicPr>
            <a:picLocks noChangeAspect="1"/>
          </p:cNvPicPr>
          <p:nvPr/>
        </p:nvPicPr>
        <p:blipFill>
          <a:blip r:embed="rId2"/>
          <a:stretch>
            <a:fillRect/>
          </a:stretch>
        </p:blipFill>
        <p:spPr>
          <a:xfrm>
            <a:off x="1943127" y="-180109"/>
            <a:ext cx="7738170" cy="7038109"/>
          </a:xfrm>
          <a:prstGeom prst="rect">
            <a:avLst/>
          </a:prstGeom>
        </p:spPr>
      </p:pic>
    </p:spTree>
    <p:extLst>
      <p:ext uri="{BB962C8B-B14F-4D97-AF65-F5344CB8AC3E}">
        <p14:creationId xmlns:p14="http://schemas.microsoft.com/office/powerpoint/2010/main" val="2934821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dirty="0"/>
            </a:br>
            <a:r>
              <a:rPr lang="en-US" b="1" dirty="0"/>
              <a:t>WEKA — Installation </a:t>
            </a:r>
            <a:br>
              <a:rPr lang="en-US" dirty="0"/>
            </a:br>
            <a:br>
              <a:rPr lang="en-US" dirty="0"/>
            </a:br>
            <a:endParaRPr lang="en-US" dirty="0"/>
          </a:p>
        </p:txBody>
      </p:sp>
      <p:sp>
        <p:nvSpPr>
          <p:cNvPr id="6" name="Text Placeholder 5"/>
          <p:cNvSpPr>
            <a:spLocks noGrp="1"/>
          </p:cNvSpPr>
          <p:nvPr>
            <p:ph type="body" sz="half" idx="2"/>
          </p:nvPr>
        </p:nvSpPr>
        <p:spPr/>
        <p:txBody>
          <a:bodyPr/>
          <a:lstStyle/>
          <a:p>
            <a:pPr algn="just"/>
            <a:r>
              <a:rPr lang="en-US" dirty="0"/>
              <a:t>To install WEKA on your machine, visit WEKA’s official website and download the installation file. WEKA supports installation on Windows, Mac OS X and Linux. You just need to follow the instructions on this page to install WEKA for your OS. </a:t>
            </a:r>
          </a:p>
          <a:p>
            <a:pPr algn="just"/>
            <a:r>
              <a:rPr lang="en-US" dirty="0"/>
              <a:t>The steps for installing on Mac are as follows: </a:t>
            </a:r>
          </a:p>
          <a:p>
            <a:pPr algn="just"/>
            <a:r>
              <a:rPr lang="en-US" dirty="0"/>
              <a:t> Download the Mac installation file. </a:t>
            </a:r>
          </a:p>
          <a:p>
            <a:pPr algn="just"/>
            <a:r>
              <a:rPr lang="en-US" dirty="0"/>
              <a:t> Double click on the downloaded </a:t>
            </a:r>
            <a:r>
              <a:rPr lang="en-US" b="1" dirty="0"/>
              <a:t>weka-3-8-3-corretto-jvm.dmg file</a:t>
            </a:r>
            <a:r>
              <a:rPr lang="en-US" dirty="0"/>
              <a:t>. </a:t>
            </a:r>
          </a:p>
          <a:p>
            <a:pPr algn="just"/>
            <a:endParaRPr lang="en-US" dirty="0"/>
          </a:p>
          <a:p>
            <a:pPr algn="just"/>
            <a:r>
              <a:rPr lang="en-US" dirty="0"/>
              <a:t>You will see the following screen on successful installation.</a:t>
            </a:r>
          </a:p>
        </p:txBody>
      </p:sp>
      <p:sp>
        <p:nvSpPr>
          <p:cNvPr id="2" name="Date Placeholder 1"/>
          <p:cNvSpPr>
            <a:spLocks noGrp="1"/>
          </p:cNvSpPr>
          <p:nvPr>
            <p:ph type="dt" sz="half" idx="10"/>
          </p:nvPr>
        </p:nvSpPr>
        <p:spPr/>
        <p:txBody>
          <a:bodyPr/>
          <a:lstStyle/>
          <a:p>
            <a:fld id="{1BAB7246-220E-4D1B-B6B0-2F787C367669}" type="datetime1">
              <a:rPr lang="en-US" smtClean="0"/>
              <a:t>10/17/2023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46</a:t>
            </a:fld>
            <a:endParaRPr lang="en-US"/>
          </a:p>
        </p:txBody>
      </p:sp>
      <p:pic>
        <p:nvPicPr>
          <p:cNvPr id="7" name="Picture 6"/>
          <p:cNvPicPr>
            <a:picLocks noChangeAspect="1"/>
          </p:cNvPicPr>
          <p:nvPr/>
        </p:nvPicPr>
        <p:blipFill>
          <a:blip r:embed="rId2"/>
          <a:stretch>
            <a:fillRect/>
          </a:stretch>
        </p:blipFill>
        <p:spPr>
          <a:xfrm>
            <a:off x="7217971" y="1704109"/>
            <a:ext cx="4792188" cy="2701636"/>
          </a:xfrm>
          <a:prstGeom prst="rect">
            <a:avLst/>
          </a:prstGeom>
        </p:spPr>
      </p:pic>
    </p:spTree>
    <p:extLst>
      <p:ext uri="{BB962C8B-B14F-4D97-AF65-F5344CB8AC3E}">
        <p14:creationId xmlns:p14="http://schemas.microsoft.com/office/powerpoint/2010/main" val="959712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562" y="2189018"/>
            <a:ext cx="5599402" cy="3777622"/>
          </a:xfrm>
        </p:spPr>
        <p:txBody>
          <a:bodyPr/>
          <a:lstStyle/>
          <a:p>
            <a:pPr marL="0" indent="0">
              <a:buNone/>
            </a:pPr>
            <a:r>
              <a:rPr lang="en-US" dirty="0"/>
              <a:t>The GUI Chooser application allows you to run five different types of applications as listed here: </a:t>
            </a:r>
          </a:p>
          <a:p>
            <a:r>
              <a:rPr lang="en-US" dirty="0"/>
              <a:t>Explorer </a:t>
            </a:r>
          </a:p>
          <a:p>
            <a:r>
              <a:rPr lang="en-US" dirty="0"/>
              <a:t> Experimenter </a:t>
            </a:r>
          </a:p>
          <a:p>
            <a:r>
              <a:rPr lang="en-US" dirty="0" err="1"/>
              <a:t>KnowledgeFlow</a:t>
            </a:r>
            <a:r>
              <a:rPr lang="en-US" dirty="0"/>
              <a:t> </a:t>
            </a:r>
          </a:p>
          <a:p>
            <a:r>
              <a:rPr lang="en-US" dirty="0"/>
              <a:t>Workbench </a:t>
            </a:r>
          </a:p>
          <a:p>
            <a:r>
              <a:rPr lang="en-US" dirty="0"/>
              <a:t>Simple CLI </a:t>
            </a:r>
          </a:p>
          <a:p>
            <a:endParaRPr lang="en-US" dirty="0"/>
          </a:p>
          <a:p>
            <a:pPr marL="0" indent="0">
              <a:buNone/>
            </a:pPr>
            <a:r>
              <a:rPr lang="en-US" dirty="0"/>
              <a:t>We will be using </a:t>
            </a:r>
            <a:r>
              <a:rPr lang="en-US" b="1" dirty="0"/>
              <a:t>Explorer </a:t>
            </a:r>
            <a:r>
              <a:rPr lang="en-US" dirty="0"/>
              <a:t>in this tutorial.</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47</a:t>
            </a:fld>
            <a:endParaRPr lang="en-US"/>
          </a:p>
        </p:txBody>
      </p:sp>
      <p:pic>
        <p:nvPicPr>
          <p:cNvPr id="6" name="Picture 5"/>
          <p:cNvPicPr>
            <a:picLocks noChangeAspect="1"/>
          </p:cNvPicPr>
          <p:nvPr/>
        </p:nvPicPr>
        <p:blipFill>
          <a:blip r:embed="rId2"/>
          <a:stretch>
            <a:fillRect/>
          </a:stretch>
        </p:blipFill>
        <p:spPr>
          <a:xfrm>
            <a:off x="7019925" y="1717098"/>
            <a:ext cx="5172075" cy="3562350"/>
          </a:xfrm>
          <a:prstGeom prst="rect">
            <a:avLst/>
          </a:prstGeom>
        </p:spPr>
      </p:pic>
    </p:spTree>
    <p:extLst>
      <p:ext uri="{BB962C8B-B14F-4D97-AF65-F5344CB8AC3E}">
        <p14:creationId xmlns:p14="http://schemas.microsoft.com/office/powerpoint/2010/main" val="3851379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066" y="147337"/>
            <a:ext cx="8911687" cy="1280890"/>
          </a:xfrm>
        </p:spPr>
        <p:txBody>
          <a:bodyPr>
            <a:normAutofit fontScale="90000"/>
          </a:bodyPr>
          <a:lstStyle/>
          <a:p>
            <a:br>
              <a:rPr lang="en-US" dirty="0"/>
            </a:br>
            <a:r>
              <a:rPr lang="en-US" b="1" dirty="0"/>
              <a:t>WEKA — Launching Explorer </a:t>
            </a:r>
            <a:br>
              <a:rPr lang="en-US" dirty="0"/>
            </a:br>
            <a:br>
              <a:rPr lang="en-US" dirty="0"/>
            </a:br>
            <a:endParaRPr lang="en-US" dirty="0"/>
          </a:p>
        </p:txBody>
      </p:sp>
      <p:sp>
        <p:nvSpPr>
          <p:cNvPr id="3" name="Content Placeholder 2"/>
          <p:cNvSpPr>
            <a:spLocks noGrp="1"/>
          </p:cNvSpPr>
          <p:nvPr>
            <p:ph idx="1"/>
          </p:nvPr>
        </p:nvSpPr>
        <p:spPr>
          <a:xfrm>
            <a:off x="531812" y="1787237"/>
            <a:ext cx="6076806" cy="1524000"/>
          </a:xfrm>
        </p:spPr>
        <p:txBody>
          <a:bodyPr/>
          <a:lstStyle/>
          <a:p>
            <a:pPr marL="0" indent="0">
              <a:buNone/>
            </a:pPr>
            <a:r>
              <a:rPr lang="en-US" dirty="0"/>
              <a:t>In this chapter, let us look into various functionalities that the explorer provides for working with big data. </a:t>
            </a:r>
          </a:p>
          <a:p>
            <a:pPr marL="0" indent="0">
              <a:buNone/>
            </a:pPr>
            <a:r>
              <a:rPr lang="en-US" dirty="0"/>
              <a:t>When you click on the </a:t>
            </a:r>
            <a:r>
              <a:rPr lang="en-US" b="1" dirty="0"/>
              <a:t>Explorer </a:t>
            </a:r>
            <a:r>
              <a:rPr lang="en-US" dirty="0"/>
              <a:t>button in the </a:t>
            </a:r>
            <a:r>
              <a:rPr lang="en-US" b="1" dirty="0"/>
              <a:t>Applications </a:t>
            </a:r>
            <a:r>
              <a:rPr lang="en-US" dirty="0"/>
              <a:t>selector, it opens the following screen:</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48</a:t>
            </a:fld>
            <a:endParaRPr lang="en-US"/>
          </a:p>
        </p:txBody>
      </p:sp>
      <p:pic>
        <p:nvPicPr>
          <p:cNvPr id="6" name="Picture 5"/>
          <p:cNvPicPr>
            <a:picLocks noChangeAspect="1"/>
          </p:cNvPicPr>
          <p:nvPr/>
        </p:nvPicPr>
        <p:blipFill>
          <a:blip r:embed="rId2"/>
          <a:stretch>
            <a:fillRect/>
          </a:stretch>
        </p:blipFill>
        <p:spPr>
          <a:xfrm>
            <a:off x="6705600" y="1914525"/>
            <a:ext cx="5486400" cy="4943475"/>
          </a:xfrm>
          <a:prstGeom prst="rect">
            <a:avLst/>
          </a:prstGeom>
        </p:spPr>
      </p:pic>
      <p:sp>
        <p:nvSpPr>
          <p:cNvPr id="8" name="Content Placeholder 2"/>
          <p:cNvSpPr txBox="1">
            <a:spLocks/>
          </p:cNvSpPr>
          <p:nvPr/>
        </p:nvSpPr>
        <p:spPr>
          <a:xfrm>
            <a:off x="531807" y="3532909"/>
            <a:ext cx="6076806" cy="236912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On the top, you will see several tabs as listed here: </a:t>
            </a:r>
          </a:p>
          <a:p>
            <a:r>
              <a:rPr lang="en-US" dirty="0"/>
              <a:t>Preprocess </a:t>
            </a:r>
          </a:p>
          <a:p>
            <a:r>
              <a:rPr lang="en-US" dirty="0"/>
              <a:t> Classify </a:t>
            </a:r>
          </a:p>
          <a:p>
            <a:r>
              <a:rPr lang="en-US" dirty="0"/>
              <a:t>Cluster </a:t>
            </a:r>
          </a:p>
          <a:p>
            <a:r>
              <a:rPr lang="en-US" dirty="0"/>
              <a:t> Associate </a:t>
            </a:r>
          </a:p>
          <a:p>
            <a:r>
              <a:rPr lang="en-US" dirty="0"/>
              <a:t> Select Attributes </a:t>
            </a:r>
          </a:p>
          <a:p>
            <a:endParaRPr lang="en-US" dirty="0"/>
          </a:p>
          <a:p>
            <a:r>
              <a:rPr lang="en-US" dirty="0"/>
              <a:t> Visualize </a:t>
            </a:r>
          </a:p>
          <a:p>
            <a:pPr marL="0" indent="0">
              <a:buFont typeface="Wingdings 3" charset="2"/>
              <a:buNone/>
            </a:pPr>
            <a:endParaRPr lang="en-US" dirty="0"/>
          </a:p>
        </p:txBody>
      </p:sp>
    </p:spTree>
    <p:extLst>
      <p:ext uri="{BB962C8B-B14F-4D97-AF65-F5344CB8AC3E}">
        <p14:creationId xmlns:p14="http://schemas.microsoft.com/office/powerpoint/2010/main" val="1152381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0982" y="221673"/>
            <a:ext cx="9883630" cy="6279160"/>
          </a:xfrm>
        </p:spPr>
        <p:txBody>
          <a:bodyPr>
            <a:normAutofit fontScale="85000" lnSpcReduction="20000"/>
          </a:bodyPr>
          <a:lstStyle/>
          <a:p>
            <a:r>
              <a:rPr lang="en-US" b="1" dirty="0"/>
              <a:t>Preprocess Tab </a:t>
            </a:r>
            <a:endParaRPr lang="en-US" dirty="0"/>
          </a:p>
          <a:p>
            <a:pPr marL="0" indent="0">
              <a:buNone/>
            </a:pPr>
            <a:r>
              <a:rPr lang="en-US" dirty="0"/>
              <a:t>Initially as you open the explorer, only the </a:t>
            </a:r>
            <a:r>
              <a:rPr lang="en-US" b="1" dirty="0"/>
              <a:t>Preprocess </a:t>
            </a:r>
            <a:r>
              <a:rPr lang="en-US" dirty="0"/>
              <a:t>tab is enabled. The first step in machine learning is to preprocess the data. Thus, in the </a:t>
            </a:r>
            <a:r>
              <a:rPr lang="en-US" b="1" dirty="0"/>
              <a:t>Preprocess </a:t>
            </a:r>
            <a:r>
              <a:rPr lang="en-US" dirty="0"/>
              <a:t>option, you will select the data file, process it and make it fit for applying the various machine learning algorithms. </a:t>
            </a:r>
          </a:p>
          <a:p>
            <a:r>
              <a:rPr lang="en-US" b="1" dirty="0"/>
              <a:t>Classify Tab </a:t>
            </a:r>
            <a:endParaRPr lang="en-US" dirty="0"/>
          </a:p>
          <a:p>
            <a:pPr marL="0" indent="0">
              <a:buNone/>
            </a:pPr>
            <a:r>
              <a:rPr lang="en-US" dirty="0"/>
              <a:t>The </a:t>
            </a:r>
            <a:r>
              <a:rPr lang="en-US" b="1" dirty="0"/>
              <a:t>Classify </a:t>
            </a:r>
            <a:r>
              <a:rPr lang="en-US" dirty="0"/>
              <a:t>tab provides you several machine learning algorithms for the classification of your data. To list a few, you may apply algorithms such as Linear Regression, Logistic Regression, Support Vector Machines, Decision Trees, </a:t>
            </a:r>
            <a:r>
              <a:rPr lang="en-US" dirty="0" err="1"/>
              <a:t>RandomTree</a:t>
            </a:r>
            <a:r>
              <a:rPr lang="en-US" dirty="0"/>
              <a:t>, </a:t>
            </a:r>
            <a:r>
              <a:rPr lang="en-US" dirty="0" err="1"/>
              <a:t>RandomForest</a:t>
            </a:r>
            <a:r>
              <a:rPr lang="en-US" dirty="0"/>
              <a:t>, </a:t>
            </a:r>
            <a:r>
              <a:rPr lang="en-US" dirty="0" err="1"/>
              <a:t>NaiveBayes</a:t>
            </a:r>
            <a:r>
              <a:rPr lang="en-US" dirty="0"/>
              <a:t>, and so on. The list is very exhaustive and provides both supervised and unsupervised machine learning algorithms. </a:t>
            </a:r>
          </a:p>
          <a:p>
            <a:r>
              <a:rPr lang="en-US" b="1" dirty="0"/>
              <a:t>Cluster Tab </a:t>
            </a:r>
            <a:endParaRPr lang="en-US" dirty="0"/>
          </a:p>
          <a:p>
            <a:pPr marL="0" indent="0">
              <a:buNone/>
            </a:pPr>
            <a:r>
              <a:rPr lang="en-US" dirty="0"/>
              <a:t>Under the </a:t>
            </a:r>
            <a:r>
              <a:rPr lang="en-US" b="1" dirty="0"/>
              <a:t>Cluster </a:t>
            </a:r>
            <a:r>
              <a:rPr lang="en-US" dirty="0"/>
              <a:t>tab, there are several clustering algorithms provided - such as </a:t>
            </a:r>
            <a:r>
              <a:rPr lang="en-US" dirty="0" err="1"/>
              <a:t>SimpleKMeans</a:t>
            </a:r>
            <a:r>
              <a:rPr lang="en-US" dirty="0"/>
              <a:t>, </a:t>
            </a:r>
            <a:r>
              <a:rPr lang="en-US" dirty="0" err="1"/>
              <a:t>FilteredClusterer</a:t>
            </a:r>
            <a:r>
              <a:rPr lang="en-US" dirty="0"/>
              <a:t>, </a:t>
            </a:r>
            <a:r>
              <a:rPr lang="en-US" dirty="0" err="1"/>
              <a:t>HierarchicalClusterer</a:t>
            </a:r>
            <a:r>
              <a:rPr lang="en-US" dirty="0"/>
              <a:t>, and so on. </a:t>
            </a:r>
          </a:p>
          <a:p>
            <a:r>
              <a:rPr lang="en-US" b="1" dirty="0"/>
              <a:t>Associate Tab </a:t>
            </a:r>
            <a:endParaRPr lang="en-US" dirty="0"/>
          </a:p>
          <a:p>
            <a:pPr marL="0" indent="0">
              <a:buNone/>
            </a:pPr>
            <a:r>
              <a:rPr lang="en-US" dirty="0"/>
              <a:t>Under the </a:t>
            </a:r>
            <a:r>
              <a:rPr lang="en-US" b="1" dirty="0"/>
              <a:t>Associate </a:t>
            </a:r>
            <a:r>
              <a:rPr lang="en-US" dirty="0"/>
              <a:t>tab, you would find </a:t>
            </a:r>
            <a:r>
              <a:rPr lang="en-US" dirty="0" err="1"/>
              <a:t>Apriori</a:t>
            </a:r>
            <a:r>
              <a:rPr lang="en-US" dirty="0"/>
              <a:t>, </a:t>
            </a:r>
            <a:r>
              <a:rPr lang="en-US" dirty="0" err="1"/>
              <a:t>FilteredAssociator</a:t>
            </a:r>
            <a:r>
              <a:rPr lang="en-US" dirty="0"/>
              <a:t> and </a:t>
            </a:r>
            <a:r>
              <a:rPr lang="en-US" dirty="0" err="1"/>
              <a:t>FPGrowth</a:t>
            </a:r>
            <a:r>
              <a:rPr lang="en-US" dirty="0"/>
              <a:t>. </a:t>
            </a:r>
          </a:p>
          <a:p>
            <a:r>
              <a:rPr lang="en-US" b="1" dirty="0"/>
              <a:t>Select Attributes Tab </a:t>
            </a:r>
            <a:endParaRPr lang="en-US" dirty="0"/>
          </a:p>
          <a:p>
            <a:pPr marL="0" indent="0">
              <a:buNone/>
            </a:pPr>
            <a:r>
              <a:rPr lang="en-US" b="1" dirty="0"/>
              <a:t>Select Attributes </a:t>
            </a:r>
            <a:r>
              <a:rPr lang="en-US" dirty="0"/>
              <a:t>allows you feature selections based on several algorithms such as </a:t>
            </a:r>
            <a:r>
              <a:rPr lang="en-US" dirty="0" err="1"/>
              <a:t>ClassifierSubsetEval</a:t>
            </a:r>
            <a:r>
              <a:rPr lang="en-US" dirty="0"/>
              <a:t>, </a:t>
            </a:r>
            <a:r>
              <a:rPr lang="en-US" dirty="0" err="1"/>
              <a:t>PrinicipalComponents</a:t>
            </a:r>
            <a:r>
              <a:rPr lang="en-US" dirty="0"/>
              <a:t>, etc. </a:t>
            </a:r>
          </a:p>
          <a:p>
            <a:r>
              <a:rPr lang="en-US" b="1" dirty="0"/>
              <a:t>Visualize Tab </a:t>
            </a:r>
            <a:endParaRPr lang="en-US" dirty="0"/>
          </a:p>
          <a:p>
            <a:pPr marL="0" indent="0">
              <a:buNone/>
            </a:pPr>
            <a:r>
              <a:rPr lang="en-US" dirty="0"/>
              <a:t>Lastly, the </a:t>
            </a:r>
            <a:r>
              <a:rPr lang="en-US" b="1" dirty="0"/>
              <a:t>Visualize </a:t>
            </a:r>
            <a:r>
              <a:rPr lang="en-US" dirty="0"/>
              <a:t>option allows you to visualize your processed data for analysis. </a:t>
            </a:r>
          </a:p>
          <a:p>
            <a:r>
              <a:rPr lang="en-US" dirty="0"/>
              <a:t>As you noticed, WEKA provides several ready-to-use algorithms for testing and building your machine learning applications. To use WEKA effectively, you must have a sound knowledge of these algorithms, how they work, which one to choose under what circumstances, what to look for in their processed output, and so on. In short, you must have a solid foundation in machine learning to use WEKA effectively in building your apps.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49</a:t>
            </a:fld>
            <a:endParaRPr lang="en-US"/>
          </a:p>
        </p:txBody>
      </p:sp>
    </p:spTree>
    <p:extLst>
      <p:ext uri="{BB962C8B-B14F-4D97-AF65-F5344CB8AC3E}">
        <p14:creationId xmlns:p14="http://schemas.microsoft.com/office/powerpoint/2010/main" val="19823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CC1-4297-98BE-2FD0-A90DD0E834A1}"/>
              </a:ext>
            </a:extLst>
          </p:cNvPr>
          <p:cNvSpPr>
            <a:spLocks noGrp="1"/>
          </p:cNvSpPr>
          <p:nvPr>
            <p:ph type="title"/>
          </p:nvPr>
        </p:nvSpPr>
        <p:spPr/>
        <p:txBody>
          <a:bodyPr/>
          <a:lstStyle/>
          <a:p>
            <a:r>
              <a:rPr lang="en-US" b="1" i="0" dirty="0">
                <a:solidFill>
                  <a:srgbClr val="242424"/>
                </a:solidFill>
                <a:effectLst/>
                <a:latin typeface="sohne"/>
              </a:rPr>
              <a:t>Supervised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18B815CE-8D61-A683-C8A8-B44366F5F4CF}"/>
              </a:ext>
            </a:extLst>
          </p:cNvPr>
          <p:cNvSpPr>
            <a:spLocks noGrp="1"/>
          </p:cNvSpPr>
          <p:nvPr>
            <p:ph idx="1"/>
          </p:nvPr>
        </p:nvSpPr>
        <p:spPr>
          <a:xfrm>
            <a:off x="2589212" y="2133600"/>
            <a:ext cx="8915400" cy="3051586"/>
          </a:xfrm>
        </p:spPr>
        <p:txBody>
          <a:bodyPr>
            <a:normAutofit lnSpcReduction="10000"/>
          </a:bodyPr>
          <a:lstStyle/>
          <a:p>
            <a:pPr marL="0" indent="0">
              <a:buNone/>
            </a:pPr>
            <a:endParaRPr lang="en-US" dirty="0">
              <a:solidFill>
                <a:srgbClr val="242424"/>
              </a:solidFill>
              <a:latin typeface="source-serif-pro"/>
            </a:endParaRPr>
          </a:p>
          <a:p>
            <a:r>
              <a:rPr lang="en-US" b="1" i="0" u="none" strike="noStrike" dirty="0">
                <a:solidFill>
                  <a:schemeClr val="tx1">
                    <a:lumMod val="95000"/>
                    <a:lumOff val="5000"/>
                  </a:schemeClr>
                </a:solidFill>
                <a:effectLst/>
                <a:latin typeface="proxima-nova"/>
              </a:rPr>
              <a:t>Supervised Learning:</a:t>
            </a:r>
            <a:r>
              <a:rPr lang="en-US" b="0" i="0" u="none" strike="noStrike" dirty="0">
                <a:solidFill>
                  <a:schemeClr val="tx1">
                    <a:lumMod val="95000"/>
                    <a:lumOff val="5000"/>
                  </a:schemeClr>
                </a:solidFill>
                <a:effectLst/>
                <a:latin typeface="proxima-nova"/>
              </a:rPr>
              <a:t> The machine has a “teacher” who guides it by providing sample inputs along with the desired output. The machine then maps the inputs and the outputs. This is similar to how we teach very young children with picture books. According to Yann LeCun, all of the AI machines we have today have used this form of learning (from speech recognition to self-driving cars).</a:t>
            </a:r>
          </a:p>
          <a:p>
            <a:endParaRPr lang="en-US" dirty="0">
              <a:solidFill>
                <a:schemeClr val="tx1">
                  <a:lumMod val="95000"/>
                  <a:lumOff val="5000"/>
                </a:schemeClr>
              </a:solidFill>
              <a:latin typeface="proxima-nova"/>
            </a:endParaRPr>
          </a:p>
          <a:p>
            <a:r>
              <a:rPr lang="en-US" b="0" i="0" dirty="0">
                <a:solidFill>
                  <a:srgbClr val="242424"/>
                </a:solidFill>
                <a:effectLst/>
                <a:latin typeface="source-serif-pro"/>
              </a:rPr>
              <a:t>In supervised learning the machine experiences the examples along with the labels or targets for each example. The labels in the data help the algorithm to correlate the features.</a:t>
            </a:r>
          </a:p>
          <a:p>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3E69FF83-9557-909F-1478-B5B92B8EAF4C}"/>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03B03FF2-405F-C1DD-1447-0606C4A0A99E}"/>
              </a:ext>
            </a:extLst>
          </p:cNvPr>
          <p:cNvSpPr>
            <a:spLocks noGrp="1"/>
          </p:cNvSpPr>
          <p:nvPr>
            <p:ph type="sldNum" sz="quarter" idx="12"/>
          </p:nvPr>
        </p:nvSpPr>
        <p:spPr/>
        <p:txBody>
          <a:bodyPr/>
          <a:lstStyle/>
          <a:p>
            <a:fld id="{21A9D750-17E9-472F-B72C-6AF24681985C}" type="slidenum">
              <a:rPr lang="en-US" smtClean="0"/>
              <a:t>5</a:t>
            </a:fld>
            <a:endParaRPr lang="en-US"/>
          </a:p>
        </p:txBody>
      </p:sp>
    </p:spTree>
    <p:extLst>
      <p:ext uri="{BB962C8B-B14F-4D97-AF65-F5344CB8AC3E}">
        <p14:creationId xmlns:p14="http://schemas.microsoft.com/office/powerpoint/2010/main" val="2226367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Loading Data from Local File System </a:t>
            </a:r>
            <a:endParaRPr lang="en-US" dirty="0"/>
          </a:p>
        </p:txBody>
      </p:sp>
      <p:sp>
        <p:nvSpPr>
          <p:cNvPr id="3" name="Content Placeholder 2"/>
          <p:cNvSpPr>
            <a:spLocks noGrp="1"/>
          </p:cNvSpPr>
          <p:nvPr>
            <p:ph idx="1"/>
          </p:nvPr>
        </p:nvSpPr>
        <p:spPr/>
        <p:txBody>
          <a:bodyPr/>
          <a:lstStyle/>
          <a:p>
            <a:pPr marL="0" indent="0">
              <a:buNone/>
            </a:pPr>
            <a:r>
              <a:rPr lang="en-US" dirty="0"/>
              <a:t>Just under the Machine Learning tabs that you studied in the previous lesson, you would find the following three buttons: </a:t>
            </a:r>
          </a:p>
          <a:p>
            <a:endParaRPr lang="en-US" dirty="0"/>
          </a:p>
          <a:p>
            <a:pPr marL="0" indent="0">
              <a:buNone/>
            </a:pPr>
            <a:endParaRPr lang="en-US" dirty="0"/>
          </a:p>
          <a:p>
            <a:r>
              <a:rPr lang="en-US" dirty="0"/>
              <a:t>Open file … </a:t>
            </a:r>
          </a:p>
          <a:p>
            <a:r>
              <a:rPr lang="en-US" dirty="0"/>
              <a:t> Open URL … </a:t>
            </a:r>
          </a:p>
          <a:p>
            <a:r>
              <a:rPr lang="en-US" dirty="0"/>
              <a:t> Open DB …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50</a:t>
            </a:fld>
            <a:endParaRPr lang="en-US"/>
          </a:p>
        </p:txBody>
      </p:sp>
    </p:spTree>
    <p:extLst>
      <p:ext uri="{BB962C8B-B14F-4D97-AF65-F5344CB8AC3E}">
        <p14:creationId xmlns:p14="http://schemas.microsoft.com/office/powerpoint/2010/main" val="77698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Click on the </a:t>
            </a:r>
            <a:r>
              <a:rPr lang="en-US" b="1" dirty="0"/>
              <a:t>Open file ... </a:t>
            </a:r>
            <a:r>
              <a:rPr lang="en-US" dirty="0"/>
              <a:t>button. A directory navigator window opens as shown in the following screen: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51</a:t>
            </a:fld>
            <a:endParaRPr lang="en-US"/>
          </a:p>
        </p:txBody>
      </p:sp>
      <p:pic>
        <p:nvPicPr>
          <p:cNvPr id="6" name="Picture 5"/>
          <p:cNvPicPr>
            <a:picLocks noChangeAspect="1"/>
          </p:cNvPicPr>
          <p:nvPr/>
        </p:nvPicPr>
        <p:blipFill>
          <a:blip r:embed="rId2"/>
          <a:stretch>
            <a:fillRect/>
          </a:stretch>
        </p:blipFill>
        <p:spPr>
          <a:xfrm>
            <a:off x="3005570" y="2708564"/>
            <a:ext cx="5848350" cy="4267200"/>
          </a:xfrm>
          <a:prstGeom prst="rect">
            <a:avLst/>
          </a:prstGeom>
        </p:spPr>
      </p:pic>
    </p:spTree>
    <p:extLst>
      <p:ext uri="{BB962C8B-B14F-4D97-AF65-F5344CB8AC3E}">
        <p14:creationId xmlns:p14="http://schemas.microsoft.com/office/powerpoint/2010/main" val="3991117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WEKA — File Formats </a:t>
            </a:r>
            <a:br>
              <a:rPr lang="en-US" dirty="0"/>
            </a:br>
            <a:br>
              <a:rPr lang="en-US" dirty="0"/>
            </a:br>
            <a:endParaRPr lang="en-US" dirty="0"/>
          </a:p>
        </p:txBody>
      </p:sp>
      <p:sp>
        <p:nvSpPr>
          <p:cNvPr id="3" name="Content Placeholder 2"/>
          <p:cNvSpPr>
            <a:spLocks noGrp="1"/>
          </p:cNvSpPr>
          <p:nvPr>
            <p:ph idx="1"/>
          </p:nvPr>
        </p:nvSpPr>
        <p:spPr>
          <a:xfrm>
            <a:off x="2589212" y="2133599"/>
            <a:ext cx="8915400" cy="4367233"/>
          </a:xfrm>
        </p:spPr>
        <p:txBody>
          <a:bodyPr>
            <a:normAutofit fontScale="85000" lnSpcReduction="20000"/>
          </a:bodyPr>
          <a:lstStyle/>
          <a:p>
            <a:r>
              <a:rPr lang="en-US" dirty="0"/>
              <a:t>WEKA supports a large number of file formats for the data. Here is the complete list: </a:t>
            </a:r>
          </a:p>
          <a:p>
            <a:r>
              <a:rPr lang="en-US" dirty="0"/>
              <a:t> </a:t>
            </a:r>
            <a:r>
              <a:rPr lang="en-US" dirty="0" err="1"/>
              <a:t>arff</a:t>
            </a:r>
            <a:r>
              <a:rPr lang="en-US" dirty="0"/>
              <a:t> </a:t>
            </a:r>
          </a:p>
          <a:p>
            <a:r>
              <a:rPr lang="en-US" dirty="0"/>
              <a:t> arff.gz </a:t>
            </a:r>
          </a:p>
          <a:p>
            <a:r>
              <a:rPr lang="en-US" dirty="0"/>
              <a:t> </a:t>
            </a:r>
            <a:r>
              <a:rPr lang="en-US" dirty="0" err="1"/>
              <a:t>bsi</a:t>
            </a:r>
            <a:r>
              <a:rPr lang="en-US" dirty="0"/>
              <a:t> </a:t>
            </a:r>
          </a:p>
          <a:p>
            <a:r>
              <a:rPr lang="en-US" dirty="0"/>
              <a:t> csv </a:t>
            </a:r>
          </a:p>
          <a:p>
            <a:r>
              <a:rPr lang="en-US" dirty="0"/>
              <a:t> </a:t>
            </a:r>
            <a:r>
              <a:rPr lang="en-US" dirty="0" err="1"/>
              <a:t>dat</a:t>
            </a:r>
            <a:r>
              <a:rPr lang="en-US" dirty="0"/>
              <a:t> </a:t>
            </a:r>
          </a:p>
          <a:p>
            <a:r>
              <a:rPr lang="en-US" dirty="0"/>
              <a:t> data </a:t>
            </a:r>
          </a:p>
          <a:p>
            <a:r>
              <a:rPr lang="en-US" dirty="0"/>
              <a:t> </a:t>
            </a:r>
            <a:r>
              <a:rPr lang="en-US" dirty="0" err="1"/>
              <a:t>json</a:t>
            </a:r>
            <a:r>
              <a:rPr lang="en-US" dirty="0"/>
              <a:t> </a:t>
            </a:r>
          </a:p>
          <a:p>
            <a:r>
              <a:rPr lang="en-US" dirty="0"/>
              <a:t> json.gz </a:t>
            </a:r>
          </a:p>
          <a:p>
            <a:r>
              <a:rPr lang="en-US" dirty="0"/>
              <a:t> </a:t>
            </a:r>
            <a:r>
              <a:rPr lang="en-US" dirty="0" err="1"/>
              <a:t>libsvm</a:t>
            </a:r>
            <a:r>
              <a:rPr lang="en-US" dirty="0"/>
              <a:t> </a:t>
            </a:r>
          </a:p>
          <a:p>
            <a:r>
              <a:rPr lang="en-US" dirty="0"/>
              <a:t> m </a:t>
            </a:r>
          </a:p>
          <a:p>
            <a:r>
              <a:rPr lang="en-US" dirty="0"/>
              <a:t> names </a:t>
            </a:r>
          </a:p>
          <a:p>
            <a:r>
              <a:rPr lang="en-US" dirty="0"/>
              <a:t> </a:t>
            </a:r>
            <a:r>
              <a:rPr lang="en-US" dirty="0" err="1"/>
              <a:t>xrff</a:t>
            </a:r>
            <a:r>
              <a:rPr lang="en-US" dirty="0"/>
              <a:t> </a:t>
            </a:r>
          </a:p>
          <a:p>
            <a:r>
              <a:rPr lang="en-US" dirty="0"/>
              <a:t> xrff.gz </a:t>
            </a:r>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52</a:t>
            </a:fld>
            <a:endParaRPr lang="en-US"/>
          </a:p>
        </p:txBody>
      </p:sp>
    </p:spTree>
    <p:extLst>
      <p:ext uri="{BB962C8B-B14F-4D97-AF65-F5344CB8AC3E}">
        <p14:creationId xmlns:p14="http://schemas.microsoft.com/office/powerpoint/2010/main" val="1465561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Loading Data from Web </a:t>
            </a:r>
            <a:endParaRPr lang="en-US" dirty="0"/>
          </a:p>
        </p:txBody>
      </p:sp>
      <p:sp>
        <p:nvSpPr>
          <p:cNvPr id="3" name="Content Placeholder 2"/>
          <p:cNvSpPr>
            <a:spLocks noGrp="1"/>
          </p:cNvSpPr>
          <p:nvPr>
            <p:ph idx="1"/>
          </p:nvPr>
        </p:nvSpPr>
        <p:spPr>
          <a:xfrm>
            <a:off x="788121" y="1905000"/>
            <a:ext cx="2869479" cy="1641764"/>
          </a:xfrm>
        </p:spPr>
        <p:txBody>
          <a:bodyPr/>
          <a:lstStyle/>
          <a:p>
            <a:pPr marL="0" indent="0">
              <a:buNone/>
            </a:pPr>
            <a:r>
              <a:rPr lang="en-US" dirty="0"/>
              <a:t>Once you click on the </a:t>
            </a:r>
            <a:r>
              <a:rPr lang="en-US" b="1" dirty="0"/>
              <a:t>Open URL … </a:t>
            </a:r>
            <a:r>
              <a:rPr lang="en-US" dirty="0"/>
              <a:t>button, you can see a window as follows: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53</a:t>
            </a:fld>
            <a:endParaRPr lang="en-US"/>
          </a:p>
        </p:txBody>
      </p:sp>
      <p:pic>
        <p:nvPicPr>
          <p:cNvPr id="6" name="Picture 5"/>
          <p:cNvPicPr>
            <a:picLocks noChangeAspect="1"/>
          </p:cNvPicPr>
          <p:nvPr/>
        </p:nvPicPr>
        <p:blipFill>
          <a:blip r:embed="rId2"/>
          <a:stretch>
            <a:fillRect/>
          </a:stretch>
        </p:blipFill>
        <p:spPr>
          <a:xfrm>
            <a:off x="6648450" y="2100767"/>
            <a:ext cx="5543550" cy="4438650"/>
          </a:xfrm>
          <a:prstGeom prst="rect">
            <a:avLst/>
          </a:prstGeom>
        </p:spPr>
      </p:pic>
      <p:sp>
        <p:nvSpPr>
          <p:cNvPr id="7" name="TextBox 6"/>
          <p:cNvSpPr txBox="1"/>
          <p:nvPr/>
        </p:nvSpPr>
        <p:spPr>
          <a:xfrm>
            <a:off x="788121" y="3546764"/>
            <a:ext cx="4267200" cy="2862322"/>
          </a:xfrm>
          <a:prstGeom prst="rect">
            <a:avLst/>
          </a:prstGeom>
          <a:noFill/>
        </p:spPr>
        <p:txBody>
          <a:bodyPr wrap="square" rtlCol="0">
            <a:spAutoFit/>
          </a:bodyPr>
          <a:lstStyle/>
          <a:p>
            <a:pPr algn="just"/>
            <a:r>
              <a:rPr lang="en-US" dirty="0"/>
              <a:t>We will open the file from a public URL Type the following URL in the popup box: </a:t>
            </a:r>
          </a:p>
          <a:p>
            <a:pPr algn="just"/>
            <a:r>
              <a:rPr lang="en-US" dirty="0"/>
              <a:t>https://storm.cis.fordham.edu/~gweiss/data-mining/weka-data/weather.nominal.arff </a:t>
            </a:r>
          </a:p>
          <a:p>
            <a:pPr algn="just"/>
            <a:r>
              <a:rPr lang="en-US" dirty="0"/>
              <a:t>You may specify any other URL where your data is stored. The </a:t>
            </a:r>
            <a:r>
              <a:rPr lang="en-US" b="1" dirty="0"/>
              <a:t>Explorer </a:t>
            </a:r>
            <a:r>
              <a:rPr lang="en-US" dirty="0"/>
              <a:t>will load the data from the remote site into its environment. </a:t>
            </a:r>
          </a:p>
        </p:txBody>
      </p:sp>
    </p:spTree>
    <p:extLst>
      <p:ext uri="{BB962C8B-B14F-4D97-AF65-F5344CB8AC3E}">
        <p14:creationId xmlns:p14="http://schemas.microsoft.com/office/powerpoint/2010/main" val="2081579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084" y="147337"/>
            <a:ext cx="9634248" cy="1280890"/>
          </a:xfrm>
        </p:spPr>
        <p:txBody>
          <a:bodyPr>
            <a:normAutofit fontScale="90000"/>
          </a:bodyPr>
          <a:lstStyle/>
          <a:p>
            <a:r>
              <a:rPr lang="en-US" sz="3100" dirty="0"/>
              <a:t>As an example for </a:t>
            </a:r>
            <a:r>
              <a:rPr lang="en-US" sz="3100" dirty="0" err="1"/>
              <a:t>Arff</a:t>
            </a:r>
            <a:r>
              <a:rPr lang="en-US" sz="3100" dirty="0"/>
              <a:t> format, the </a:t>
            </a:r>
            <a:r>
              <a:rPr lang="en-US" sz="3100" b="1" dirty="0"/>
              <a:t>Weather </a:t>
            </a:r>
            <a:r>
              <a:rPr lang="en-US" sz="3100" dirty="0"/>
              <a:t>data file loaded from the WEKA sample databases is shown below</a:t>
            </a:r>
            <a:r>
              <a:rPr lang="en-US" dirty="0"/>
              <a:t>: </a:t>
            </a:r>
            <a:br>
              <a:rPr lang="en-US" dirty="0"/>
            </a:br>
            <a:r>
              <a:rPr lang="en-US" dirty="0">
                <a:hlinkClick r:id="rId2"/>
              </a:rPr>
              <a:t>https://storm.cis.fordham.edu/~gweiss/data-mining/weka-data/weather.nominal.arff</a:t>
            </a:r>
            <a:br>
              <a:rPr lang="en-US" dirty="0"/>
            </a:b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54</a:t>
            </a:fld>
            <a:endParaRPr lang="en-US"/>
          </a:p>
        </p:txBody>
      </p:sp>
      <p:pic>
        <p:nvPicPr>
          <p:cNvPr id="6" name="Picture 5"/>
          <p:cNvPicPr>
            <a:picLocks noChangeAspect="1"/>
          </p:cNvPicPr>
          <p:nvPr/>
        </p:nvPicPr>
        <p:blipFill>
          <a:blip r:embed="rId3"/>
          <a:stretch>
            <a:fillRect/>
          </a:stretch>
        </p:blipFill>
        <p:spPr>
          <a:xfrm>
            <a:off x="2890837" y="2909455"/>
            <a:ext cx="6046579" cy="3948546"/>
          </a:xfrm>
          <a:prstGeom prst="rect">
            <a:avLst/>
          </a:prstGeom>
        </p:spPr>
      </p:pic>
    </p:spTree>
    <p:extLst>
      <p:ext uri="{BB962C8B-B14F-4D97-AF65-F5344CB8AC3E}">
        <p14:creationId xmlns:p14="http://schemas.microsoft.com/office/powerpoint/2010/main" val="3526848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443345"/>
            <a:ext cx="8915400" cy="6057488"/>
          </a:xfrm>
        </p:spPr>
        <p:txBody>
          <a:bodyPr>
            <a:normAutofit fontScale="85000" lnSpcReduction="20000"/>
          </a:bodyPr>
          <a:lstStyle/>
          <a:p>
            <a:pPr marL="0" indent="0">
              <a:buNone/>
            </a:pPr>
            <a:r>
              <a:rPr lang="en-US" sz="1900" dirty="0"/>
              <a:t>From the screenshot, you can infer the following points: </a:t>
            </a:r>
          </a:p>
          <a:p>
            <a:r>
              <a:rPr lang="en-US" sz="1900" dirty="0"/>
              <a:t>The @relation tag defines the name of the database. </a:t>
            </a:r>
          </a:p>
          <a:p>
            <a:endParaRPr lang="en-US" sz="1900" dirty="0"/>
          </a:p>
          <a:p>
            <a:r>
              <a:rPr lang="en-US" sz="1900" dirty="0"/>
              <a:t>The @attribute tag defines the attributes. </a:t>
            </a:r>
          </a:p>
          <a:p>
            <a:endParaRPr lang="en-US" sz="1900" dirty="0"/>
          </a:p>
          <a:p>
            <a:r>
              <a:rPr lang="en-US" sz="1900" dirty="0"/>
              <a:t>The @data tag starts the list of data rows each containing the comma separated fields. </a:t>
            </a:r>
          </a:p>
          <a:p>
            <a:endParaRPr lang="en-US" sz="1900" dirty="0"/>
          </a:p>
          <a:p>
            <a:r>
              <a:rPr lang="en-US" sz="1900" dirty="0"/>
              <a:t>The attributes can take nominal values as in the case of outlook shown here: </a:t>
            </a:r>
          </a:p>
          <a:p>
            <a:pPr marL="0" indent="0">
              <a:buNone/>
            </a:pPr>
            <a:endParaRPr lang="en-US" sz="1900" dirty="0"/>
          </a:p>
          <a:p>
            <a:pPr marL="0" indent="0">
              <a:buNone/>
            </a:pPr>
            <a:r>
              <a:rPr lang="en-US" sz="1900" dirty="0"/>
              <a:t>@attribute outlook (sunny, overcast, rainy) </a:t>
            </a:r>
          </a:p>
          <a:p>
            <a:r>
              <a:rPr lang="en-US" sz="1900" dirty="0"/>
              <a:t> The attributes can take real values as in this case: </a:t>
            </a:r>
          </a:p>
          <a:p>
            <a:pPr marL="0" indent="0">
              <a:buNone/>
            </a:pPr>
            <a:endParaRPr lang="en-US" sz="1900" dirty="0"/>
          </a:p>
          <a:p>
            <a:pPr marL="0" indent="0">
              <a:buNone/>
            </a:pPr>
            <a:r>
              <a:rPr lang="en-US" sz="1900" dirty="0"/>
              <a:t>@attribute temperature real </a:t>
            </a:r>
          </a:p>
          <a:p>
            <a:r>
              <a:rPr lang="en-US" sz="1900" dirty="0"/>
              <a:t>You can also set a Target or a Class variable called play as shown here: </a:t>
            </a:r>
          </a:p>
          <a:p>
            <a:pPr marL="0" indent="0">
              <a:buNone/>
            </a:pPr>
            <a:endParaRPr lang="en-US" sz="1900" dirty="0"/>
          </a:p>
          <a:p>
            <a:pPr marL="0" indent="0">
              <a:buNone/>
            </a:pPr>
            <a:r>
              <a:rPr lang="en-US" sz="1900" dirty="0"/>
              <a:t>@attribute play (yes, no) </a:t>
            </a:r>
          </a:p>
          <a:p>
            <a:r>
              <a:rPr lang="en-US" sz="1900" dirty="0"/>
              <a:t>The Target assumes two nominal values yes or no. </a:t>
            </a:r>
          </a:p>
          <a:p>
            <a:pPr marL="0" indent="0">
              <a:buNone/>
            </a:pP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55</a:t>
            </a:fld>
            <a:endParaRPr lang="en-US"/>
          </a:p>
        </p:txBody>
      </p:sp>
    </p:spTree>
    <p:extLst>
      <p:ext uri="{BB962C8B-B14F-4D97-AF65-F5344CB8AC3E}">
        <p14:creationId xmlns:p14="http://schemas.microsoft.com/office/powerpoint/2010/main" val="1593721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b="1" dirty="0"/>
              <a:t>WEKA — Preprocessing the Data </a:t>
            </a:r>
            <a:br>
              <a:rPr lang="en-US" dirty="0"/>
            </a:br>
            <a:br>
              <a:rPr lang="en-US" dirty="0"/>
            </a:br>
            <a:endParaRPr lang="en-US" dirty="0"/>
          </a:p>
        </p:txBody>
      </p:sp>
      <p:sp>
        <p:nvSpPr>
          <p:cNvPr id="3" name="Content Placeholder 2"/>
          <p:cNvSpPr>
            <a:spLocks noGrp="1"/>
          </p:cNvSpPr>
          <p:nvPr>
            <p:ph idx="1"/>
          </p:nvPr>
        </p:nvSpPr>
        <p:spPr>
          <a:xfrm>
            <a:off x="801976" y="2128907"/>
            <a:ext cx="2052061" cy="3777622"/>
          </a:xfrm>
        </p:spPr>
        <p:txBody>
          <a:bodyPr/>
          <a:lstStyle/>
          <a:p>
            <a:r>
              <a:rPr lang="en-US" dirty="0"/>
              <a:t>Using the </a:t>
            </a:r>
            <a:r>
              <a:rPr lang="en-US" b="1" dirty="0"/>
              <a:t>Open file ... </a:t>
            </a:r>
            <a:r>
              <a:rPr lang="en-US" dirty="0"/>
              <a:t>option under the </a:t>
            </a:r>
            <a:r>
              <a:rPr lang="en-US" b="1" dirty="0"/>
              <a:t>Preprocess </a:t>
            </a:r>
            <a:r>
              <a:rPr lang="en-US" dirty="0"/>
              <a:t>tag select the </a:t>
            </a:r>
            <a:r>
              <a:rPr lang="en-US" b="1" dirty="0"/>
              <a:t>weather-</a:t>
            </a:r>
            <a:r>
              <a:rPr lang="en-US" b="1" dirty="0" err="1"/>
              <a:t>nominal.arff</a:t>
            </a:r>
            <a:r>
              <a:rPr lang="en-US" b="1" dirty="0"/>
              <a:t> </a:t>
            </a:r>
            <a:r>
              <a:rPr lang="en-US" dirty="0"/>
              <a:t>file.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56</a:t>
            </a:fld>
            <a:endParaRPr lang="en-US"/>
          </a:p>
        </p:txBody>
      </p:sp>
      <p:pic>
        <p:nvPicPr>
          <p:cNvPr id="6" name="Picture 5"/>
          <p:cNvPicPr>
            <a:picLocks noChangeAspect="1"/>
          </p:cNvPicPr>
          <p:nvPr/>
        </p:nvPicPr>
        <p:blipFill>
          <a:blip r:embed="rId2"/>
          <a:stretch>
            <a:fillRect/>
          </a:stretch>
        </p:blipFill>
        <p:spPr>
          <a:xfrm>
            <a:off x="4477018" y="2353108"/>
            <a:ext cx="5143500" cy="4257675"/>
          </a:xfrm>
          <a:prstGeom prst="rect">
            <a:avLst/>
          </a:prstGeom>
        </p:spPr>
      </p:pic>
    </p:spTree>
    <p:extLst>
      <p:ext uri="{BB962C8B-B14F-4D97-AF65-F5344CB8AC3E}">
        <p14:creationId xmlns:p14="http://schemas.microsoft.com/office/powerpoint/2010/main" val="152434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open the file, your screen looks like as shown here: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57</a:t>
            </a:fld>
            <a:endParaRPr lang="en-US"/>
          </a:p>
        </p:txBody>
      </p:sp>
      <p:pic>
        <p:nvPicPr>
          <p:cNvPr id="6" name="Picture 5"/>
          <p:cNvPicPr>
            <a:picLocks noChangeAspect="1"/>
          </p:cNvPicPr>
          <p:nvPr/>
        </p:nvPicPr>
        <p:blipFill>
          <a:blip r:embed="rId2"/>
          <a:stretch>
            <a:fillRect/>
          </a:stretch>
        </p:blipFill>
        <p:spPr>
          <a:xfrm>
            <a:off x="3251488" y="2787794"/>
            <a:ext cx="5772150" cy="3914775"/>
          </a:xfrm>
          <a:prstGeom prst="rect">
            <a:avLst/>
          </a:prstGeom>
        </p:spPr>
      </p:pic>
    </p:spTree>
    <p:extLst>
      <p:ext uri="{BB962C8B-B14F-4D97-AF65-F5344CB8AC3E}">
        <p14:creationId xmlns:p14="http://schemas.microsoft.com/office/powerpoint/2010/main" val="1339544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Understanding Data </a:t>
            </a:r>
            <a:endParaRPr lang="en-US" dirty="0"/>
          </a:p>
        </p:txBody>
      </p:sp>
      <p:sp>
        <p:nvSpPr>
          <p:cNvPr id="5" name="Content Placeholder 4"/>
          <p:cNvSpPr>
            <a:spLocks noGrp="1"/>
          </p:cNvSpPr>
          <p:nvPr>
            <p:ph idx="1"/>
          </p:nvPr>
        </p:nvSpPr>
        <p:spPr>
          <a:xfrm>
            <a:off x="921695" y="2128907"/>
            <a:ext cx="5465250" cy="1847347"/>
          </a:xfrm>
        </p:spPr>
        <p:txBody>
          <a:bodyPr>
            <a:normAutofit fontScale="55000" lnSpcReduction="20000"/>
          </a:bodyPr>
          <a:lstStyle/>
          <a:p>
            <a:pPr marL="0" indent="0">
              <a:buNone/>
            </a:pPr>
            <a:r>
              <a:rPr lang="en-US" dirty="0"/>
              <a:t>Let us first look at the highlighted </a:t>
            </a:r>
            <a:r>
              <a:rPr lang="en-US" b="1" dirty="0"/>
              <a:t>Current relation </a:t>
            </a:r>
            <a:r>
              <a:rPr lang="en-US" dirty="0"/>
              <a:t>sub window. It shows the name of the database that is currently loaded. You can infer two points from this sub window: </a:t>
            </a:r>
          </a:p>
          <a:p>
            <a:r>
              <a:rPr lang="en-US" dirty="0"/>
              <a:t> There are 14 instances - the number of rows in the table. </a:t>
            </a:r>
          </a:p>
          <a:p>
            <a:endParaRPr lang="en-US" dirty="0"/>
          </a:p>
          <a:p>
            <a:r>
              <a:rPr lang="en-US" dirty="0"/>
              <a:t> The table contains 5 attributes - the fields, which are discussed in the upcoming sections. </a:t>
            </a:r>
          </a:p>
          <a:p>
            <a:endParaRPr lang="en-US" dirty="0"/>
          </a:p>
          <a:p>
            <a:pPr marL="0" indent="0">
              <a:buNone/>
            </a:pPr>
            <a:r>
              <a:rPr lang="en-US" dirty="0"/>
              <a:t>On the left side, notice the </a:t>
            </a:r>
            <a:r>
              <a:rPr lang="en-US" b="1" dirty="0"/>
              <a:t>Attributes </a:t>
            </a:r>
            <a:r>
              <a:rPr lang="en-US" dirty="0"/>
              <a:t>sub window that displays the various fields in the database. </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58</a:t>
            </a:fld>
            <a:endParaRPr lang="en-US"/>
          </a:p>
        </p:txBody>
      </p:sp>
      <p:pic>
        <p:nvPicPr>
          <p:cNvPr id="6" name="Picture 5"/>
          <p:cNvPicPr>
            <a:picLocks noChangeAspect="1"/>
          </p:cNvPicPr>
          <p:nvPr/>
        </p:nvPicPr>
        <p:blipFill>
          <a:blip r:embed="rId2"/>
          <a:stretch>
            <a:fillRect/>
          </a:stretch>
        </p:blipFill>
        <p:spPr>
          <a:xfrm>
            <a:off x="6702569" y="1758462"/>
            <a:ext cx="5381625" cy="4371975"/>
          </a:xfrm>
          <a:prstGeom prst="rect">
            <a:avLst/>
          </a:prstGeom>
        </p:spPr>
      </p:pic>
      <p:sp>
        <p:nvSpPr>
          <p:cNvPr id="7" name="TextBox 6"/>
          <p:cNvSpPr txBox="1"/>
          <p:nvPr/>
        </p:nvSpPr>
        <p:spPr>
          <a:xfrm>
            <a:off x="803564" y="4585855"/>
            <a:ext cx="5749636" cy="1477328"/>
          </a:xfrm>
          <a:prstGeom prst="rect">
            <a:avLst/>
          </a:prstGeom>
          <a:noFill/>
        </p:spPr>
        <p:txBody>
          <a:bodyPr wrap="square" rtlCol="0">
            <a:spAutoFit/>
          </a:bodyPr>
          <a:lstStyle/>
          <a:p>
            <a:r>
              <a:rPr lang="en-US" dirty="0"/>
              <a:t>The </a:t>
            </a:r>
            <a:r>
              <a:rPr lang="en-US" b="1" dirty="0"/>
              <a:t>weather </a:t>
            </a:r>
            <a:r>
              <a:rPr lang="en-US" dirty="0"/>
              <a:t>database contains five fields - outlook, temperature, humidity, windy and play. When you select an attribute from this list by clicking on it, further details on the attribute itself are displayed on the right hand side. </a:t>
            </a:r>
          </a:p>
        </p:txBody>
      </p:sp>
    </p:spTree>
    <p:extLst>
      <p:ext uri="{BB962C8B-B14F-4D97-AF65-F5344CB8AC3E}">
        <p14:creationId xmlns:p14="http://schemas.microsoft.com/office/powerpoint/2010/main" val="947950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Removing Attributes </a:t>
            </a:r>
            <a:endParaRPr lang="en-US" dirty="0"/>
          </a:p>
        </p:txBody>
      </p:sp>
      <p:sp>
        <p:nvSpPr>
          <p:cNvPr id="3" name="Content Placeholder 2"/>
          <p:cNvSpPr>
            <a:spLocks noGrp="1"/>
          </p:cNvSpPr>
          <p:nvPr>
            <p:ph idx="1"/>
          </p:nvPr>
        </p:nvSpPr>
        <p:spPr>
          <a:xfrm>
            <a:off x="788121" y="1905000"/>
            <a:ext cx="5100061" cy="1738745"/>
          </a:xfrm>
        </p:spPr>
        <p:txBody>
          <a:bodyPr/>
          <a:lstStyle/>
          <a:p>
            <a:pPr marL="0" indent="0" algn="just">
              <a:buNone/>
            </a:pPr>
            <a:r>
              <a:rPr lang="en-US" dirty="0"/>
              <a:t>Many a time, the data that you want to use for model building comes with many irrelevant fields. For example, the customer database may contain his mobile number which is relevant in </a:t>
            </a:r>
            <a:r>
              <a:rPr lang="en-US" dirty="0" err="1"/>
              <a:t>analysing</a:t>
            </a:r>
            <a:r>
              <a:rPr lang="en-US" dirty="0"/>
              <a:t> his credit rating.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59</a:t>
            </a:fld>
            <a:endParaRPr lang="en-US"/>
          </a:p>
        </p:txBody>
      </p:sp>
      <p:pic>
        <p:nvPicPr>
          <p:cNvPr id="6" name="Picture 5"/>
          <p:cNvPicPr>
            <a:picLocks noChangeAspect="1"/>
          </p:cNvPicPr>
          <p:nvPr/>
        </p:nvPicPr>
        <p:blipFill>
          <a:blip r:embed="rId2"/>
          <a:stretch>
            <a:fillRect/>
          </a:stretch>
        </p:blipFill>
        <p:spPr>
          <a:xfrm>
            <a:off x="6196670" y="1264556"/>
            <a:ext cx="5897916" cy="4055590"/>
          </a:xfrm>
          <a:prstGeom prst="rect">
            <a:avLst/>
          </a:prstGeom>
        </p:spPr>
      </p:pic>
      <p:sp>
        <p:nvSpPr>
          <p:cNvPr id="7" name="TextBox 6"/>
          <p:cNvSpPr txBox="1"/>
          <p:nvPr/>
        </p:nvSpPr>
        <p:spPr>
          <a:xfrm>
            <a:off x="872836" y="5541818"/>
            <a:ext cx="9199419" cy="1477328"/>
          </a:xfrm>
          <a:prstGeom prst="rect">
            <a:avLst/>
          </a:prstGeom>
          <a:noFill/>
        </p:spPr>
        <p:txBody>
          <a:bodyPr wrap="square" rtlCol="0">
            <a:spAutoFit/>
          </a:bodyPr>
          <a:lstStyle/>
          <a:p>
            <a:r>
              <a:rPr lang="en-US" dirty="0"/>
              <a:t>To remove Attribute/s select them and click on the </a:t>
            </a:r>
            <a:r>
              <a:rPr lang="en-US" b="1" dirty="0"/>
              <a:t>Remove </a:t>
            </a:r>
            <a:r>
              <a:rPr lang="en-US" dirty="0"/>
              <a:t>button at the bottom. </a:t>
            </a:r>
          </a:p>
          <a:p>
            <a:r>
              <a:rPr lang="en-US" dirty="0"/>
              <a:t>The selected attributes would be removed from the database. After you fully preprocess the data, you can save it for model building. </a:t>
            </a:r>
          </a:p>
          <a:p>
            <a:r>
              <a:rPr lang="en-US" dirty="0"/>
              <a:t>Next, you will learn to preprocess the data by applying filters on this data. </a:t>
            </a:r>
          </a:p>
        </p:txBody>
      </p:sp>
    </p:spTree>
    <p:extLst>
      <p:ext uri="{BB962C8B-B14F-4D97-AF65-F5344CB8AC3E}">
        <p14:creationId xmlns:p14="http://schemas.microsoft.com/office/powerpoint/2010/main" val="339235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2F50-1737-0326-2C17-2FE8B8DE1AA8}"/>
              </a:ext>
            </a:extLst>
          </p:cNvPr>
          <p:cNvSpPr>
            <a:spLocks noGrp="1"/>
          </p:cNvSpPr>
          <p:nvPr>
            <p:ph type="title"/>
          </p:nvPr>
        </p:nvSpPr>
        <p:spPr/>
        <p:txBody>
          <a:bodyPr/>
          <a:lstStyle/>
          <a:p>
            <a:br>
              <a:rPr lang="en-US" b="1" i="0" dirty="0">
                <a:solidFill>
                  <a:srgbClr val="242424"/>
                </a:solidFill>
                <a:effectLst/>
                <a:latin typeface="sohne"/>
              </a:rPr>
            </a:br>
            <a:r>
              <a:rPr lang="en-US" b="1" i="0" dirty="0">
                <a:solidFill>
                  <a:srgbClr val="242424"/>
                </a:solidFill>
                <a:effectLst/>
                <a:latin typeface="sohne"/>
              </a:rPr>
              <a:t>Unsupervised Learning:</a:t>
            </a:r>
            <a:endParaRPr lang="en-US" dirty="0"/>
          </a:p>
        </p:txBody>
      </p:sp>
      <p:sp>
        <p:nvSpPr>
          <p:cNvPr id="3" name="Content Placeholder 2">
            <a:extLst>
              <a:ext uri="{FF2B5EF4-FFF2-40B4-BE49-F238E27FC236}">
                <a16:creationId xmlns:a16="http://schemas.microsoft.com/office/drawing/2014/main" id="{0656DE3C-6DEF-B917-E314-84F8337DEC6C}"/>
              </a:ext>
            </a:extLst>
          </p:cNvPr>
          <p:cNvSpPr>
            <a:spLocks noGrp="1"/>
          </p:cNvSpPr>
          <p:nvPr>
            <p:ph idx="1"/>
          </p:nvPr>
        </p:nvSpPr>
        <p:spPr/>
        <p:txBody>
          <a:bodyPr/>
          <a:lstStyle/>
          <a:p>
            <a:r>
              <a:rPr lang="en-US" b="1" i="0" u="none" strike="noStrike" dirty="0">
                <a:solidFill>
                  <a:schemeClr val="tx1">
                    <a:lumMod val="95000"/>
                    <a:lumOff val="5000"/>
                  </a:schemeClr>
                </a:solidFill>
                <a:effectLst/>
                <a:latin typeface="proxima-nova"/>
              </a:rPr>
              <a:t>Unsupervised Learning</a:t>
            </a:r>
            <a:r>
              <a:rPr lang="en-US" b="0" i="0" u="none" strike="noStrike" dirty="0">
                <a:solidFill>
                  <a:schemeClr val="tx1">
                    <a:lumMod val="95000"/>
                    <a:lumOff val="5000"/>
                  </a:schemeClr>
                </a:solidFill>
                <a:effectLst/>
                <a:latin typeface="proxima-nova"/>
              </a:rPr>
              <a:t>: This is the most important and most difficult type of learning and would be better titled Predictive Learning. In this case the machine is not given any labels for its inputs and needs to “figure out” the structure on its own. This is similar to how babies learn early in life. For example, they learn that if an object in space is not supported it will fall.</a:t>
            </a:r>
          </a:p>
          <a:p>
            <a:endParaRPr lang="en-US" dirty="0">
              <a:solidFill>
                <a:schemeClr val="tx1">
                  <a:lumMod val="95000"/>
                  <a:lumOff val="5000"/>
                </a:schemeClr>
              </a:solidFill>
              <a:latin typeface="proxima-nova"/>
            </a:endParaRPr>
          </a:p>
          <a:p>
            <a:r>
              <a:rPr lang="en-US" b="0" i="0" dirty="0">
                <a:solidFill>
                  <a:srgbClr val="242424"/>
                </a:solidFill>
                <a:effectLst/>
                <a:latin typeface="source-serif-pro"/>
              </a:rPr>
              <a:t>When we have unclassified and unlabeled data, the system attempts to uncover patterns from the data . There is no label or target given for the examples. One common task is to group similar examples together called clustering.</a:t>
            </a:r>
          </a:p>
          <a:p>
            <a:endParaRPr lang="en-US" dirty="0">
              <a:solidFill>
                <a:srgbClr val="242424"/>
              </a:solidFill>
              <a:latin typeface="source-serif-pro"/>
            </a:endParaRPr>
          </a:p>
          <a:p>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081CEC6B-6177-BD25-F8CB-50A4268081A8}"/>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53EB4E91-79BD-33D2-07DD-E270E998BAEF}"/>
              </a:ext>
            </a:extLst>
          </p:cNvPr>
          <p:cNvSpPr>
            <a:spLocks noGrp="1"/>
          </p:cNvSpPr>
          <p:nvPr>
            <p:ph type="sldNum" sz="quarter" idx="12"/>
          </p:nvPr>
        </p:nvSpPr>
        <p:spPr/>
        <p:txBody>
          <a:bodyPr/>
          <a:lstStyle/>
          <a:p>
            <a:fld id="{21A9D750-17E9-472F-B72C-6AF24681985C}" type="slidenum">
              <a:rPr lang="en-US" smtClean="0"/>
              <a:t>6</a:t>
            </a:fld>
            <a:endParaRPr lang="en-US"/>
          </a:p>
        </p:txBody>
      </p:sp>
    </p:spTree>
    <p:extLst>
      <p:ext uri="{BB962C8B-B14F-4D97-AF65-F5344CB8AC3E}">
        <p14:creationId xmlns:p14="http://schemas.microsoft.com/office/powerpoint/2010/main" val="3881994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066" y="329899"/>
            <a:ext cx="8911687" cy="1280890"/>
          </a:xfrm>
        </p:spPr>
        <p:txBody>
          <a:bodyPr/>
          <a:lstStyle/>
          <a:p>
            <a:r>
              <a:rPr lang="en-US" b="1" dirty="0"/>
              <a:t>Applying Filters </a:t>
            </a:r>
            <a:endParaRPr lang="en-US" dirty="0"/>
          </a:p>
        </p:txBody>
      </p:sp>
      <p:sp>
        <p:nvSpPr>
          <p:cNvPr id="3" name="Content Placeholder 2"/>
          <p:cNvSpPr>
            <a:spLocks noGrp="1"/>
          </p:cNvSpPr>
          <p:nvPr>
            <p:ph idx="1"/>
          </p:nvPr>
        </p:nvSpPr>
        <p:spPr>
          <a:xfrm>
            <a:off x="420976" y="1717964"/>
            <a:ext cx="5758151" cy="3777622"/>
          </a:xfrm>
        </p:spPr>
        <p:txBody>
          <a:bodyPr/>
          <a:lstStyle/>
          <a:p>
            <a:r>
              <a:rPr lang="en-US" dirty="0"/>
              <a:t>Some of the machine learning techniques such as association rule mining requires categorical data. To illustrate the use of filters, we will use </a:t>
            </a:r>
            <a:r>
              <a:rPr lang="en-US" b="1" dirty="0"/>
              <a:t>weather-</a:t>
            </a:r>
            <a:r>
              <a:rPr lang="en-US" b="1" dirty="0" err="1"/>
              <a:t>numeric.arff</a:t>
            </a:r>
            <a:r>
              <a:rPr lang="en-US" b="1" dirty="0"/>
              <a:t> </a:t>
            </a:r>
            <a:r>
              <a:rPr lang="en-US" dirty="0"/>
              <a:t>database that contains two </a:t>
            </a:r>
            <a:r>
              <a:rPr lang="en-US" b="1" dirty="0"/>
              <a:t>numeric </a:t>
            </a:r>
            <a:r>
              <a:rPr lang="en-US" dirty="0"/>
              <a:t>attributes - </a:t>
            </a:r>
            <a:r>
              <a:rPr lang="en-US" b="1" dirty="0"/>
              <a:t>temperature </a:t>
            </a:r>
            <a:r>
              <a:rPr lang="en-US" dirty="0"/>
              <a:t>and </a:t>
            </a:r>
            <a:r>
              <a:rPr lang="en-US" b="1" dirty="0"/>
              <a:t>humidity</a:t>
            </a:r>
            <a:r>
              <a:rPr lang="en-US" dirty="0"/>
              <a:t>. </a:t>
            </a:r>
          </a:p>
          <a:p>
            <a:r>
              <a:rPr lang="en-US" dirty="0"/>
              <a:t>We will convert these to </a:t>
            </a:r>
            <a:r>
              <a:rPr lang="en-US" b="1" dirty="0"/>
              <a:t>nominal </a:t>
            </a:r>
            <a:r>
              <a:rPr lang="en-US" dirty="0"/>
              <a:t>by applying a filter on our raw data. Click on the </a:t>
            </a:r>
            <a:r>
              <a:rPr lang="en-US" b="1" dirty="0"/>
              <a:t>Choose </a:t>
            </a:r>
            <a:r>
              <a:rPr lang="en-US" dirty="0"/>
              <a:t>button in the </a:t>
            </a:r>
            <a:r>
              <a:rPr lang="en-US" b="1" dirty="0"/>
              <a:t>Filter </a:t>
            </a:r>
            <a:r>
              <a:rPr lang="en-US" dirty="0" err="1"/>
              <a:t>subwindow</a:t>
            </a:r>
            <a:r>
              <a:rPr lang="en-US" dirty="0"/>
              <a:t> and select the following filter: </a:t>
            </a:r>
          </a:p>
          <a:p>
            <a:r>
              <a:rPr lang="en-US" b="1" dirty="0" err="1"/>
              <a:t>weka</a:t>
            </a:r>
            <a:r>
              <a:rPr lang="en-US" b="1" dirty="0"/>
              <a:t>-&gt;filters-&gt;supervised-&gt;attribute-&gt;Discretize </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60</a:t>
            </a:fld>
            <a:endParaRPr lang="en-US"/>
          </a:p>
        </p:txBody>
      </p:sp>
      <p:pic>
        <p:nvPicPr>
          <p:cNvPr id="6" name="Picture 5"/>
          <p:cNvPicPr>
            <a:picLocks noChangeAspect="1"/>
          </p:cNvPicPr>
          <p:nvPr/>
        </p:nvPicPr>
        <p:blipFill>
          <a:blip r:embed="rId2"/>
          <a:stretch>
            <a:fillRect/>
          </a:stretch>
        </p:blipFill>
        <p:spPr>
          <a:xfrm>
            <a:off x="6286500" y="1152907"/>
            <a:ext cx="5905500" cy="4581525"/>
          </a:xfrm>
          <a:prstGeom prst="rect">
            <a:avLst/>
          </a:prstGeom>
        </p:spPr>
      </p:pic>
      <p:sp>
        <p:nvSpPr>
          <p:cNvPr id="7" name="TextBox 6"/>
          <p:cNvSpPr txBox="1"/>
          <p:nvPr/>
        </p:nvSpPr>
        <p:spPr>
          <a:xfrm>
            <a:off x="531812" y="5888182"/>
            <a:ext cx="9554297" cy="646331"/>
          </a:xfrm>
          <a:prstGeom prst="rect">
            <a:avLst/>
          </a:prstGeom>
          <a:noFill/>
        </p:spPr>
        <p:txBody>
          <a:bodyPr wrap="square" rtlCol="0">
            <a:spAutoFit/>
          </a:bodyPr>
          <a:lstStyle/>
          <a:p>
            <a:r>
              <a:rPr lang="en-US" dirty="0"/>
              <a:t>Click on the </a:t>
            </a:r>
            <a:r>
              <a:rPr lang="en-US" b="1" dirty="0"/>
              <a:t>Apply </a:t>
            </a:r>
            <a:r>
              <a:rPr lang="en-US" dirty="0"/>
              <a:t>button and examine the </a:t>
            </a:r>
            <a:r>
              <a:rPr lang="en-US" b="1" dirty="0"/>
              <a:t>temperature </a:t>
            </a:r>
            <a:r>
              <a:rPr lang="en-US" dirty="0"/>
              <a:t>and/or </a:t>
            </a:r>
            <a:r>
              <a:rPr lang="en-US" b="1" dirty="0"/>
              <a:t>humidity </a:t>
            </a:r>
            <a:r>
              <a:rPr lang="en-US" dirty="0"/>
              <a:t>attribute. You will notice that these have changed from numeric to nominal types. </a:t>
            </a:r>
          </a:p>
        </p:txBody>
      </p:sp>
    </p:spTree>
    <p:extLst>
      <p:ext uri="{BB962C8B-B14F-4D97-AF65-F5344CB8AC3E}">
        <p14:creationId xmlns:p14="http://schemas.microsoft.com/office/powerpoint/2010/main" val="2786173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00545" y="2133600"/>
            <a:ext cx="5389419" cy="3777622"/>
          </a:xfrm>
        </p:spPr>
        <p:txBody>
          <a:bodyPr>
            <a:normAutofit/>
          </a:bodyPr>
          <a:lstStyle/>
          <a:p>
            <a:r>
              <a:rPr lang="en-US" dirty="0"/>
              <a:t>Let us look into another filter now. Suppose you want to select the best attributes for deciding the </a:t>
            </a:r>
            <a:r>
              <a:rPr lang="en-US" b="1" dirty="0"/>
              <a:t>play</a:t>
            </a:r>
            <a:r>
              <a:rPr lang="en-US" dirty="0"/>
              <a:t>. Select and apply the following filter: </a:t>
            </a:r>
          </a:p>
          <a:p>
            <a:r>
              <a:rPr lang="en-US" b="1" dirty="0" err="1"/>
              <a:t>weka</a:t>
            </a:r>
            <a:r>
              <a:rPr lang="en-US" b="1" dirty="0"/>
              <a:t>-&gt;filters-&gt;supervised-&gt;attribute-&gt;</a:t>
            </a:r>
            <a:r>
              <a:rPr lang="en-US" b="1" dirty="0" err="1"/>
              <a:t>AttributeSelection</a:t>
            </a:r>
            <a:r>
              <a:rPr lang="en-US" b="1" dirty="0"/>
              <a:t> </a:t>
            </a:r>
            <a:endParaRPr lang="en-US" dirty="0"/>
          </a:p>
          <a:p>
            <a:r>
              <a:rPr lang="en-US" dirty="0"/>
              <a:t>You will notice that it removes the </a:t>
            </a:r>
            <a:r>
              <a:rPr lang="en-US" b="1" dirty="0"/>
              <a:t>temperature </a:t>
            </a:r>
            <a:r>
              <a:rPr lang="en-US" dirty="0"/>
              <a:t>and </a:t>
            </a:r>
            <a:r>
              <a:rPr lang="en-US" b="1" dirty="0"/>
              <a:t>humidity </a:t>
            </a:r>
            <a:r>
              <a:rPr lang="en-US" dirty="0"/>
              <a:t>attributes from the database.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61</a:t>
            </a:fld>
            <a:endParaRPr lang="en-US"/>
          </a:p>
        </p:txBody>
      </p:sp>
      <p:pic>
        <p:nvPicPr>
          <p:cNvPr id="6" name="Picture 5"/>
          <p:cNvPicPr>
            <a:picLocks noChangeAspect="1"/>
          </p:cNvPicPr>
          <p:nvPr/>
        </p:nvPicPr>
        <p:blipFill>
          <a:blip r:embed="rId2"/>
          <a:stretch>
            <a:fillRect/>
          </a:stretch>
        </p:blipFill>
        <p:spPr>
          <a:xfrm>
            <a:off x="6305550" y="2665168"/>
            <a:ext cx="5886450" cy="2705100"/>
          </a:xfrm>
          <a:prstGeom prst="rect">
            <a:avLst/>
          </a:prstGeom>
        </p:spPr>
      </p:pic>
      <p:sp>
        <p:nvSpPr>
          <p:cNvPr id="7" name="TextBox 6"/>
          <p:cNvSpPr txBox="1"/>
          <p:nvPr/>
        </p:nvSpPr>
        <p:spPr>
          <a:xfrm>
            <a:off x="734291" y="5791200"/>
            <a:ext cx="9102436" cy="1200329"/>
          </a:xfrm>
          <a:prstGeom prst="rect">
            <a:avLst/>
          </a:prstGeom>
          <a:noFill/>
        </p:spPr>
        <p:txBody>
          <a:bodyPr wrap="square" rtlCol="0">
            <a:spAutoFit/>
          </a:bodyPr>
          <a:lstStyle/>
          <a:p>
            <a:r>
              <a:rPr lang="en-US" dirty="0"/>
              <a:t>After you are satisfied with the preprocessing of your data, save the data by clicking the </a:t>
            </a:r>
            <a:r>
              <a:rPr lang="en-US" b="1" dirty="0"/>
              <a:t>Save … </a:t>
            </a:r>
            <a:r>
              <a:rPr lang="en-US" dirty="0"/>
              <a:t>button. You will use this saved file for model building. </a:t>
            </a:r>
          </a:p>
          <a:p>
            <a:r>
              <a:rPr lang="en-US" dirty="0">
                <a:solidFill>
                  <a:srgbClr val="0070C0"/>
                </a:solidFill>
              </a:rPr>
              <a:t>In the next chapter, we will explore the model building using several predefined ML algorithms</a:t>
            </a:r>
            <a:r>
              <a:rPr lang="en-US" dirty="0"/>
              <a:t>. </a:t>
            </a:r>
          </a:p>
        </p:txBody>
      </p:sp>
    </p:spTree>
    <p:extLst>
      <p:ext uri="{BB962C8B-B14F-4D97-AF65-F5344CB8AC3E}">
        <p14:creationId xmlns:p14="http://schemas.microsoft.com/office/powerpoint/2010/main" val="1703625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271" y="102658"/>
            <a:ext cx="8911687" cy="1280890"/>
          </a:xfrm>
        </p:spPr>
        <p:txBody>
          <a:bodyPr>
            <a:normAutofit fontScale="90000"/>
          </a:bodyPr>
          <a:lstStyle/>
          <a:p>
            <a:br>
              <a:rPr lang="en-US" dirty="0"/>
            </a:br>
            <a:r>
              <a:rPr lang="en-US" b="1" dirty="0"/>
              <a:t>WEKA — Classifiers </a:t>
            </a:r>
            <a:br>
              <a:rPr lang="en-US" dirty="0"/>
            </a:br>
            <a:br>
              <a:rPr lang="en-US" dirty="0"/>
            </a:br>
            <a:endParaRPr lang="en-US" dirty="0"/>
          </a:p>
        </p:txBody>
      </p:sp>
      <p:sp>
        <p:nvSpPr>
          <p:cNvPr id="3" name="Content Placeholder 2"/>
          <p:cNvSpPr>
            <a:spLocks noGrp="1"/>
          </p:cNvSpPr>
          <p:nvPr>
            <p:ph idx="1"/>
          </p:nvPr>
        </p:nvSpPr>
        <p:spPr>
          <a:xfrm>
            <a:off x="689317" y="1593273"/>
            <a:ext cx="10602138" cy="4907560"/>
          </a:xfrm>
        </p:spPr>
        <p:txBody>
          <a:bodyPr/>
          <a:lstStyle/>
          <a:p>
            <a:r>
              <a:rPr lang="en-US" dirty="0"/>
              <a:t>Many machine learning applications are classification related. For example, you may like to classify a tumor as malignant or benign. You may like to decide whether to play an outside game depending on the weather conditions. Generally, this decision is dependent on several features/conditions of the weather. So you may prefer to use a tree classifier to make your decision of whether to play or not. </a:t>
            </a:r>
          </a:p>
          <a:p>
            <a:r>
              <a:rPr lang="en-US" dirty="0"/>
              <a:t>In this chapter, we will learn how to build such a tree classifier on weather data to decide on the playing conditions.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62</a:t>
            </a:fld>
            <a:endParaRPr lang="en-US"/>
          </a:p>
        </p:txBody>
      </p:sp>
    </p:spTree>
    <p:extLst>
      <p:ext uri="{BB962C8B-B14F-4D97-AF65-F5344CB8AC3E}">
        <p14:creationId xmlns:p14="http://schemas.microsoft.com/office/powerpoint/2010/main" val="3881721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Setting Test Data </a:t>
            </a:r>
            <a:endParaRPr lang="en-US" dirty="0"/>
          </a:p>
        </p:txBody>
      </p:sp>
      <p:sp>
        <p:nvSpPr>
          <p:cNvPr id="3" name="Content Placeholder 2"/>
          <p:cNvSpPr>
            <a:spLocks noGrp="1"/>
          </p:cNvSpPr>
          <p:nvPr>
            <p:ph idx="1"/>
          </p:nvPr>
        </p:nvSpPr>
        <p:spPr>
          <a:xfrm>
            <a:off x="1065212" y="1600200"/>
            <a:ext cx="5822320" cy="1849582"/>
          </a:xfrm>
        </p:spPr>
        <p:txBody>
          <a:bodyPr/>
          <a:lstStyle/>
          <a:p>
            <a:pPr marL="0" indent="0">
              <a:buNone/>
            </a:pPr>
            <a:r>
              <a:rPr lang="en-US" dirty="0"/>
              <a:t>We will use the preprocessed weather data file from the previous lesson. Open the saved file by using the </a:t>
            </a:r>
            <a:r>
              <a:rPr lang="en-US" b="1" dirty="0"/>
              <a:t>Open file ... </a:t>
            </a:r>
            <a:r>
              <a:rPr lang="en-US" dirty="0"/>
              <a:t>option under the </a:t>
            </a:r>
            <a:r>
              <a:rPr lang="en-US" b="1" dirty="0"/>
              <a:t>Preprocess </a:t>
            </a:r>
            <a:r>
              <a:rPr lang="en-US" dirty="0"/>
              <a:t>tab, click on the </a:t>
            </a:r>
            <a:r>
              <a:rPr lang="en-US" b="1" dirty="0"/>
              <a:t>Classify </a:t>
            </a:r>
            <a:r>
              <a:rPr lang="en-US" dirty="0"/>
              <a:t>tab, and you would see the following screen: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63</a:t>
            </a:fld>
            <a:endParaRPr lang="en-US"/>
          </a:p>
        </p:txBody>
      </p:sp>
      <p:pic>
        <p:nvPicPr>
          <p:cNvPr id="6" name="Picture 5"/>
          <p:cNvPicPr>
            <a:picLocks noChangeAspect="1"/>
          </p:cNvPicPr>
          <p:nvPr/>
        </p:nvPicPr>
        <p:blipFill>
          <a:blip r:embed="rId2"/>
          <a:stretch>
            <a:fillRect/>
          </a:stretch>
        </p:blipFill>
        <p:spPr>
          <a:xfrm>
            <a:off x="7048768" y="1264555"/>
            <a:ext cx="4617080" cy="3928431"/>
          </a:xfrm>
          <a:prstGeom prst="rect">
            <a:avLst/>
          </a:prstGeom>
        </p:spPr>
      </p:pic>
      <p:sp>
        <p:nvSpPr>
          <p:cNvPr id="7" name="TextBox 6"/>
          <p:cNvSpPr txBox="1"/>
          <p:nvPr/>
        </p:nvSpPr>
        <p:spPr>
          <a:xfrm>
            <a:off x="1065212" y="3271710"/>
            <a:ext cx="5430982" cy="2308324"/>
          </a:xfrm>
          <a:prstGeom prst="rect">
            <a:avLst/>
          </a:prstGeom>
          <a:noFill/>
        </p:spPr>
        <p:txBody>
          <a:bodyPr wrap="square" rtlCol="0">
            <a:spAutoFit/>
          </a:bodyPr>
          <a:lstStyle/>
          <a:p>
            <a:r>
              <a:rPr lang="en-US" dirty="0"/>
              <a:t>Before you learn about the available classifiers, let us examine the </a:t>
            </a:r>
            <a:r>
              <a:rPr lang="en-US" b="1" dirty="0"/>
              <a:t>Test </a:t>
            </a:r>
            <a:r>
              <a:rPr lang="en-US" dirty="0"/>
              <a:t>options. You will notice four testing options as listed below: </a:t>
            </a:r>
          </a:p>
          <a:p>
            <a:pPr marL="285750" indent="-285750">
              <a:buFont typeface="Arial" panose="020B0604020202020204" pitchFamily="34" charset="0"/>
              <a:buChar char="•"/>
            </a:pPr>
            <a:r>
              <a:rPr lang="en-US" dirty="0"/>
              <a:t> Training set </a:t>
            </a:r>
          </a:p>
          <a:p>
            <a:pPr marL="285750" indent="-285750">
              <a:buFont typeface="Arial" panose="020B0604020202020204" pitchFamily="34" charset="0"/>
              <a:buChar char="•"/>
            </a:pPr>
            <a:r>
              <a:rPr lang="en-US" dirty="0"/>
              <a:t> Supplied test set </a:t>
            </a:r>
          </a:p>
          <a:p>
            <a:pPr marL="285750" indent="-285750">
              <a:buFont typeface="Arial" panose="020B0604020202020204" pitchFamily="34" charset="0"/>
              <a:buChar char="•"/>
            </a:pPr>
            <a:r>
              <a:rPr lang="en-US" dirty="0"/>
              <a:t> Cross-validation </a:t>
            </a:r>
          </a:p>
          <a:p>
            <a:pPr marL="285750" indent="-285750">
              <a:buFont typeface="Arial" panose="020B0604020202020204" pitchFamily="34" charset="0"/>
              <a:buChar char="•"/>
            </a:pPr>
            <a:r>
              <a:rPr lang="en-US" dirty="0"/>
              <a:t> Percentage split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56958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551708"/>
            <a:ext cx="3970915" cy="4696691"/>
          </a:xfrm>
        </p:spPr>
        <p:txBody>
          <a:bodyPr>
            <a:normAutofit/>
          </a:bodyPr>
          <a:lstStyle/>
          <a:p>
            <a:r>
              <a:rPr lang="en-US" dirty="0"/>
              <a:t>Unless you have your own training set or a client supplied test set, you would use cross-validation or percentage split options. Under cross-validation, you can set the number of folds in which entire data would be split and used during each iteration of training. In the percentage split, you will split the data between training and testing using the set split percentage. </a:t>
            </a:r>
          </a:p>
          <a:p>
            <a:r>
              <a:rPr lang="en-US" dirty="0"/>
              <a:t>Now, keep the default </a:t>
            </a:r>
            <a:r>
              <a:rPr lang="en-US" b="1" dirty="0"/>
              <a:t>play </a:t>
            </a:r>
            <a:r>
              <a:rPr lang="en-US" dirty="0"/>
              <a:t>option for the output class: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64</a:t>
            </a:fld>
            <a:endParaRPr lang="en-US"/>
          </a:p>
        </p:txBody>
      </p:sp>
      <p:pic>
        <p:nvPicPr>
          <p:cNvPr id="6" name="Picture 5"/>
          <p:cNvPicPr>
            <a:picLocks noChangeAspect="1"/>
          </p:cNvPicPr>
          <p:nvPr/>
        </p:nvPicPr>
        <p:blipFill>
          <a:blip r:embed="rId2"/>
          <a:stretch>
            <a:fillRect/>
          </a:stretch>
        </p:blipFill>
        <p:spPr>
          <a:xfrm>
            <a:off x="6448425" y="1152907"/>
            <a:ext cx="5743575" cy="4953000"/>
          </a:xfrm>
          <a:prstGeom prst="rect">
            <a:avLst/>
          </a:prstGeom>
        </p:spPr>
      </p:pic>
    </p:spTree>
    <p:extLst>
      <p:ext uri="{BB962C8B-B14F-4D97-AF65-F5344CB8AC3E}">
        <p14:creationId xmlns:p14="http://schemas.microsoft.com/office/powerpoint/2010/main" val="966216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25" y="263891"/>
            <a:ext cx="8911687" cy="1280890"/>
          </a:xfrm>
        </p:spPr>
        <p:txBody>
          <a:bodyPr>
            <a:normAutofit/>
          </a:bodyPr>
          <a:lstStyle/>
          <a:p>
            <a:r>
              <a:rPr lang="en-US" sz="1600" dirty="0"/>
              <a:t>Next, you will select the classifier. </a:t>
            </a:r>
            <a:br>
              <a:rPr lang="en-US" sz="1600" dirty="0"/>
            </a:br>
            <a:r>
              <a:rPr lang="en-US" sz="1600" dirty="0"/>
              <a:t>Click on the </a:t>
            </a:r>
            <a:r>
              <a:rPr lang="en-US" sz="1600" b="1" dirty="0"/>
              <a:t>Choose </a:t>
            </a:r>
            <a:r>
              <a:rPr lang="en-US" sz="1600" dirty="0"/>
              <a:t>button and select the following classifier: </a:t>
            </a:r>
            <a:br>
              <a:rPr lang="en-US" sz="1600" dirty="0"/>
            </a:br>
            <a:r>
              <a:rPr lang="en-US" sz="1600" b="1" dirty="0" err="1"/>
              <a:t>weka</a:t>
            </a:r>
            <a:r>
              <a:rPr lang="en-US" sz="1600" b="1" dirty="0"/>
              <a:t>-&gt;classifiers&gt;trees&gt;J48 </a:t>
            </a:r>
            <a:br>
              <a:rPr lang="en-US" sz="1600" dirty="0"/>
            </a:br>
            <a:r>
              <a:rPr lang="en-US" sz="1600" dirty="0"/>
              <a:t>This is shown in the screenshot below: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65</a:t>
            </a:fld>
            <a:endParaRPr lang="en-US"/>
          </a:p>
        </p:txBody>
      </p:sp>
      <p:pic>
        <p:nvPicPr>
          <p:cNvPr id="6" name="Picture 5"/>
          <p:cNvPicPr>
            <a:picLocks noChangeAspect="1"/>
          </p:cNvPicPr>
          <p:nvPr/>
        </p:nvPicPr>
        <p:blipFill rotWithShape="1">
          <a:blip r:embed="rId2"/>
          <a:srcRect t="10251"/>
          <a:stretch/>
        </p:blipFill>
        <p:spPr>
          <a:xfrm>
            <a:off x="1828800" y="1583313"/>
            <a:ext cx="5347856" cy="5127049"/>
          </a:xfrm>
          <a:prstGeom prst="rect">
            <a:avLst/>
          </a:prstGeom>
        </p:spPr>
      </p:pic>
    </p:spTree>
    <p:extLst>
      <p:ext uri="{BB962C8B-B14F-4D97-AF65-F5344CB8AC3E}">
        <p14:creationId xmlns:p14="http://schemas.microsoft.com/office/powerpoint/2010/main" val="642375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Click on the </a:t>
            </a:r>
            <a:r>
              <a:rPr lang="en-US" sz="2400" b="1" dirty="0"/>
              <a:t>Start </a:t>
            </a:r>
            <a:r>
              <a:rPr lang="en-US" sz="2400" dirty="0"/>
              <a:t>button to start the classification process. After a while, the classification results would be presented on your screen as shown here: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66</a:t>
            </a:fld>
            <a:endParaRPr lang="en-US"/>
          </a:p>
        </p:txBody>
      </p:sp>
      <p:pic>
        <p:nvPicPr>
          <p:cNvPr id="6" name="Picture 5"/>
          <p:cNvPicPr>
            <a:picLocks noChangeAspect="1"/>
          </p:cNvPicPr>
          <p:nvPr/>
        </p:nvPicPr>
        <p:blipFill>
          <a:blip r:embed="rId2"/>
          <a:stretch>
            <a:fillRect/>
          </a:stretch>
        </p:blipFill>
        <p:spPr>
          <a:xfrm>
            <a:off x="2731834" y="2008908"/>
            <a:ext cx="6491692" cy="4856025"/>
          </a:xfrm>
          <a:prstGeom prst="rect">
            <a:avLst/>
          </a:prstGeom>
        </p:spPr>
      </p:pic>
    </p:spTree>
    <p:extLst>
      <p:ext uri="{BB962C8B-B14F-4D97-AF65-F5344CB8AC3E}">
        <p14:creationId xmlns:p14="http://schemas.microsoft.com/office/powerpoint/2010/main" val="380428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Visualize Results </a:t>
            </a:r>
            <a:endParaRPr lang="en-US" dirty="0"/>
          </a:p>
        </p:txBody>
      </p:sp>
      <p:sp>
        <p:nvSpPr>
          <p:cNvPr id="3" name="Content Placeholder 2"/>
          <p:cNvSpPr>
            <a:spLocks noGrp="1"/>
          </p:cNvSpPr>
          <p:nvPr>
            <p:ph idx="1"/>
          </p:nvPr>
        </p:nvSpPr>
        <p:spPr>
          <a:xfrm>
            <a:off x="921695" y="2128907"/>
            <a:ext cx="1968933" cy="3777622"/>
          </a:xfrm>
        </p:spPr>
        <p:txBody>
          <a:bodyPr/>
          <a:lstStyle/>
          <a:p>
            <a:pPr marL="0" indent="0" algn="just">
              <a:buNone/>
            </a:pPr>
            <a:r>
              <a:rPr lang="en-US" dirty="0"/>
              <a:t>To see the visual representation of the results, right click on the result in the </a:t>
            </a:r>
            <a:r>
              <a:rPr lang="en-US" b="1" dirty="0"/>
              <a:t>Result list </a:t>
            </a:r>
            <a:r>
              <a:rPr lang="en-US" dirty="0"/>
              <a:t>box. Several options would pop up on the screen as shown here: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67</a:t>
            </a:fld>
            <a:endParaRPr lang="en-US"/>
          </a:p>
        </p:txBody>
      </p:sp>
      <p:pic>
        <p:nvPicPr>
          <p:cNvPr id="6" name="Picture 5"/>
          <p:cNvPicPr>
            <a:picLocks noChangeAspect="1"/>
          </p:cNvPicPr>
          <p:nvPr/>
        </p:nvPicPr>
        <p:blipFill>
          <a:blip r:embed="rId2"/>
          <a:stretch>
            <a:fillRect/>
          </a:stretch>
        </p:blipFill>
        <p:spPr>
          <a:xfrm>
            <a:off x="5418405" y="2419910"/>
            <a:ext cx="4981575" cy="3895725"/>
          </a:xfrm>
          <a:prstGeom prst="rect">
            <a:avLst/>
          </a:prstGeom>
        </p:spPr>
      </p:pic>
    </p:spTree>
    <p:extLst>
      <p:ext uri="{BB962C8B-B14F-4D97-AF65-F5344CB8AC3E}">
        <p14:creationId xmlns:p14="http://schemas.microsoft.com/office/powerpoint/2010/main" val="1557189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 </a:t>
            </a:r>
            <a:r>
              <a:rPr lang="en-US" b="1" dirty="0"/>
              <a:t>Visualize tree </a:t>
            </a:r>
            <a:r>
              <a:rPr lang="en-US" dirty="0"/>
              <a:t>to get a visual representation of the traversal tree as seen in the screenshot below: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68</a:t>
            </a:fld>
            <a:endParaRPr lang="en-US"/>
          </a:p>
        </p:txBody>
      </p:sp>
      <p:pic>
        <p:nvPicPr>
          <p:cNvPr id="6" name="Picture 5"/>
          <p:cNvPicPr>
            <a:picLocks noChangeAspect="1"/>
          </p:cNvPicPr>
          <p:nvPr/>
        </p:nvPicPr>
        <p:blipFill>
          <a:blip r:embed="rId2"/>
          <a:stretch>
            <a:fillRect/>
          </a:stretch>
        </p:blipFill>
        <p:spPr>
          <a:xfrm>
            <a:off x="2947962" y="2614366"/>
            <a:ext cx="5544874" cy="4176350"/>
          </a:xfrm>
          <a:prstGeom prst="rect">
            <a:avLst/>
          </a:prstGeom>
        </p:spPr>
      </p:pic>
    </p:spTree>
    <p:extLst>
      <p:ext uri="{BB962C8B-B14F-4D97-AF65-F5344CB8AC3E}">
        <p14:creationId xmlns:p14="http://schemas.microsoft.com/office/powerpoint/2010/main" val="1945957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Selecting </a:t>
            </a:r>
            <a:r>
              <a:rPr lang="en-US" b="1" dirty="0"/>
              <a:t>Visualize classifier errors </a:t>
            </a:r>
            <a:r>
              <a:rPr lang="en-US" dirty="0"/>
              <a:t>would plot the results of classification as shown here: </a:t>
            </a:r>
          </a:p>
        </p:txBody>
      </p:sp>
      <p:sp>
        <p:nvSpPr>
          <p:cNvPr id="3" name="Content Placeholder 2"/>
          <p:cNvSpPr>
            <a:spLocks noGrp="1"/>
          </p:cNvSpPr>
          <p:nvPr>
            <p:ph idx="1"/>
          </p:nvPr>
        </p:nvSpPr>
        <p:spPr>
          <a:xfrm>
            <a:off x="971149" y="2352815"/>
            <a:ext cx="3243552" cy="3777622"/>
          </a:xfrm>
        </p:spPr>
        <p:txBody>
          <a:bodyPr>
            <a:normAutofit lnSpcReduction="10000"/>
          </a:bodyPr>
          <a:lstStyle/>
          <a:p>
            <a:pPr marL="0" indent="0" algn="just">
              <a:buNone/>
            </a:pPr>
            <a:r>
              <a:rPr lang="en-US" dirty="0"/>
              <a:t>A </a:t>
            </a:r>
            <a:r>
              <a:rPr lang="en-US" b="1" dirty="0"/>
              <a:t>cross </a:t>
            </a:r>
            <a:r>
              <a:rPr lang="en-US" dirty="0"/>
              <a:t>represents a correctly classified instance while </a:t>
            </a:r>
            <a:r>
              <a:rPr lang="en-US" b="1" dirty="0"/>
              <a:t>squares </a:t>
            </a:r>
            <a:r>
              <a:rPr lang="en-US" dirty="0"/>
              <a:t>represents incorrectly classified instances. At the lower left corner of the plot you see a </a:t>
            </a:r>
            <a:r>
              <a:rPr lang="en-US" b="1" dirty="0"/>
              <a:t>cross </a:t>
            </a:r>
            <a:r>
              <a:rPr lang="en-US" dirty="0"/>
              <a:t>that indicates if </a:t>
            </a:r>
            <a:r>
              <a:rPr lang="en-US" b="1" dirty="0"/>
              <a:t>outlook </a:t>
            </a:r>
            <a:r>
              <a:rPr lang="en-US" dirty="0"/>
              <a:t>is sunny then </a:t>
            </a:r>
            <a:r>
              <a:rPr lang="en-US" b="1" dirty="0"/>
              <a:t>play </a:t>
            </a:r>
            <a:r>
              <a:rPr lang="en-US" dirty="0"/>
              <a:t>the game. So this is a correctly classified instance. To locate instances, you can introduce some jitter in it by sliding the </a:t>
            </a:r>
            <a:r>
              <a:rPr lang="en-US" b="1" dirty="0"/>
              <a:t>jitter </a:t>
            </a:r>
            <a:r>
              <a:rPr lang="en-US" dirty="0"/>
              <a:t>slide bar.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69</a:t>
            </a:fld>
            <a:endParaRPr lang="en-US"/>
          </a:p>
        </p:txBody>
      </p:sp>
      <p:pic>
        <p:nvPicPr>
          <p:cNvPr id="6" name="Picture 5"/>
          <p:cNvPicPr>
            <a:picLocks noChangeAspect="1"/>
          </p:cNvPicPr>
          <p:nvPr/>
        </p:nvPicPr>
        <p:blipFill>
          <a:blip r:embed="rId2"/>
          <a:stretch>
            <a:fillRect/>
          </a:stretch>
        </p:blipFill>
        <p:spPr>
          <a:xfrm>
            <a:off x="5940544" y="2269836"/>
            <a:ext cx="5160001" cy="3860601"/>
          </a:xfrm>
          <a:prstGeom prst="rect">
            <a:avLst/>
          </a:prstGeom>
        </p:spPr>
      </p:pic>
    </p:spTree>
    <p:extLst>
      <p:ext uri="{BB962C8B-B14F-4D97-AF65-F5344CB8AC3E}">
        <p14:creationId xmlns:p14="http://schemas.microsoft.com/office/powerpoint/2010/main" val="421318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0E56-D3CE-BE19-8F37-A07236313061}"/>
              </a:ext>
            </a:extLst>
          </p:cNvPr>
          <p:cNvSpPr>
            <a:spLocks noGrp="1"/>
          </p:cNvSpPr>
          <p:nvPr>
            <p:ph type="title"/>
          </p:nvPr>
        </p:nvSpPr>
        <p:spPr/>
        <p:txBody>
          <a:bodyPr/>
          <a:lstStyle/>
          <a:p>
            <a:r>
              <a:rPr lang="en-US" b="1" i="0" dirty="0">
                <a:solidFill>
                  <a:srgbClr val="242424"/>
                </a:solidFill>
                <a:effectLst/>
                <a:latin typeface="sohne"/>
              </a:rPr>
              <a:t>Reinforcement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15695A9B-9FDB-13AC-AB54-3052CAD4B033}"/>
              </a:ext>
            </a:extLst>
          </p:cNvPr>
          <p:cNvSpPr>
            <a:spLocks noGrp="1"/>
          </p:cNvSpPr>
          <p:nvPr>
            <p:ph idx="1"/>
          </p:nvPr>
        </p:nvSpPr>
        <p:spPr/>
        <p:txBody>
          <a:bodyPr/>
          <a:lstStyle/>
          <a:p>
            <a:r>
              <a:rPr lang="en-US" b="0" i="0" dirty="0">
                <a:solidFill>
                  <a:srgbClr val="242424"/>
                </a:solidFill>
                <a:effectLst/>
                <a:latin typeface="source-serif-pro"/>
              </a:rPr>
              <a:t>Reinforcement learning refers to goal-oriented algorithms, which learn how to attain a complex objective (goal) or maximize along a particular dimension over many steps. This method allows machines and software agents to automatically determine the ideal behavior within a specific context in order to maximize its performance. </a:t>
            </a:r>
          </a:p>
          <a:p>
            <a:r>
              <a:rPr lang="en-US" b="0" i="0" u="none" strike="noStrike" dirty="0">
                <a:solidFill>
                  <a:schemeClr val="tx1">
                    <a:lumMod val="95000"/>
                    <a:lumOff val="5000"/>
                  </a:schemeClr>
                </a:solidFill>
                <a:effectLst/>
                <a:latin typeface="proxima-nova"/>
              </a:rPr>
              <a:t>Yann LeCun believes this plays a relatively minor role in training AI and is similar to training an animal. When the animal displays a desired behavior it is given a reward.</a:t>
            </a:r>
          </a:p>
          <a:p>
            <a:r>
              <a:rPr lang="en-US" b="0" i="0" u="none" strike="noStrike" dirty="0">
                <a:solidFill>
                  <a:schemeClr val="tx1">
                    <a:lumMod val="95000"/>
                    <a:lumOff val="5000"/>
                  </a:schemeClr>
                </a:solidFill>
                <a:effectLst/>
                <a:latin typeface="proxima-nova"/>
              </a:rPr>
              <a:t> According to the Wikipedia entry on Machine Learning, reinforcement learning is defined as </a:t>
            </a:r>
            <a:r>
              <a:rPr lang="en-US" b="0" i="0" u="none" strike="noStrike" dirty="0">
                <a:solidFill>
                  <a:schemeClr val="tx1">
                    <a:lumMod val="95000"/>
                    <a:lumOff val="5000"/>
                  </a:schemeClr>
                </a:solidFill>
                <a:effectLst/>
                <a:latin typeface="proxima-nova"/>
                <a:hlinkClick r:id="rId2">
                  <a:extLst>
                    <a:ext uri="{A12FA001-AC4F-418D-AE19-62706E023703}">
                      <ahyp:hlinkClr xmlns:ahyp="http://schemas.microsoft.com/office/drawing/2018/hyperlinkcolor" val="tx"/>
                    </a:ext>
                  </a:extLst>
                </a:hlinkClick>
              </a:rPr>
              <a:t>“a computer program interacts with a dynamic environment in which it must perform a certain goal (such as driving a vehicle), without a teacher explicitly telling it whether it has come close to its goal. “</a:t>
            </a:r>
            <a:endParaRPr lang="en-US" b="0" i="0" u="none" strike="noStrike" dirty="0">
              <a:solidFill>
                <a:schemeClr val="tx1">
                  <a:lumMod val="95000"/>
                  <a:lumOff val="5000"/>
                </a:schemeClr>
              </a:solidFill>
              <a:effectLst/>
              <a:latin typeface="proxima-nova"/>
            </a:endParaRPr>
          </a:p>
          <a:p>
            <a:endParaRPr lang="en-US" dirty="0"/>
          </a:p>
        </p:txBody>
      </p:sp>
      <p:sp>
        <p:nvSpPr>
          <p:cNvPr id="4" name="Date Placeholder 3">
            <a:extLst>
              <a:ext uri="{FF2B5EF4-FFF2-40B4-BE49-F238E27FC236}">
                <a16:creationId xmlns:a16="http://schemas.microsoft.com/office/drawing/2014/main" id="{AC6EBEF9-13C9-7662-D30D-0BCAB5CD15E1}"/>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44ACC489-A55B-11B7-8A1B-01E7751EFD73}"/>
              </a:ext>
            </a:extLst>
          </p:cNvPr>
          <p:cNvSpPr>
            <a:spLocks noGrp="1"/>
          </p:cNvSpPr>
          <p:nvPr>
            <p:ph type="sldNum" sz="quarter" idx="12"/>
          </p:nvPr>
        </p:nvSpPr>
        <p:spPr/>
        <p:txBody>
          <a:bodyPr/>
          <a:lstStyle/>
          <a:p>
            <a:fld id="{21A9D750-17E9-472F-B72C-6AF24681985C}" type="slidenum">
              <a:rPr lang="en-US" smtClean="0"/>
              <a:t>7</a:t>
            </a:fld>
            <a:endParaRPr lang="en-US"/>
          </a:p>
        </p:txBody>
      </p:sp>
    </p:spTree>
    <p:extLst>
      <p:ext uri="{BB962C8B-B14F-4D97-AF65-F5344CB8AC3E}">
        <p14:creationId xmlns:p14="http://schemas.microsoft.com/office/powerpoint/2010/main" val="1724248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current plot is </a:t>
            </a:r>
            <a:r>
              <a:rPr lang="en-US" b="1" dirty="0"/>
              <a:t>outlook </a:t>
            </a:r>
            <a:r>
              <a:rPr lang="en-US" dirty="0"/>
              <a:t>versus </a:t>
            </a:r>
            <a:r>
              <a:rPr lang="en-US" b="1" dirty="0"/>
              <a:t>play</a:t>
            </a:r>
            <a:r>
              <a:rPr lang="en-US" dirty="0"/>
              <a:t>. These are indicated by the two drop down list boxes at the top of the screen.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70</a:t>
            </a:fld>
            <a:endParaRPr lang="en-US"/>
          </a:p>
        </p:txBody>
      </p:sp>
      <p:pic>
        <p:nvPicPr>
          <p:cNvPr id="6" name="Picture 5"/>
          <p:cNvPicPr>
            <a:picLocks noChangeAspect="1"/>
          </p:cNvPicPr>
          <p:nvPr/>
        </p:nvPicPr>
        <p:blipFill>
          <a:blip r:embed="rId2"/>
          <a:stretch>
            <a:fillRect/>
          </a:stretch>
        </p:blipFill>
        <p:spPr>
          <a:xfrm>
            <a:off x="2641855" y="2453268"/>
            <a:ext cx="7198251" cy="4281741"/>
          </a:xfrm>
          <a:prstGeom prst="rect">
            <a:avLst/>
          </a:prstGeom>
        </p:spPr>
      </p:pic>
    </p:spTree>
    <p:extLst>
      <p:ext uri="{BB962C8B-B14F-4D97-AF65-F5344CB8AC3E}">
        <p14:creationId xmlns:p14="http://schemas.microsoft.com/office/powerpoint/2010/main" val="21584838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3465" y="236053"/>
            <a:ext cx="9311843" cy="1468582"/>
          </a:xfrm>
        </p:spPr>
        <p:txBody>
          <a:bodyPr/>
          <a:lstStyle/>
          <a:p>
            <a:pPr marL="0" indent="0">
              <a:buNone/>
            </a:pPr>
            <a:r>
              <a:rPr lang="en-US" dirty="0"/>
              <a:t>Now, try a different selection in each of these boxes and notice how the X &amp; Y axes change. The same can be achieved by using the horizontal strips on the right hand side of the plot. Each strip represents an attribute. Left click on the strip sets the selected attribute on the X-axis while a right click would set it on the Y-axis. </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71</a:t>
            </a:fld>
            <a:endParaRPr lang="en-US"/>
          </a:p>
        </p:txBody>
      </p:sp>
      <p:pic>
        <p:nvPicPr>
          <p:cNvPr id="7" name="Picture 6"/>
          <p:cNvPicPr>
            <a:picLocks noChangeAspect="1"/>
          </p:cNvPicPr>
          <p:nvPr/>
        </p:nvPicPr>
        <p:blipFill>
          <a:blip r:embed="rId2"/>
          <a:stretch>
            <a:fillRect/>
          </a:stretch>
        </p:blipFill>
        <p:spPr>
          <a:xfrm>
            <a:off x="2739136" y="2111008"/>
            <a:ext cx="6630601" cy="4520201"/>
          </a:xfrm>
          <a:prstGeom prst="rect">
            <a:avLst/>
          </a:prstGeom>
        </p:spPr>
      </p:pic>
    </p:spTree>
    <p:extLst>
      <p:ext uri="{BB962C8B-B14F-4D97-AF65-F5344CB8AC3E}">
        <p14:creationId xmlns:p14="http://schemas.microsoft.com/office/powerpoint/2010/main" val="2619088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Knowledge flow</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72</a:t>
            </a:fld>
            <a:endParaRPr lang="en-US"/>
          </a:p>
        </p:txBody>
      </p:sp>
      <p:pic>
        <p:nvPicPr>
          <p:cNvPr id="6" name="Picture 5"/>
          <p:cNvPicPr>
            <a:picLocks noChangeAspect="1"/>
          </p:cNvPicPr>
          <p:nvPr/>
        </p:nvPicPr>
        <p:blipFill>
          <a:blip r:embed="rId2"/>
          <a:stretch>
            <a:fillRect/>
          </a:stretch>
        </p:blipFill>
        <p:spPr>
          <a:xfrm>
            <a:off x="3860480" y="2036740"/>
            <a:ext cx="6354037" cy="4335451"/>
          </a:xfrm>
          <a:prstGeom prst="rect">
            <a:avLst/>
          </a:prstGeom>
        </p:spPr>
      </p:pic>
    </p:spTree>
    <p:extLst>
      <p:ext uri="{BB962C8B-B14F-4D97-AF65-F5344CB8AC3E}">
        <p14:creationId xmlns:p14="http://schemas.microsoft.com/office/powerpoint/2010/main" val="2276644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Loading the data</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73</a:t>
            </a:fld>
            <a:endParaRPr lang="en-US"/>
          </a:p>
        </p:txBody>
      </p:sp>
      <p:pic>
        <p:nvPicPr>
          <p:cNvPr id="5" name="Picture 4"/>
          <p:cNvPicPr>
            <a:picLocks noChangeAspect="1"/>
          </p:cNvPicPr>
          <p:nvPr/>
        </p:nvPicPr>
        <p:blipFill>
          <a:blip r:embed="rId2"/>
          <a:stretch>
            <a:fillRect/>
          </a:stretch>
        </p:blipFill>
        <p:spPr>
          <a:xfrm>
            <a:off x="3495987" y="2819503"/>
            <a:ext cx="4850401" cy="3310934"/>
          </a:xfrm>
          <a:prstGeom prst="rect">
            <a:avLst/>
          </a:prstGeom>
        </p:spPr>
      </p:pic>
    </p:spTree>
    <p:extLst>
      <p:ext uri="{BB962C8B-B14F-4D97-AF65-F5344CB8AC3E}">
        <p14:creationId xmlns:p14="http://schemas.microsoft.com/office/powerpoint/2010/main" val="4024281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attributes</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74</a:t>
            </a:fld>
            <a:endParaRPr lang="en-US"/>
          </a:p>
        </p:txBody>
      </p:sp>
      <p:pic>
        <p:nvPicPr>
          <p:cNvPr id="6" name="Picture 5"/>
          <p:cNvPicPr>
            <a:picLocks noChangeAspect="1"/>
          </p:cNvPicPr>
          <p:nvPr/>
        </p:nvPicPr>
        <p:blipFill>
          <a:blip r:embed="rId2"/>
          <a:stretch>
            <a:fillRect/>
          </a:stretch>
        </p:blipFill>
        <p:spPr>
          <a:xfrm>
            <a:off x="722424" y="2738790"/>
            <a:ext cx="3741000" cy="2994067"/>
          </a:xfrm>
          <a:prstGeom prst="rect">
            <a:avLst/>
          </a:prstGeom>
        </p:spPr>
      </p:pic>
      <p:pic>
        <p:nvPicPr>
          <p:cNvPr id="7" name="Picture 6"/>
          <p:cNvPicPr>
            <a:picLocks noChangeAspect="1"/>
          </p:cNvPicPr>
          <p:nvPr/>
        </p:nvPicPr>
        <p:blipFill>
          <a:blip r:embed="rId3"/>
          <a:stretch>
            <a:fillRect/>
          </a:stretch>
        </p:blipFill>
        <p:spPr>
          <a:xfrm>
            <a:off x="4894730" y="2836795"/>
            <a:ext cx="3024000" cy="2896062"/>
          </a:xfrm>
          <a:prstGeom prst="rect">
            <a:avLst/>
          </a:prstGeom>
        </p:spPr>
      </p:pic>
      <p:pic>
        <p:nvPicPr>
          <p:cNvPr id="8" name="Picture 7"/>
          <p:cNvPicPr>
            <a:picLocks noChangeAspect="1"/>
          </p:cNvPicPr>
          <p:nvPr/>
        </p:nvPicPr>
        <p:blipFill>
          <a:blip r:embed="rId4"/>
          <a:stretch>
            <a:fillRect/>
          </a:stretch>
        </p:blipFill>
        <p:spPr>
          <a:xfrm>
            <a:off x="8486011" y="3091827"/>
            <a:ext cx="3018600" cy="1642534"/>
          </a:xfrm>
          <a:prstGeom prst="rect">
            <a:avLst/>
          </a:prstGeom>
        </p:spPr>
      </p:pic>
    </p:spTree>
    <p:extLst>
      <p:ext uri="{BB962C8B-B14F-4D97-AF65-F5344CB8AC3E}">
        <p14:creationId xmlns:p14="http://schemas.microsoft.com/office/powerpoint/2010/main" val="2560032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Visualize data</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75</a:t>
            </a:fld>
            <a:endParaRPr lang="en-US"/>
          </a:p>
        </p:txBody>
      </p:sp>
      <p:pic>
        <p:nvPicPr>
          <p:cNvPr id="5" name="Picture 4"/>
          <p:cNvPicPr>
            <a:picLocks noChangeAspect="1"/>
          </p:cNvPicPr>
          <p:nvPr/>
        </p:nvPicPr>
        <p:blipFill>
          <a:blip r:embed="rId2"/>
          <a:stretch>
            <a:fillRect/>
          </a:stretch>
        </p:blipFill>
        <p:spPr>
          <a:xfrm>
            <a:off x="276318" y="2651791"/>
            <a:ext cx="4461766" cy="2659797"/>
          </a:xfrm>
          <a:prstGeom prst="rect">
            <a:avLst/>
          </a:prstGeom>
        </p:spPr>
      </p:pic>
      <p:pic>
        <p:nvPicPr>
          <p:cNvPr id="6" name="Picture 5"/>
          <p:cNvPicPr>
            <a:picLocks noChangeAspect="1"/>
          </p:cNvPicPr>
          <p:nvPr/>
        </p:nvPicPr>
        <p:blipFill>
          <a:blip r:embed="rId3"/>
          <a:stretch>
            <a:fillRect/>
          </a:stretch>
        </p:blipFill>
        <p:spPr>
          <a:xfrm>
            <a:off x="5170852" y="2550863"/>
            <a:ext cx="3769209" cy="2599361"/>
          </a:xfrm>
          <a:prstGeom prst="rect">
            <a:avLst/>
          </a:prstGeom>
        </p:spPr>
      </p:pic>
    </p:spTree>
    <p:extLst>
      <p:ext uri="{BB962C8B-B14F-4D97-AF65-F5344CB8AC3E}">
        <p14:creationId xmlns:p14="http://schemas.microsoft.com/office/powerpoint/2010/main" val="3353695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the flow</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76</a:t>
            </a:fld>
            <a:endParaRPr lang="en-US"/>
          </a:p>
        </p:txBody>
      </p:sp>
      <p:pic>
        <p:nvPicPr>
          <p:cNvPr id="5" name="Picture 4"/>
          <p:cNvPicPr>
            <a:picLocks noChangeAspect="1"/>
          </p:cNvPicPr>
          <p:nvPr/>
        </p:nvPicPr>
        <p:blipFill>
          <a:blip r:embed="rId2"/>
          <a:stretch>
            <a:fillRect/>
          </a:stretch>
        </p:blipFill>
        <p:spPr>
          <a:xfrm>
            <a:off x="921696" y="2753543"/>
            <a:ext cx="3515833" cy="2584940"/>
          </a:xfrm>
          <a:prstGeom prst="rect">
            <a:avLst/>
          </a:prstGeom>
        </p:spPr>
      </p:pic>
      <p:pic>
        <p:nvPicPr>
          <p:cNvPr id="6" name="Picture 5"/>
          <p:cNvPicPr>
            <a:picLocks noChangeAspect="1"/>
          </p:cNvPicPr>
          <p:nvPr/>
        </p:nvPicPr>
        <p:blipFill>
          <a:blip r:embed="rId3"/>
          <a:stretch>
            <a:fillRect/>
          </a:stretch>
        </p:blipFill>
        <p:spPr>
          <a:xfrm>
            <a:off x="4607170" y="2753544"/>
            <a:ext cx="3326595" cy="2454812"/>
          </a:xfrm>
          <a:prstGeom prst="rect">
            <a:avLst/>
          </a:prstGeom>
        </p:spPr>
      </p:pic>
      <p:pic>
        <p:nvPicPr>
          <p:cNvPr id="7" name="Picture 6"/>
          <p:cNvPicPr>
            <a:picLocks noChangeAspect="1"/>
          </p:cNvPicPr>
          <p:nvPr/>
        </p:nvPicPr>
        <p:blipFill>
          <a:blip r:embed="rId4"/>
          <a:stretch>
            <a:fillRect/>
          </a:stretch>
        </p:blipFill>
        <p:spPr>
          <a:xfrm>
            <a:off x="8471647" y="2604875"/>
            <a:ext cx="3032964" cy="2474283"/>
          </a:xfrm>
          <a:prstGeom prst="rect">
            <a:avLst/>
          </a:prstGeom>
        </p:spPr>
      </p:pic>
    </p:spTree>
    <p:extLst>
      <p:ext uri="{BB962C8B-B14F-4D97-AF65-F5344CB8AC3E}">
        <p14:creationId xmlns:p14="http://schemas.microsoft.com/office/powerpoint/2010/main" val="2731000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data flow</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77</a:t>
            </a:fld>
            <a:endParaRPr lang="en-US"/>
          </a:p>
        </p:txBody>
      </p:sp>
      <p:pic>
        <p:nvPicPr>
          <p:cNvPr id="5" name="Picture 4"/>
          <p:cNvPicPr>
            <a:picLocks noChangeAspect="1"/>
          </p:cNvPicPr>
          <p:nvPr/>
        </p:nvPicPr>
        <p:blipFill>
          <a:blip r:embed="rId2"/>
          <a:stretch>
            <a:fillRect/>
          </a:stretch>
        </p:blipFill>
        <p:spPr>
          <a:xfrm>
            <a:off x="1880454" y="2032218"/>
            <a:ext cx="4453439" cy="3778033"/>
          </a:xfrm>
          <a:prstGeom prst="rect">
            <a:avLst/>
          </a:prstGeom>
        </p:spPr>
      </p:pic>
    </p:spTree>
    <p:extLst>
      <p:ext uri="{BB962C8B-B14F-4D97-AF65-F5344CB8AC3E}">
        <p14:creationId xmlns:p14="http://schemas.microsoft.com/office/powerpoint/2010/main" val="3721439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Visualize the data</a:t>
            </a:r>
          </a:p>
        </p:txBody>
      </p:sp>
      <p:sp>
        <p:nvSpPr>
          <p:cNvPr id="3" name="Date Placeholder 2"/>
          <p:cNvSpPr>
            <a:spLocks noGrp="1"/>
          </p:cNvSpPr>
          <p:nvPr>
            <p:ph type="dt" sz="half" idx="10"/>
          </p:nvPr>
        </p:nvSpPr>
        <p:spPr/>
        <p:txBody>
          <a:bodyPr/>
          <a:lstStyle/>
          <a:p>
            <a:fld id="{69002D3D-9371-470B-A06C-6B97EAEC5C21}" type="datetime1">
              <a:rPr lang="en-US" smtClean="0"/>
              <a:t>10/17/2023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78</a:t>
            </a:fld>
            <a:endParaRPr lang="en-US"/>
          </a:p>
        </p:txBody>
      </p:sp>
      <p:pic>
        <p:nvPicPr>
          <p:cNvPr id="5" name="Picture 4"/>
          <p:cNvPicPr>
            <a:picLocks noChangeAspect="1"/>
          </p:cNvPicPr>
          <p:nvPr/>
        </p:nvPicPr>
        <p:blipFill>
          <a:blip r:embed="rId2"/>
          <a:stretch>
            <a:fillRect/>
          </a:stretch>
        </p:blipFill>
        <p:spPr>
          <a:xfrm>
            <a:off x="1187786" y="2788830"/>
            <a:ext cx="4437601" cy="2974667"/>
          </a:xfrm>
          <a:prstGeom prst="rect">
            <a:avLst/>
          </a:prstGeom>
        </p:spPr>
      </p:pic>
      <p:pic>
        <p:nvPicPr>
          <p:cNvPr id="7" name="Picture 6"/>
          <p:cNvPicPr>
            <a:picLocks noChangeAspect="1"/>
          </p:cNvPicPr>
          <p:nvPr/>
        </p:nvPicPr>
        <p:blipFill>
          <a:blip r:embed="rId3"/>
          <a:stretch>
            <a:fillRect/>
          </a:stretch>
        </p:blipFill>
        <p:spPr>
          <a:xfrm>
            <a:off x="7116691" y="2635624"/>
            <a:ext cx="4387920" cy="2972472"/>
          </a:xfrm>
          <a:prstGeom prst="rect">
            <a:avLst/>
          </a:prstGeom>
        </p:spPr>
      </p:pic>
    </p:spTree>
    <p:extLst>
      <p:ext uri="{BB962C8B-B14F-4D97-AF65-F5344CB8AC3E}">
        <p14:creationId xmlns:p14="http://schemas.microsoft.com/office/powerpoint/2010/main" val="4251688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CCDCD7-9ECC-D7C7-4A3D-6E531079D076}"/>
              </a:ext>
            </a:extLst>
          </p:cNvPr>
          <p:cNvSpPr>
            <a:spLocks noGrp="1"/>
          </p:cNvSpPr>
          <p:nvPr>
            <p:ph type="dt" sz="half" idx="10"/>
          </p:nvPr>
        </p:nvSpPr>
        <p:spPr/>
        <p:txBody>
          <a:bodyPr/>
          <a:lstStyle/>
          <a:p>
            <a:fld id="{3C8BEB31-5BAC-4F9E-9D2B-6E1D4B38896D}" type="datetime1">
              <a:rPr lang="en-US" smtClean="0"/>
              <a:t>10/20/2023</a:t>
            </a:fld>
            <a:endParaRPr lang="en-US"/>
          </a:p>
        </p:txBody>
      </p:sp>
      <p:sp>
        <p:nvSpPr>
          <p:cNvPr id="5" name="Slide Number Placeholder 4">
            <a:extLst>
              <a:ext uri="{FF2B5EF4-FFF2-40B4-BE49-F238E27FC236}">
                <a16:creationId xmlns:a16="http://schemas.microsoft.com/office/drawing/2014/main" id="{A5F4E0BF-3BB5-FED4-239A-36BA8908ADB4}"/>
              </a:ext>
            </a:extLst>
          </p:cNvPr>
          <p:cNvSpPr>
            <a:spLocks noGrp="1"/>
          </p:cNvSpPr>
          <p:nvPr>
            <p:ph type="sldNum" sz="quarter" idx="12"/>
          </p:nvPr>
        </p:nvSpPr>
        <p:spPr/>
        <p:txBody>
          <a:bodyPr/>
          <a:lstStyle/>
          <a:p>
            <a:fld id="{21A9D750-17E9-472F-B72C-6AF24681985C}" type="slidenum">
              <a:rPr lang="en-US" smtClean="0"/>
              <a:t>79</a:t>
            </a:fld>
            <a:endParaRPr lang="en-US"/>
          </a:p>
        </p:txBody>
      </p:sp>
      <p:pic>
        <p:nvPicPr>
          <p:cNvPr id="7" name="Picture 6">
            <a:extLst>
              <a:ext uri="{FF2B5EF4-FFF2-40B4-BE49-F238E27FC236}">
                <a16:creationId xmlns:a16="http://schemas.microsoft.com/office/drawing/2014/main" id="{D3DF4F5B-8AFE-5EB1-6DA8-459BD1C0BD44}"/>
              </a:ext>
            </a:extLst>
          </p:cNvPr>
          <p:cNvPicPr>
            <a:picLocks noChangeAspect="1"/>
          </p:cNvPicPr>
          <p:nvPr/>
        </p:nvPicPr>
        <p:blipFill>
          <a:blip r:embed="rId2"/>
          <a:stretch>
            <a:fillRect/>
          </a:stretch>
        </p:blipFill>
        <p:spPr>
          <a:xfrm>
            <a:off x="1311579" y="1152907"/>
            <a:ext cx="10201275" cy="904875"/>
          </a:xfrm>
          <a:prstGeom prst="rect">
            <a:avLst/>
          </a:prstGeom>
        </p:spPr>
      </p:pic>
      <p:pic>
        <p:nvPicPr>
          <p:cNvPr id="9" name="Picture 8">
            <a:extLst>
              <a:ext uri="{FF2B5EF4-FFF2-40B4-BE49-F238E27FC236}">
                <a16:creationId xmlns:a16="http://schemas.microsoft.com/office/drawing/2014/main" id="{8249F53F-4B7B-0F18-FE34-E70ADF0AD1CD}"/>
              </a:ext>
            </a:extLst>
          </p:cNvPr>
          <p:cNvPicPr>
            <a:picLocks noChangeAspect="1"/>
          </p:cNvPicPr>
          <p:nvPr/>
        </p:nvPicPr>
        <p:blipFill>
          <a:blip r:embed="rId3"/>
          <a:stretch>
            <a:fillRect/>
          </a:stretch>
        </p:blipFill>
        <p:spPr>
          <a:xfrm>
            <a:off x="1385887" y="2538741"/>
            <a:ext cx="9420225" cy="3257550"/>
          </a:xfrm>
          <a:prstGeom prst="rect">
            <a:avLst/>
          </a:prstGeom>
        </p:spPr>
      </p:pic>
    </p:spTree>
    <p:extLst>
      <p:ext uri="{BB962C8B-B14F-4D97-AF65-F5344CB8AC3E}">
        <p14:creationId xmlns:p14="http://schemas.microsoft.com/office/powerpoint/2010/main" val="62303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3E84-8FAF-0008-98B3-CE84AE4C0C1C}"/>
              </a:ext>
            </a:extLst>
          </p:cNvPr>
          <p:cNvSpPr>
            <a:spLocks noGrp="1"/>
          </p:cNvSpPr>
          <p:nvPr>
            <p:ph type="title"/>
          </p:nvPr>
        </p:nvSpPr>
        <p:spPr/>
        <p:txBody>
          <a:bodyPr/>
          <a:lstStyle/>
          <a:p>
            <a:r>
              <a:rPr lang="en-US" b="1" i="0" dirty="0">
                <a:solidFill>
                  <a:srgbClr val="242424"/>
                </a:solidFill>
                <a:effectLst/>
                <a:latin typeface="sohne"/>
              </a:rPr>
              <a:t>Techniques of Supervised Machine Learning</a:t>
            </a:r>
            <a:br>
              <a:rPr lang="en-US" b="1" i="0" dirty="0">
                <a:solidFill>
                  <a:srgbClr val="242424"/>
                </a:solidFill>
                <a:effectLst/>
                <a:latin typeface="sohne"/>
              </a:rPr>
            </a:br>
            <a:endParaRPr lang="en-US" dirty="0"/>
          </a:p>
        </p:txBody>
      </p:sp>
      <p:sp>
        <p:nvSpPr>
          <p:cNvPr id="3" name="Content Placeholder 2">
            <a:extLst>
              <a:ext uri="{FF2B5EF4-FFF2-40B4-BE49-F238E27FC236}">
                <a16:creationId xmlns:a16="http://schemas.microsoft.com/office/drawing/2014/main" id="{25EA8918-FD0C-3930-B46B-6CEC8FC25EEB}"/>
              </a:ext>
            </a:extLst>
          </p:cNvPr>
          <p:cNvSpPr>
            <a:spLocks noGrp="1"/>
          </p:cNvSpPr>
          <p:nvPr>
            <p:ph idx="1"/>
          </p:nvPr>
        </p:nvSpPr>
        <p:spPr/>
        <p:txBody>
          <a:bodyPr/>
          <a:lstStyle/>
          <a:p>
            <a:r>
              <a:rPr lang="en-US" b="0" i="0" dirty="0">
                <a:solidFill>
                  <a:srgbClr val="242424"/>
                </a:solidFill>
                <a:effectLst/>
                <a:latin typeface="source-serif-pro"/>
              </a:rPr>
              <a:t>Regression is a technique used to predict the value of a response (dependent) variables, from one or more predictor (independent) variables.</a:t>
            </a:r>
          </a:p>
          <a:p>
            <a:r>
              <a:rPr lang="en-US" b="0" i="0" dirty="0">
                <a:solidFill>
                  <a:srgbClr val="242424"/>
                </a:solidFill>
                <a:effectLst/>
                <a:latin typeface="source-serif-pro"/>
              </a:rPr>
              <a:t>Most commonly used regressions techniques are: </a:t>
            </a:r>
            <a:r>
              <a:rPr lang="en-US" b="1" i="0" dirty="0">
                <a:solidFill>
                  <a:srgbClr val="242424"/>
                </a:solidFill>
                <a:effectLst/>
                <a:latin typeface="source-serif-pro"/>
              </a:rPr>
              <a:t>Linear Regression</a:t>
            </a:r>
            <a:r>
              <a:rPr lang="en-US" b="0" i="0" dirty="0">
                <a:solidFill>
                  <a:srgbClr val="242424"/>
                </a:solidFill>
                <a:effectLst/>
                <a:latin typeface="source-serif-pro"/>
              </a:rPr>
              <a:t> and </a:t>
            </a:r>
            <a:r>
              <a:rPr lang="en-US" b="1" i="0" dirty="0">
                <a:solidFill>
                  <a:srgbClr val="242424"/>
                </a:solidFill>
                <a:effectLst/>
                <a:latin typeface="source-serif-pro"/>
              </a:rPr>
              <a:t>Logistic Regression</a:t>
            </a:r>
            <a:r>
              <a:rPr lang="en-US" b="0" i="0" dirty="0">
                <a:solidFill>
                  <a:srgbClr val="242424"/>
                </a:solidFill>
                <a:effectLst/>
                <a:latin typeface="source-serif-pro"/>
              </a:rPr>
              <a:t>.</a:t>
            </a:r>
            <a:endParaRPr lang="en-US" dirty="0"/>
          </a:p>
        </p:txBody>
      </p:sp>
      <p:sp>
        <p:nvSpPr>
          <p:cNvPr id="4" name="Date Placeholder 3">
            <a:extLst>
              <a:ext uri="{FF2B5EF4-FFF2-40B4-BE49-F238E27FC236}">
                <a16:creationId xmlns:a16="http://schemas.microsoft.com/office/drawing/2014/main" id="{094EB9A0-CEFD-B6B3-8283-B824775B4E7D}"/>
              </a:ext>
            </a:extLst>
          </p:cNvPr>
          <p:cNvSpPr>
            <a:spLocks noGrp="1"/>
          </p:cNvSpPr>
          <p:nvPr>
            <p:ph type="dt" sz="half" idx="10"/>
          </p:nvPr>
        </p:nvSpPr>
        <p:spPr/>
        <p:txBody>
          <a:bodyPr/>
          <a:lstStyle/>
          <a:p>
            <a:fld id="{3C8BEB31-5BAC-4F9E-9D2B-6E1D4B38896D}" type="datetime1">
              <a:rPr lang="en-US" smtClean="0"/>
              <a:t>10/22/2023</a:t>
            </a:fld>
            <a:endParaRPr lang="en-US"/>
          </a:p>
        </p:txBody>
      </p:sp>
      <p:sp>
        <p:nvSpPr>
          <p:cNvPr id="5" name="Slide Number Placeholder 4">
            <a:extLst>
              <a:ext uri="{FF2B5EF4-FFF2-40B4-BE49-F238E27FC236}">
                <a16:creationId xmlns:a16="http://schemas.microsoft.com/office/drawing/2014/main" id="{CE38F110-2E86-1DAC-9111-9DDFF992EB1E}"/>
              </a:ext>
            </a:extLst>
          </p:cNvPr>
          <p:cNvSpPr>
            <a:spLocks noGrp="1"/>
          </p:cNvSpPr>
          <p:nvPr>
            <p:ph type="sldNum" sz="quarter" idx="12"/>
          </p:nvPr>
        </p:nvSpPr>
        <p:spPr/>
        <p:txBody>
          <a:bodyPr/>
          <a:lstStyle/>
          <a:p>
            <a:fld id="{21A9D750-17E9-472F-B72C-6AF24681985C}" type="slidenum">
              <a:rPr lang="en-US" smtClean="0"/>
              <a:t>8</a:t>
            </a:fld>
            <a:endParaRPr lang="en-US"/>
          </a:p>
        </p:txBody>
      </p:sp>
    </p:spTree>
    <p:extLst>
      <p:ext uri="{BB962C8B-B14F-4D97-AF65-F5344CB8AC3E}">
        <p14:creationId xmlns:p14="http://schemas.microsoft.com/office/powerpoint/2010/main" val="29071182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3A712-30A6-49E6-03CE-F0A1840EADD6}"/>
              </a:ext>
            </a:extLst>
          </p:cNvPr>
          <p:cNvSpPr>
            <a:spLocks noGrp="1"/>
          </p:cNvSpPr>
          <p:nvPr>
            <p:ph type="dt" sz="half" idx="10"/>
          </p:nvPr>
        </p:nvSpPr>
        <p:spPr/>
        <p:txBody>
          <a:bodyPr/>
          <a:lstStyle/>
          <a:p>
            <a:fld id="{1BAB7246-220E-4D1B-B6B0-2F787C367669}" type="datetime1">
              <a:rPr lang="en-US" smtClean="0"/>
              <a:t>10/20/2023</a:t>
            </a:fld>
            <a:endParaRPr lang="en-US"/>
          </a:p>
        </p:txBody>
      </p:sp>
      <p:sp>
        <p:nvSpPr>
          <p:cNvPr id="3" name="Slide Number Placeholder 2">
            <a:extLst>
              <a:ext uri="{FF2B5EF4-FFF2-40B4-BE49-F238E27FC236}">
                <a16:creationId xmlns:a16="http://schemas.microsoft.com/office/drawing/2014/main" id="{13DCBFBE-D032-D63B-7A55-880CD5122090}"/>
              </a:ext>
            </a:extLst>
          </p:cNvPr>
          <p:cNvSpPr>
            <a:spLocks noGrp="1"/>
          </p:cNvSpPr>
          <p:nvPr>
            <p:ph type="sldNum" sz="quarter" idx="12"/>
          </p:nvPr>
        </p:nvSpPr>
        <p:spPr/>
        <p:txBody>
          <a:bodyPr/>
          <a:lstStyle/>
          <a:p>
            <a:fld id="{21A9D750-17E9-472F-B72C-6AF24681985C}" type="slidenum">
              <a:rPr lang="en-US" smtClean="0"/>
              <a:t>80</a:t>
            </a:fld>
            <a:endParaRPr lang="en-US"/>
          </a:p>
        </p:txBody>
      </p:sp>
      <p:pic>
        <p:nvPicPr>
          <p:cNvPr id="4" name="Picture 3" descr="A screenshot of a computer&#10;&#10;Description automatically generated">
            <a:extLst>
              <a:ext uri="{FF2B5EF4-FFF2-40B4-BE49-F238E27FC236}">
                <a16:creationId xmlns:a16="http://schemas.microsoft.com/office/drawing/2014/main" id="{773B1995-1916-3B1C-C168-FB2D8E1B2BC9}"/>
              </a:ext>
            </a:extLst>
          </p:cNvPr>
          <p:cNvPicPr>
            <a:picLocks noChangeAspect="1"/>
          </p:cNvPicPr>
          <p:nvPr/>
        </p:nvPicPr>
        <p:blipFill>
          <a:blip r:embed="rId2"/>
          <a:stretch>
            <a:fillRect/>
          </a:stretch>
        </p:blipFill>
        <p:spPr>
          <a:xfrm>
            <a:off x="624468" y="357167"/>
            <a:ext cx="10666176" cy="6307402"/>
          </a:xfrm>
          <a:prstGeom prst="rect">
            <a:avLst/>
          </a:prstGeom>
        </p:spPr>
      </p:pic>
    </p:spTree>
    <p:extLst>
      <p:ext uri="{BB962C8B-B14F-4D97-AF65-F5344CB8AC3E}">
        <p14:creationId xmlns:p14="http://schemas.microsoft.com/office/powerpoint/2010/main" val="2274591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2B6645-51DC-F263-276C-55FECFB12039}"/>
              </a:ext>
            </a:extLst>
          </p:cNvPr>
          <p:cNvSpPr>
            <a:spLocks noGrp="1"/>
          </p:cNvSpPr>
          <p:nvPr>
            <p:ph type="title"/>
          </p:nvPr>
        </p:nvSpPr>
        <p:spPr/>
        <p:txBody>
          <a:bodyPr/>
          <a:lstStyle/>
          <a:p>
            <a:r>
              <a:rPr lang="en-US" dirty="0"/>
              <a:t>Short video: Explorer</a:t>
            </a:r>
          </a:p>
        </p:txBody>
      </p:sp>
      <p:sp>
        <p:nvSpPr>
          <p:cNvPr id="2" name="Date Placeholder 1">
            <a:extLst>
              <a:ext uri="{FF2B5EF4-FFF2-40B4-BE49-F238E27FC236}">
                <a16:creationId xmlns:a16="http://schemas.microsoft.com/office/drawing/2014/main" id="{4F5E9CB7-129B-165A-D254-32494F390A4C}"/>
              </a:ext>
            </a:extLst>
          </p:cNvPr>
          <p:cNvSpPr>
            <a:spLocks noGrp="1"/>
          </p:cNvSpPr>
          <p:nvPr>
            <p:ph type="dt" sz="half" idx="10"/>
          </p:nvPr>
        </p:nvSpPr>
        <p:spPr/>
        <p:txBody>
          <a:bodyPr/>
          <a:lstStyle/>
          <a:p>
            <a:fld id="{1BAB7246-220E-4D1B-B6B0-2F787C367669}" type="datetime1">
              <a:rPr lang="en-US" smtClean="0"/>
              <a:t>10/21/2023</a:t>
            </a:fld>
            <a:endParaRPr lang="en-US"/>
          </a:p>
        </p:txBody>
      </p:sp>
      <p:sp>
        <p:nvSpPr>
          <p:cNvPr id="3" name="Slide Number Placeholder 2">
            <a:extLst>
              <a:ext uri="{FF2B5EF4-FFF2-40B4-BE49-F238E27FC236}">
                <a16:creationId xmlns:a16="http://schemas.microsoft.com/office/drawing/2014/main" id="{C50583CC-8951-D275-0EF4-968DDF079A6D}"/>
              </a:ext>
            </a:extLst>
          </p:cNvPr>
          <p:cNvSpPr>
            <a:spLocks noGrp="1"/>
          </p:cNvSpPr>
          <p:nvPr>
            <p:ph type="sldNum" sz="quarter" idx="12"/>
          </p:nvPr>
        </p:nvSpPr>
        <p:spPr/>
        <p:txBody>
          <a:bodyPr/>
          <a:lstStyle/>
          <a:p>
            <a:fld id="{21A9D750-17E9-472F-B72C-6AF24681985C}" type="slidenum">
              <a:rPr lang="en-US" smtClean="0"/>
              <a:t>81</a:t>
            </a:fld>
            <a:endParaRPr lang="en-US"/>
          </a:p>
        </p:txBody>
      </p:sp>
      <p:pic>
        <p:nvPicPr>
          <p:cNvPr id="5" name="Exploerer">
            <a:hlinkClick r:id="" action="ppaction://media"/>
            <a:extLst>
              <a:ext uri="{FF2B5EF4-FFF2-40B4-BE49-F238E27FC236}">
                <a16:creationId xmlns:a16="http://schemas.microsoft.com/office/drawing/2014/main" id="{98EADF55-D244-9554-0882-FC26FACC0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7555" y="2101128"/>
            <a:ext cx="7821697" cy="4399705"/>
          </a:xfrm>
          <a:prstGeom prst="rect">
            <a:avLst/>
          </a:prstGeom>
        </p:spPr>
      </p:pic>
    </p:spTree>
    <p:extLst>
      <p:ext uri="{BB962C8B-B14F-4D97-AF65-F5344CB8AC3E}">
        <p14:creationId xmlns:p14="http://schemas.microsoft.com/office/powerpoint/2010/main" val="4179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0CC4-9BC0-2E4D-D143-B6DF6490B61C}"/>
              </a:ext>
            </a:extLst>
          </p:cNvPr>
          <p:cNvSpPr>
            <a:spLocks noGrp="1"/>
          </p:cNvSpPr>
          <p:nvPr>
            <p:ph type="title"/>
          </p:nvPr>
        </p:nvSpPr>
        <p:spPr/>
        <p:txBody>
          <a:bodyPr/>
          <a:lstStyle/>
          <a:p>
            <a:r>
              <a:rPr lang="en-US" dirty="0"/>
              <a:t>Short video : </a:t>
            </a:r>
            <a:r>
              <a:rPr lang="en-US" dirty="0" err="1"/>
              <a:t>KnowledgeFlow</a:t>
            </a:r>
            <a:endParaRPr lang="en-US" dirty="0"/>
          </a:p>
        </p:txBody>
      </p:sp>
      <p:sp>
        <p:nvSpPr>
          <p:cNvPr id="3" name="Date Placeholder 2">
            <a:extLst>
              <a:ext uri="{FF2B5EF4-FFF2-40B4-BE49-F238E27FC236}">
                <a16:creationId xmlns:a16="http://schemas.microsoft.com/office/drawing/2014/main" id="{D77AA41A-8E93-683B-1F19-F4BB604621F6}"/>
              </a:ext>
            </a:extLst>
          </p:cNvPr>
          <p:cNvSpPr>
            <a:spLocks noGrp="1"/>
          </p:cNvSpPr>
          <p:nvPr>
            <p:ph type="dt" sz="half" idx="10"/>
          </p:nvPr>
        </p:nvSpPr>
        <p:spPr/>
        <p:txBody>
          <a:bodyPr/>
          <a:lstStyle/>
          <a:p>
            <a:fld id="{69002D3D-9371-470B-A06C-6B97EAEC5C21}" type="datetime1">
              <a:rPr lang="en-US" smtClean="0"/>
              <a:t>10/21/2023</a:t>
            </a:fld>
            <a:endParaRPr lang="en-US"/>
          </a:p>
        </p:txBody>
      </p:sp>
      <p:sp>
        <p:nvSpPr>
          <p:cNvPr id="4" name="Slide Number Placeholder 3">
            <a:extLst>
              <a:ext uri="{FF2B5EF4-FFF2-40B4-BE49-F238E27FC236}">
                <a16:creationId xmlns:a16="http://schemas.microsoft.com/office/drawing/2014/main" id="{057B5200-23E8-BABC-E6D1-3FADCAC18A64}"/>
              </a:ext>
            </a:extLst>
          </p:cNvPr>
          <p:cNvSpPr>
            <a:spLocks noGrp="1"/>
          </p:cNvSpPr>
          <p:nvPr>
            <p:ph type="sldNum" sz="quarter" idx="12"/>
          </p:nvPr>
        </p:nvSpPr>
        <p:spPr/>
        <p:txBody>
          <a:bodyPr/>
          <a:lstStyle/>
          <a:p>
            <a:fld id="{21A9D750-17E9-472F-B72C-6AF24681985C}" type="slidenum">
              <a:rPr lang="en-US" smtClean="0"/>
              <a:t>82</a:t>
            </a:fld>
            <a:endParaRPr lang="en-US"/>
          </a:p>
        </p:txBody>
      </p:sp>
      <p:pic>
        <p:nvPicPr>
          <p:cNvPr id="5" name="KnowledgeFlow_Jamal">
            <a:hlinkClick r:id="" action="ppaction://media"/>
            <a:extLst>
              <a:ext uri="{FF2B5EF4-FFF2-40B4-BE49-F238E27FC236}">
                <a16:creationId xmlns:a16="http://schemas.microsoft.com/office/drawing/2014/main" id="{72CC5D64-208E-E65A-2D9F-3EE48DDE8F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301" y="1796631"/>
            <a:ext cx="8193398" cy="4608787"/>
          </a:xfrm>
          <a:prstGeom prst="rect">
            <a:avLst/>
          </a:prstGeom>
        </p:spPr>
      </p:pic>
    </p:spTree>
    <p:extLst>
      <p:ext uri="{BB962C8B-B14F-4D97-AF65-F5344CB8AC3E}">
        <p14:creationId xmlns:p14="http://schemas.microsoft.com/office/powerpoint/2010/main" val="1347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426828-0D42-1A56-C171-6C98A488949C}"/>
              </a:ext>
            </a:extLst>
          </p:cNvPr>
          <p:cNvSpPr>
            <a:spLocks noGrp="1"/>
          </p:cNvSpPr>
          <p:nvPr>
            <p:ph type="title"/>
          </p:nvPr>
        </p:nvSpPr>
        <p:spPr>
          <a:xfrm>
            <a:off x="2268832" y="329899"/>
            <a:ext cx="8911687" cy="1035438"/>
          </a:xfrm>
        </p:spPr>
        <p:txBody>
          <a:bodyPr>
            <a:normAutofit fontScale="90000"/>
          </a:bodyPr>
          <a:lstStyle/>
          <a:p>
            <a:r>
              <a:rPr lang="de-DE"/>
              <a:t>Final Exam</a:t>
            </a:r>
            <a:br>
              <a:rPr lang="de-DE"/>
            </a:br>
            <a:r>
              <a:rPr lang="de-DE">
                <a:hlinkClick r:id="rId2"/>
              </a:rPr>
              <a:t>https://forms.gle/kY7kEKwdK3gXVJFb9</a:t>
            </a:r>
            <a:br>
              <a:rPr lang="de-DE"/>
            </a:br>
            <a:endParaRPr lang="en-US" dirty="0"/>
          </a:p>
        </p:txBody>
      </p:sp>
      <p:sp>
        <p:nvSpPr>
          <p:cNvPr id="4" name="Date Placeholder 3">
            <a:extLst>
              <a:ext uri="{FF2B5EF4-FFF2-40B4-BE49-F238E27FC236}">
                <a16:creationId xmlns:a16="http://schemas.microsoft.com/office/drawing/2014/main" id="{4E494A1B-C510-07E8-46FB-00EE34D0F8F2}"/>
              </a:ext>
            </a:extLst>
          </p:cNvPr>
          <p:cNvSpPr>
            <a:spLocks noGrp="1"/>
          </p:cNvSpPr>
          <p:nvPr>
            <p:ph type="dt" sz="half" idx="10"/>
          </p:nvPr>
        </p:nvSpPr>
        <p:spPr/>
        <p:txBody>
          <a:bodyPr/>
          <a:lstStyle/>
          <a:p>
            <a:fld id="{3C8BEB31-5BAC-4F9E-9D2B-6E1D4B38896D}" type="datetime1">
              <a:rPr lang="en-US" smtClean="0"/>
              <a:t>10/20/2023</a:t>
            </a:fld>
            <a:endParaRPr lang="en-US"/>
          </a:p>
        </p:txBody>
      </p:sp>
      <p:sp>
        <p:nvSpPr>
          <p:cNvPr id="5" name="Slide Number Placeholder 4">
            <a:extLst>
              <a:ext uri="{FF2B5EF4-FFF2-40B4-BE49-F238E27FC236}">
                <a16:creationId xmlns:a16="http://schemas.microsoft.com/office/drawing/2014/main" id="{FA3B8814-19C6-6F1C-9829-E7CE3643EF08}"/>
              </a:ext>
            </a:extLst>
          </p:cNvPr>
          <p:cNvSpPr>
            <a:spLocks noGrp="1"/>
          </p:cNvSpPr>
          <p:nvPr>
            <p:ph type="sldNum" sz="quarter" idx="12"/>
          </p:nvPr>
        </p:nvSpPr>
        <p:spPr/>
        <p:txBody>
          <a:bodyPr/>
          <a:lstStyle/>
          <a:p>
            <a:fld id="{21A9D750-17E9-472F-B72C-6AF24681985C}" type="slidenum">
              <a:rPr lang="en-US" smtClean="0"/>
              <a:t>83</a:t>
            </a:fld>
            <a:endParaRPr lang="en-US"/>
          </a:p>
        </p:txBody>
      </p:sp>
      <p:graphicFrame>
        <p:nvGraphicFramePr>
          <p:cNvPr id="6" name="Table 5">
            <a:extLst>
              <a:ext uri="{FF2B5EF4-FFF2-40B4-BE49-F238E27FC236}">
                <a16:creationId xmlns:a16="http://schemas.microsoft.com/office/drawing/2014/main" id="{8FE7AB50-CD7B-8A29-8D2D-4961306C0AC3}"/>
              </a:ext>
            </a:extLst>
          </p:cNvPr>
          <p:cNvGraphicFramePr>
            <a:graphicFrameLocks noGrp="1"/>
          </p:cNvGraphicFramePr>
          <p:nvPr>
            <p:extLst>
              <p:ext uri="{D42A27DB-BD31-4B8C-83A1-F6EECF244321}">
                <p14:modId xmlns:p14="http://schemas.microsoft.com/office/powerpoint/2010/main" val="1863681543"/>
              </p:ext>
            </p:extLst>
          </p:nvPr>
        </p:nvGraphicFramePr>
        <p:xfrm>
          <a:off x="2514600" y="2156791"/>
          <a:ext cx="8420153" cy="4710481"/>
        </p:xfrm>
        <a:graphic>
          <a:graphicData uri="http://schemas.openxmlformats.org/drawingml/2006/table">
            <a:tbl>
              <a:tblPr firstRow="1" firstCol="1" bandRow="1">
                <a:tableStyleId>{5DA37D80-6434-44D0-A028-1B22A696006F}</a:tableStyleId>
              </a:tblPr>
              <a:tblGrid>
                <a:gridCol w="3313974">
                  <a:extLst>
                    <a:ext uri="{9D8B030D-6E8A-4147-A177-3AD203B41FA5}">
                      <a16:colId xmlns:a16="http://schemas.microsoft.com/office/drawing/2014/main" val="1134013206"/>
                    </a:ext>
                  </a:extLst>
                </a:gridCol>
                <a:gridCol w="5106179">
                  <a:extLst>
                    <a:ext uri="{9D8B030D-6E8A-4147-A177-3AD203B41FA5}">
                      <a16:colId xmlns:a16="http://schemas.microsoft.com/office/drawing/2014/main" val="303416003"/>
                    </a:ext>
                  </a:extLst>
                </a:gridCol>
              </a:tblGrid>
              <a:tr h="672624">
                <a:tc>
                  <a:txBody>
                    <a:bodyPr/>
                    <a:lstStyle/>
                    <a:p>
                      <a:pPr marL="0" marR="0" algn="l">
                        <a:lnSpc>
                          <a:spcPct val="107000"/>
                        </a:lnSpc>
                        <a:spcBef>
                          <a:spcPts val="0"/>
                        </a:spcBef>
                        <a:spcAft>
                          <a:spcPts val="0"/>
                        </a:spcAft>
                      </a:pPr>
                      <a:r>
                        <a:rPr lang="en-US" sz="2000" kern="100" dirty="0">
                          <a:effectLst/>
                        </a:rPr>
                        <a:t>Name:</a:t>
                      </a:r>
                    </a:p>
                    <a:p>
                      <a:pPr marL="0" marR="0" algn="l">
                        <a:lnSpc>
                          <a:spcPct val="107000"/>
                        </a:lnSpc>
                        <a:spcBef>
                          <a:spcPts val="0"/>
                        </a:spcBef>
                        <a:spcAft>
                          <a:spcPts val="0"/>
                        </a:spcAft>
                      </a:pPr>
                      <a:r>
                        <a:rPr lang="en-US" sz="2000" kern="100" dirty="0">
                          <a:effectLst/>
                        </a:rPr>
                        <a:t>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r>
                        <a:rPr lang="en-US" sz="2000" kern="100" dirty="0">
                          <a:effectLst/>
                        </a:rPr>
                        <a:t>Email address:</a:t>
                      </a:r>
                      <a:endParaRPr lang="en-US" sz="2000" dirty="0"/>
                    </a:p>
                  </a:txBody>
                  <a:tcPr marL="68580" marR="68580" marT="0" marB="0"/>
                </a:tc>
                <a:extLst>
                  <a:ext uri="{0D108BD9-81ED-4DB2-BD59-A6C34878D82A}">
                    <a16:rowId xmlns:a16="http://schemas.microsoft.com/office/drawing/2014/main" val="1035253206"/>
                  </a:ext>
                </a:extLst>
              </a:tr>
              <a:tr h="588871">
                <a:tc>
                  <a:txBody>
                    <a:bodyPr/>
                    <a:lstStyle/>
                    <a:p>
                      <a:pPr marL="0" marR="0" algn="l">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Arial" panose="020B0604020202020204" pitchFamily="34" charset="0"/>
                        </a:rPr>
                        <a:t>Title</a:t>
                      </a:r>
                    </a:p>
                  </a:txBody>
                  <a:tcPr marL="68580" marR="68580" marT="0" marB="0"/>
                </a:tc>
                <a:tc>
                  <a:txBody>
                    <a:bodyPr/>
                    <a:lstStyle/>
                    <a:p>
                      <a:endParaRPr lang="en-US" dirty="0"/>
                    </a:p>
                  </a:txBody>
                  <a:tcPr marL="68580" marR="68580" marT="0" marB="0"/>
                </a:tc>
                <a:extLst>
                  <a:ext uri="{0D108BD9-81ED-4DB2-BD59-A6C34878D82A}">
                    <a16:rowId xmlns:a16="http://schemas.microsoft.com/office/drawing/2014/main" val="1467304387"/>
                  </a:ext>
                </a:extLst>
              </a:tr>
              <a:tr h="1467014">
                <a:tc>
                  <a:txBody>
                    <a:bodyPr/>
                    <a:lstStyle/>
                    <a:p>
                      <a:pPr marL="0" marR="0" algn="l">
                        <a:lnSpc>
                          <a:spcPct val="107000"/>
                        </a:lnSpc>
                        <a:spcBef>
                          <a:spcPts val="0"/>
                        </a:spcBef>
                        <a:spcAft>
                          <a:spcPts val="0"/>
                        </a:spcAft>
                      </a:pPr>
                      <a:r>
                        <a:rPr lang="en-US" sz="2000" kern="100" dirty="0">
                          <a:effectLst/>
                        </a:rPr>
                        <a:t>Description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endParaRPr>
                    </a:p>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69596307"/>
                  </a:ext>
                </a:extLst>
              </a:tr>
              <a:tr h="327337">
                <a:tc>
                  <a:txBody>
                    <a:bodyPr/>
                    <a:lstStyle/>
                    <a:p>
                      <a:pPr marL="0" marR="0" algn="l">
                        <a:lnSpc>
                          <a:spcPct val="107000"/>
                        </a:lnSpc>
                        <a:spcBef>
                          <a:spcPts val="0"/>
                        </a:spcBef>
                        <a:spcAft>
                          <a:spcPts val="0"/>
                        </a:spcAft>
                      </a:pPr>
                      <a:r>
                        <a:rPr lang="en-US" sz="2000" kern="100" dirty="0">
                          <a:effectLst/>
                        </a:rPr>
                        <a:t>Data source</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dirty="0">
                          <a:effectLst/>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12789"/>
                  </a:ext>
                </a:extLst>
              </a:tr>
              <a:tr h="327337">
                <a:tc>
                  <a:txBody>
                    <a:bodyPr/>
                    <a:lstStyle/>
                    <a:p>
                      <a:pPr marL="0" marR="0" algn="l">
                        <a:lnSpc>
                          <a:spcPct val="107000"/>
                        </a:lnSpc>
                        <a:spcBef>
                          <a:spcPts val="0"/>
                        </a:spcBef>
                        <a:spcAft>
                          <a:spcPts val="0"/>
                        </a:spcAft>
                      </a:pPr>
                      <a:r>
                        <a:rPr lang="en-US" sz="2000" kern="100" dirty="0">
                          <a:effectLst/>
                        </a:rPr>
                        <a:t>ML -Model</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8668337"/>
                  </a:ext>
                </a:extLst>
              </a:tr>
              <a:tr h="327337">
                <a:tc>
                  <a:txBody>
                    <a:bodyPr/>
                    <a:lstStyle/>
                    <a:p>
                      <a:pPr marL="0" marR="0" algn="l">
                        <a:lnSpc>
                          <a:spcPct val="107000"/>
                        </a:lnSpc>
                        <a:spcBef>
                          <a:spcPts val="0"/>
                        </a:spcBef>
                        <a:spcAft>
                          <a:spcPts val="0"/>
                        </a:spcAft>
                      </a:pPr>
                      <a:r>
                        <a:rPr lang="en-US" sz="2000" kern="100" dirty="0">
                          <a:effectLst/>
                        </a:rPr>
                        <a:t>Evaluation Tools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3399247"/>
                  </a:ext>
                </a:extLst>
              </a:tr>
              <a:tr h="672624">
                <a:tc>
                  <a:txBody>
                    <a:bodyPr/>
                    <a:lstStyle/>
                    <a:p>
                      <a:pPr marL="0" marR="0" algn="l">
                        <a:lnSpc>
                          <a:spcPct val="107000"/>
                        </a:lnSpc>
                        <a:spcBef>
                          <a:spcPts val="0"/>
                        </a:spcBef>
                        <a:spcAft>
                          <a:spcPts val="0"/>
                        </a:spcAft>
                      </a:pPr>
                      <a:r>
                        <a:rPr lang="en-US" sz="2000" kern="100">
                          <a:effectLst/>
                        </a:rPr>
                        <a:t>Discuss and recommendation</a:t>
                      </a:r>
                      <a:endParaRPr lang="en-US"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a:effectLst/>
                        </a:rPr>
                        <a:t> </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9661142"/>
                  </a:ext>
                </a:extLst>
              </a:tr>
              <a:tr h="327337">
                <a:tc>
                  <a:txBody>
                    <a:bodyPr/>
                    <a:lstStyle/>
                    <a:p>
                      <a:pPr marL="0" marR="0" algn="l">
                        <a:lnSpc>
                          <a:spcPct val="107000"/>
                        </a:lnSpc>
                        <a:spcBef>
                          <a:spcPts val="0"/>
                        </a:spcBef>
                        <a:spcAft>
                          <a:spcPts val="0"/>
                        </a:spcAft>
                      </a:pPr>
                      <a:r>
                        <a:rPr lang="en-US" sz="2000" kern="100" dirty="0">
                          <a:effectLst/>
                        </a:rPr>
                        <a:t>References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7000"/>
                        </a:lnSpc>
                        <a:spcBef>
                          <a:spcPts val="0"/>
                        </a:spcBef>
                        <a:spcAft>
                          <a:spcPts val="0"/>
                        </a:spcAft>
                      </a:pPr>
                      <a:r>
                        <a:rPr lang="en-US" sz="1400" kern="100" dirty="0">
                          <a:effectLst/>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76400513"/>
                  </a:ext>
                </a:extLst>
              </a:tr>
            </a:tbl>
          </a:graphicData>
        </a:graphic>
      </p:graphicFrame>
    </p:spTree>
    <p:extLst>
      <p:ext uri="{BB962C8B-B14F-4D97-AF65-F5344CB8AC3E}">
        <p14:creationId xmlns:p14="http://schemas.microsoft.com/office/powerpoint/2010/main" val="710414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2133600"/>
            <a:ext cx="8915400" cy="1286933"/>
          </a:xfrm>
        </p:spPr>
        <p:txBody>
          <a:bodyPr>
            <a:normAutofit/>
          </a:bodyPr>
          <a:lstStyle/>
          <a:p>
            <a:pPr marL="0" indent="0" algn="ctr">
              <a:buNone/>
            </a:pPr>
            <a:r>
              <a:rPr lang="en-US" sz="3600" dirty="0">
                <a:latin typeface="Times New Roman" panose="02020603050405020304" pitchFamily="18" charset="0"/>
                <a:cs typeface="Times New Roman" panose="02020603050405020304" pitchFamily="18" charset="0"/>
              </a:rPr>
              <a:t>Thank You for Your Attention</a:t>
            </a:r>
          </a:p>
        </p:txBody>
      </p:sp>
      <p:sp>
        <p:nvSpPr>
          <p:cNvPr id="4" name="Date Placeholder 3"/>
          <p:cNvSpPr>
            <a:spLocks noGrp="1"/>
          </p:cNvSpPr>
          <p:nvPr>
            <p:ph type="dt" sz="half" idx="10"/>
          </p:nvPr>
        </p:nvSpPr>
        <p:spPr/>
        <p:txBody>
          <a:bodyPr/>
          <a:lstStyle/>
          <a:p>
            <a:fld id="{3C8BEB31-5BAC-4F9E-9D2B-6E1D4B38896D}" type="datetime1">
              <a:rPr lang="en-US" smtClean="0"/>
              <a:t>10/17/2023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84</a:t>
            </a:fld>
            <a:endParaRPr lang="en-US"/>
          </a:p>
        </p:txBody>
      </p:sp>
    </p:spTree>
    <p:extLst>
      <p:ext uri="{BB962C8B-B14F-4D97-AF65-F5344CB8AC3E}">
        <p14:creationId xmlns:p14="http://schemas.microsoft.com/office/powerpoint/2010/main" val="65923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4B0BD1-BA1F-681F-6540-EC2BB9D2F272}"/>
              </a:ext>
            </a:extLst>
          </p:cNvPr>
          <p:cNvSpPr>
            <a:spLocks noGrp="1"/>
          </p:cNvSpPr>
          <p:nvPr>
            <p:ph type="title"/>
          </p:nvPr>
        </p:nvSpPr>
        <p:spPr>
          <a:xfrm>
            <a:off x="1813157" y="253714"/>
            <a:ext cx="8911687" cy="1280890"/>
          </a:xfrm>
        </p:spPr>
        <p:txBody>
          <a:bodyPr/>
          <a:lstStyle/>
          <a:p>
            <a:r>
              <a:rPr lang="en-US" dirty="0"/>
              <a:t>goal</a:t>
            </a:r>
          </a:p>
        </p:txBody>
      </p:sp>
      <p:sp>
        <p:nvSpPr>
          <p:cNvPr id="4" name="Date Placeholder 3">
            <a:extLst>
              <a:ext uri="{FF2B5EF4-FFF2-40B4-BE49-F238E27FC236}">
                <a16:creationId xmlns:a16="http://schemas.microsoft.com/office/drawing/2014/main" id="{04187776-95E8-261E-DA59-5F53E5E569AF}"/>
              </a:ext>
            </a:extLst>
          </p:cNvPr>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a:extLst>
              <a:ext uri="{FF2B5EF4-FFF2-40B4-BE49-F238E27FC236}">
                <a16:creationId xmlns:a16="http://schemas.microsoft.com/office/drawing/2014/main" id="{7977CCED-A01A-2E76-B89A-D3FA493F0D6E}"/>
              </a:ext>
            </a:extLst>
          </p:cNvPr>
          <p:cNvSpPr>
            <a:spLocks noGrp="1"/>
          </p:cNvSpPr>
          <p:nvPr>
            <p:ph type="sldNum" sz="quarter" idx="12"/>
          </p:nvPr>
        </p:nvSpPr>
        <p:spPr/>
        <p:txBody>
          <a:bodyPr/>
          <a:lstStyle/>
          <a:p>
            <a:fld id="{21A9D750-17E9-472F-B72C-6AF24681985C}" type="slidenum">
              <a:rPr lang="en-US" smtClean="0"/>
              <a:t>9</a:t>
            </a:fld>
            <a:endParaRPr lang="en-US"/>
          </a:p>
        </p:txBody>
      </p:sp>
      <p:graphicFrame>
        <p:nvGraphicFramePr>
          <p:cNvPr id="6" name="Diagram 5">
            <a:extLst>
              <a:ext uri="{FF2B5EF4-FFF2-40B4-BE49-F238E27FC236}">
                <a16:creationId xmlns:a16="http://schemas.microsoft.com/office/drawing/2014/main" id="{85C61871-9182-BD9F-3436-F053DA473557}"/>
              </a:ext>
            </a:extLst>
          </p:cNvPr>
          <p:cNvGraphicFramePr/>
          <p:nvPr>
            <p:extLst>
              <p:ext uri="{D42A27DB-BD31-4B8C-83A1-F6EECF244321}">
                <p14:modId xmlns:p14="http://schemas.microsoft.com/office/powerpoint/2010/main" val="48386859"/>
              </p:ext>
            </p:extLst>
          </p:nvPr>
        </p:nvGraphicFramePr>
        <p:xfrm>
          <a:off x="2233612" y="1792705"/>
          <a:ext cx="8294020" cy="4890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14866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35081</TotalTime>
  <Words>4837</Words>
  <Application>Microsoft Office PowerPoint</Application>
  <PresentationFormat>Widescreen</PresentationFormat>
  <Paragraphs>501</Paragraphs>
  <Slides>84</Slides>
  <Notes>0</Notes>
  <HiddenSlides>0</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84</vt:i4>
      </vt:variant>
    </vt:vector>
  </HeadingPairs>
  <TitlesOfParts>
    <vt:vector size="99" baseType="lpstr">
      <vt:lpstr>Arial</vt:lpstr>
      <vt:lpstr>Calibri</vt:lpstr>
      <vt:lpstr>Century Gothic</vt:lpstr>
      <vt:lpstr>Consolas</vt:lpstr>
      <vt:lpstr>Lato</vt:lpstr>
      <vt:lpstr>open sans</vt:lpstr>
      <vt:lpstr>Oxygen</vt:lpstr>
      <vt:lpstr>proxima-nova</vt:lpstr>
      <vt:lpstr>sohne</vt:lpstr>
      <vt:lpstr>source-serif-pro</vt:lpstr>
      <vt:lpstr>Times New Roman</vt:lpstr>
      <vt:lpstr>Wingdings 3</vt:lpstr>
      <vt:lpstr>Wisp</vt:lpstr>
      <vt:lpstr>Microsoft Equation 3.0</vt:lpstr>
      <vt:lpstr>Equation</vt:lpstr>
      <vt:lpstr>Machine Learning Schemes</vt:lpstr>
      <vt:lpstr>AI, ML</vt:lpstr>
      <vt:lpstr>Machine learning</vt:lpstr>
      <vt:lpstr>Machine Learning Categories </vt:lpstr>
      <vt:lpstr>Supervised Learning: </vt:lpstr>
      <vt:lpstr> Unsupervised Learning:</vt:lpstr>
      <vt:lpstr>Reinforcement Learning: </vt:lpstr>
      <vt:lpstr>Techniques of Supervised Machine Learning </vt:lpstr>
      <vt:lpstr>goal</vt:lpstr>
      <vt:lpstr>J48</vt:lpstr>
      <vt:lpstr>Training Sets, Test Sets, and 10-fold Cross-validation </vt:lpstr>
      <vt:lpstr>10-Fold Cross Validation </vt:lpstr>
      <vt:lpstr>Example: </vt:lpstr>
      <vt:lpstr>PowerPoint Presentation</vt:lpstr>
      <vt:lpstr>PowerPoint Presentation</vt:lpstr>
      <vt:lpstr>PowerPoint Presentation</vt:lpstr>
      <vt:lpstr>Performance evaluation Measures</vt:lpstr>
      <vt:lpstr>Confusion Matrix: </vt:lpstr>
      <vt:lpstr>Definition of the Terms:</vt:lpstr>
      <vt:lpstr>Simple examples to better understand the concept</vt:lpstr>
      <vt:lpstr>Evaluation</vt:lpstr>
      <vt:lpstr>PowerPoint Presentation</vt:lpstr>
      <vt:lpstr>PowerPoint Presentation</vt:lpstr>
      <vt:lpstr>PowerPoint Presentation</vt:lpstr>
      <vt:lpstr>Classification Accuracy:</vt:lpstr>
      <vt:lpstr>PowerPoint Presentation</vt:lpstr>
      <vt:lpstr>PowerPoint Presentation</vt:lpstr>
      <vt:lpstr>Calculate a confusion matrix: Example II</vt:lpstr>
      <vt:lpstr>Example</vt:lpstr>
      <vt:lpstr>In python</vt:lpstr>
      <vt:lpstr>What is Linear Regression? </vt:lpstr>
      <vt:lpstr>Simple Linear Regression </vt:lpstr>
      <vt:lpstr>Linear Regression</vt:lpstr>
      <vt:lpstr>PowerPoint Presentation</vt:lpstr>
      <vt:lpstr>PowerPoint Presentation</vt:lpstr>
      <vt:lpstr>PowerPoint Presentation</vt:lpstr>
      <vt:lpstr>No correlation</vt:lpstr>
      <vt:lpstr>Random Error(Residuals)</vt:lpstr>
      <vt:lpstr>Model Evaluation</vt:lpstr>
      <vt:lpstr>Cost Function for Linear Regression </vt:lpstr>
      <vt:lpstr>Multiple R</vt:lpstr>
      <vt:lpstr>R-Square:</vt:lpstr>
      <vt:lpstr>Forecast error = actual -forecast</vt:lpstr>
      <vt:lpstr>Examples in Excel</vt:lpstr>
      <vt:lpstr>PowerPoint Presentation</vt:lpstr>
      <vt:lpstr> WEKA — Installation   </vt:lpstr>
      <vt:lpstr>PowerPoint Presentation</vt:lpstr>
      <vt:lpstr> WEKA — Launching Explorer   </vt:lpstr>
      <vt:lpstr>PowerPoint Presentation</vt:lpstr>
      <vt:lpstr>Loading Data from Local File System </vt:lpstr>
      <vt:lpstr>Click on the Open file ... button. A directory navigator window opens as shown in the following screen: </vt:lpstr>
      <vt:lpstr> WEKA — File Formats   </vt:lpstr>
      <vt:lpstr>Loading Data from Web </vt:lpstr>
      <vt:lpstr>As an example for Arff format, the Weather data file loaded from the WEKA sample databases is shown below:  https://storm.cis.fordham.edu/~gweiss/data-mining/weka-data/weather.nominal.arff </vt:lpstr>
      <vt:lpstr>PowerPoint Presentation</vt:lpstr>
      <vt:lpstr> WEKA — Preprocessing the Data   </vt:lpstr>
      <vt:lpstr>When you open the file, your screen looks like as shown here: </vt:lpstr>
      <vt:lpstr>Understanding Data </vt:lpstr>
      <vt:lpstr>Removing Attributes </vt:lpstr>
      <vt:lpstr>Applying Filters </vt:lpstr>
      <vt:lpstr>PowerPoint Presentation</vt:lpstr>
      <vt:lpstr> WEKA — Classifiers   </vt:lpstr>
      <vt:lpstr>Setting Test Data </vt:lpstr>
      <vt:lpstr>PowerPoint Presentation</vt:lpstr>
      <vt:lpstr>Next, you will select the classifier.  Click on the Choose button and select the following classifier:  weka-&gt;classifiers&gt;trees&gt;J48  This is shown in the screenshot below: </vt:lpstr>
      <vt:lpstr>Click on the Start button to start the classification process. After a while, the classification results would be presented on your screen as shown here: </vt:lpstr>
      <vt:lpstr>Visualize Results </vt:lpstr>
      <vt:lpstr>Select Visualize tree to get a visual representation of the traversal tree as seen in the screenshot below: </vt:lpstr>
      <vt:lpstr>Selecting Visualize classifier errors would plot the results of classification as shown here: </vt:lpstr>
      <vt:lpstr>The current plot is outlook versus play. These are indicated by the two drop down list boxes at the top of the screen. </vt:lpstr>
      <vt:lpstr>PowerPoint Presentation</vt:lpstr>
      <vt:lpstr>Knowledge flow</vt:lpstr>
      <vt:lpstr>Loading the data</vt:lpstr>
      <vt:lpstr>Removing attributes</vt:lpstr>
      <vt:lpstr>Visualize data</vt:lpstr>
      <vt:lpstr>Connect the flow</vt:lpstr>
      <vt:lpstr>Start data flow</vt:lpstr>
      <vt:lpstr>Visualize the data</vt:lpstr>
      <vt:lpstr>PowerPoint Presentation</vt:lpstr>
      <vt:lpstr>PowerPoint Presentation</vt:lpstr>
      <vt:lpstr>Short video: Explorer</vt:lpstr>
      <vt:lpstr>Short video : KnowledgeFlow</vt:lpstr>
      <vt:lpstr>Final Exam https://forms.gle/kY7kEKwdK3gXVJFb9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Funktionsweise von Convolutional Neural Networks und  ihre industrielle Anwendung</dc:title>
  <dc:creator>jamal Raiyn</dc:creator>
  <cp:lastModifiedBy>Jamal Raiyn</cp:lastModifiedBy>
  <cp:revision>184</cp:revision>
  <dcterms:created xsi:type="dcterms:W3CDTF">2022-02-26T18:41:23Z</dcterms:created>
  <dcterms:modified xsi:type="dcterms:W3CDTF">2023-10-22T08:59:33Z</dcterms:modified>
</cp:coreProperties>
</file>