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2"/>
  </p:notesMasterIdLst>
  <p:handoutMasterIdLst>
    <p:handoutMasterId r:id="rId73"/>
  </p:handoutMasterIdLst>
  <p:sldIdLst>
    <p:sldId id="421" r:id="rId2"/>
    <p:sldId id="353" r:id="rId3"/>
    <p:sldId id="256" r:id="rId4"/>
    <p:sldId id="279" r:id="rId5"/>
    <p:sldId id="280" r:id="rId6"/>
    <p:sldId id="282" r:id="rId7"/>
    <p:sldId id="260" r:id="rId8"/>
    <p:sldId id="261" r:id="rId9"/>
    <p:sldId id="262" r:id="rId10"/>
    <p:sldId id="263" r:id="rId11"/>
    <p:sldId id="264" r:id="rId12"/>
    <p:sldId id="259" r:id="rId13"/>
    <p:sldId id="355" r:id="rId14"/>
    <p:sldId id="358" r:id="rId15"/>
    <p:sldId id="267" r:id="rId16"/>
    <p:sldId id="357" r:id="rId17"/>
    <p:sldId id="266" r:id="rId18"/>
    <p:sldId id="270" r:id="rId19"/>
    <p:sldId id="265" r:id="rId20"/>
    <p:sldId id="271" r:id="rId21"/>
    <p:sldId id="308" r:id="rId22"/>
    <p:sldId id="343" r:id="rId23"/>
    <p:sldId id="344" r:id="rId24"/>
    <p:sldId id="345" r:id="rId25"/>
    <p:sldId id="342" r:id="rId26"/>
    <p:sldId id="341" r:id="rId27"/>
    <p:sldId id="306" r:id="rId28"/>
    <p:sldId id="309" r:id="rId29"/>
    <p:sldId id="310" r:id="rId30"/>
    <p:sldId id="311" r:id="rId31"/>
    <p:sldId id="301" r:id="rId32"/>
    <p:sldId id="302" r:id="rId33"/>
    <p:sldId id="297" r:id="rId34"/>
    <p:sldId id="289" r:id="rId35"/>
    <p:sldId id="300" r:id="rId36"/>
    <p:sldId id="420" r:id="rId37"/>
    <p:sldId id="419" r:id="rId38"/>
    <p:sldId id="304" r:id="rId39"/>
    <p:sldId id="305" r:id="rId40"/>
    <p:sldId id="290" r:id="rId41"/>
    <p:sldId id="291" r:id="rId42"/>
    <p:sldId id="292" r:id="rId43"/>
    <p:sldId id="293" r:id="rId44"/>
    <p:sldId id="294" r:id="rId45"/>
    <p:sldId id="295" r:id="rId46"/>
    <p:sldId id="346" r:id="rId47"/>
    <p:sldId id="275" r:id="rId48"/>
    <p:sldId id="298" r:id="rId49"/>
    <p:sldId id="314" r:id="rId50"/>
    <p:sldId id="315" r:id="rId51"/>
    <p:sldId id="320" r:id="rId52"/>
    <p:sldId id="351" r:id="rId53"/>
    <p:sldId id="321" r:id="rId54"/>
    <p:sldId id="322" r:id="rId55"/>
    <p:sldId id="323" r:id="rId56"/>
    <p:sldId id="327" r:id="rId57"/>
    <p:sldId id="328" r:id="rId58"/>
    <p:sldId id="326" r:id="rId59"/>
    <p:sldId id="331" r:id="rId60"/>
    <p:sldId id="332" r:id="rId61"/>
    <p:sldId id="333" r:id="rId62"/>
    <p:sldId id="334" r:id="rId63"/>
    <p:sldId id="335" r:id="rId64"/>
    <p:sldId id="359" r:id="rId65"/>
    <p:sldId id="360" r:id="rId66"/>
    <p:sldId id="418" r:id="rId67"/>
    <p:sldId id="339" r:id="rId68"/>
    <p:sldId id="417" r:id="rId69"/>
    <p:sldId id="352" r:id="rId70"/>
    <p:sldId id="274"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3"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F085FA-9AE5-4E79-8536-CE8210B23AB3}" type="datetimeFigureOut">
              <a:rPr lang="en-US" smtClean="0"/>
              <a:t>10/21/2023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E223AD-DB0A-4112-82B4-4DEE4AF495E7}" type="slidenum">
              <a:rPr lang="en-US" smtClean="0"/>
              <a:t>‹#›</a:t>
            </a:fld>
            <a:endParaRPr lang="en-US"/>
          </a:p>
        </p:txBody>
      </p:sp>
    </p:spTree>
    <p:extLst>
      <p:ext uri="{BB962C8B-B14F-4D97-AF65-F5344CB8AC3E}">
        <p14:creationId xmlns:p14="http://schemas.microsoft.com/office/powerpoint/2010/main" val="317397468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5T20:24:31.939"/>
    </inkml:context>
    <inkml:brush xml:id="br0">
      <inkml:brushProperty name="width" value="0.035" units="cm"/>
      <inkml:brushProperty name="height" value="0.035" units="cm"/>
      <inkml:brushProperty name="color" value="#004F8B"/>
    </inkml:brush>
  </inkml:definitions>
  <inkml:trace contextRef="#ctx0" brushRef="#br0">4924 1 24575,'-44'33'0,"2"2"0,-65 70 0,90-87 0,4-2 0,0 1 0,0 0 0,2 1 0,0 0 0,-8 21 0,6-14 0,0 0 0,-19 24 0,-53 71 0,47-64 0,-2-1 0,-2-2 0,-59 56 0,-19 8 0,-49 42 0,82-93 0,-160 93 0,-46-1 0,247-135 0,-95 43 0,-89 45 0,114-51 0,-44 19 0,135-66 0,-154 64 0,111-52 0,-72 38 0,6-3 0,45-16 0,41-22 0,-83 53 0,110-63 0,-36 18 0,-5 2 0,-70 47 0,-77 52 0,156-105 0,-7 4 0,38-15 0,1-2 0,-2 0 0,0-1 0,0-2 0,-1 0 0,-45 11 0,25-10 0,-43 15 0,7 0 0,1 4 0,65-23 0,-1-1 0,1 0 0,-1-1 0,0 0 0,-1-2 0,-24 4 0,-4-2 0,1 1 0,-82 25 0,62-14 0,10-4-273,-2-1 0,1-3 0,-1-3 0,-56 0 0,86-6-6553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5T20:24:38.035"/>
    </inkml:context>
    <inkml:brush xml:id="br0">
      <inkml:brushProperty name="width" value="0.035" units="cm"/>
      <inkml:brushProperty name="height" value="0.035" units="cm"/>
      <inkml:brushProperty name="color" value="#004F8B"/>
    </inkml:brush>
  </inkml:definitions>
  <inkml:trace contextRef="#ctx0" brushRef="#br0">4376 447 24575,'-6'1'0,"1"0"0,0 0 0,0 0 0,0 1 0,-1 0 0,1 0 0,1 0 0,-1 0 0,-7 5 0,-22 9 0,-57 11 0,-43 15 0,106-34 0,0-1 0,-1-1 0,-54 4 0,-11 1 0,53-6 0,-70 0 0,71-4 0,-71 8 0,41 0 0,-2-3 0,-89-4 0,113-2 0,28 1 0,-1 1 0,-39 10 0,3-1 0,3-2 0,14-2 0,-79 4 0,-499-12 0,588-1 0,0-1 0,0-2 0,1-1 0,0-1 0,0-1 0,-52-23 0,58 23 0,-44-11 0,47 15 0,1-1 0,-1-1 0,-34-16 0,22 7 0,-1 1 0,-37-9 0,6 2 0,-29-18 0,-23-8 0,108 44 0,0 0 0,1-1 0,0 0 0,-1-1 0,2 1 0,-10-8 0,-29-19 0,-159-74 0,169 91 0,0 2 0,-1 1 0,-1 2 0,-70-9 0,-41-9 0,94 10 0,0-2 0,2-2 0,-55-32 0,96 48 8,-1 1 0,0 0-1,0 0 1,0 1 0,0 1-1,-25-3 1,-77 5-325,63 2-785,13-1-5724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5T20:24:44.448"/>
    </inkml:context>
    <inkml:brush xml:id="br0">
      <inkml:brushProperty name="width" value="0.035" units="cm"/>
      <inkml:brushProperty name="height" value="0.035" units="cm"/>
      <inkml:brushProperty name="color" value="#E71224"/>
    </inkml:brush>
  </inkml:definitions>
  <inkml:trace contextRef="#ctx0" brushRef="#br0">53 0 24575,'15'50'0,"-1"0"0,11 99 0,-15-80 0,-3-18 0,2 81 0,-9-68 0,1-1 0,-3 1 0,-13 87 0,5-70 0,8-60 0,0 0 0,-1-1 0,-1 1 0,-11 33 0,3-23 0,2 1 0,1 1 0,1 0 0,2 0 0,1 0 0,2 1 0,1 40 0,0-34 0,-9 56 0,-1 25 0,12 15-1365,0-114-5461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5T20:24:46.010"/>
    </inkml:context>
    <inkml:brush xml:id="br0">
      <inkml:brushProperty name="width" value="0.035" units="cm"/>
      <inkml:brushProperty name="height" value="0.035" units="cm"/>
      <inkml:brushProperty name="color" value="#E71224"/>
    </inkml:brush>
  </inkml:definitions>
  <inkml:trace contextRef="#ctx0" brushRef="#br0">1 1 24575,'4'0'0,"0"1"0,1 1 0,-1-1 0,0 0 0,0 1 0,0 0 0,0 0 0,-1 0 0,1 1 0,4 3 0,7 3 0,151 86 0,-40-25 0,130 96 0,-128-80 0,-61-46 0,277 148 0,-286-158 20,-40-19-366,1-1 0,0-1-1,27 8 1,-24-11-6480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5T20:24:47.557"/>
    </inkml:context>
    <inkml:brush xml:id="br0">
      <inkml:brushProperty name="width" value="0.035" units="cm"/>
      <inkml:brushProperty name="height" value="0.035" units="cm"/>
      <inkml:brushProperty name="color" value="#E71224"/>
    </inkml:brush>
  </inkml:definitions>
  <inkml:trace contextRef="#ctx0" brushRef="#br0">757 0 24575,'-20'34'0,"-1"-1"0,-1-1 0,-40 45 0,31-41 0,-42 66 0,9 4 0,-7 17 0,-131 170 0,69-134 0,129-153-227,-1 0-1,0-1 1,-1 0-1,1 0 1,-8 5-1,-7 1-6598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5T20:24:48.853"/>
    </inkml:context>
    <inkml:brush xml:id="br0">
      <inkml:brushProperty name="width" value="0.035" units="cm"/>
      <inkml:brushProperty name="height" value="0.035" units="cm"/>
      <inkml:brushProperty name="color" value="#E71224"/>
    </inkml:brush>
  </inkml:definitions>
  <inkml:trace contextRef="#ctx0" brushRef="#br0">0 0 24575,'1'9'0,"1"0"0,0 0 0,0 0 0,0 0 0,1-1 0,1 1 0,8 15 0,-2-1 0,7 9 0,1 0 0,34 46 0,16 29 0,-19-16 0,37 100 0,69 163 0,-64-187 0,-46-86 0,-43-78-170,0 1-1,0-1 0,1 0 1,-1 0-1,1-1 0,-1 1 1,7 4-1,4 2-6655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A10585-27B3-464F-9138-22611438A22A}"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BC17A-9C90-4429-BCC1-59675ABC52F0}" type="slidenum">
              <a:rPr lang="en-US" smtClean="0"/>
              <a:t>‹#›</a:t>
            </a:fld>
            <a:endParaRPr lang="en-US"/>
          </a:p>
        </p:txBody>
      </p:sp>
    </p:spTree>
    <p:extLst>
      <p:ext uri="{BB962C8B-B14F-4D97-AF65-F5344CB8AC3E}">
        <p14:creationId xmlns:p14="http://schemas.microsoft.com/office/powerpoint/2010/main" val="917243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a:t>
            </a:r>
            <a:r>
              <a:rPr lang="en-US" baseline="0" dirty="0"/>
              <a:t> know that A is true and we can assume that B is consistent as well, to prove that C is true</a:t>
            </a:r>
            <a:endParaRPr lang="en-US" dirty="0"/>
          </a:p>
        </p:txBody>
      </p:sp>
      <p:sp>
        <p:nvSpPr>
          <p:cNvPr id="4" name="Slide Number Placeholder 3"/>
          <p:cNvSpPr>
            <a:spLocks noGrp="1"/>
          </p:cNvSpPr>
          <p:nvPr>
            <p:ph type="sldNum" sz="quarter" idx="10"/>
          </p:nvPr>
        </p:nvSpPr>
        <p:spPr/>
        <p:txBody>
          <a:bodyPr/>
          <a:lstStyle/>
          <a:p>
            <a:fld id="{F122A839-E5C9-41AD-A5C0-F7BFA6F971DF}" type="slidenum">
              <a:rPr lang="en-US" smtClean="0"/>
              <a:t>45</a:t>
            </a:fld>
            <a:endParaRPr lang="en-US"/>
          </a:p>
        </p:txBody>
      </p:sp>
    </p:spTree>
    <p:extLst>
      <p:ext uri="{BB962C8B-B14F-4D97-AF65-F5344CB8AC3E}">
        <p14:creationId xmlns:p14="http://schemas.microsoft.com/office/powerpoint/2010/main" val="258264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CFDF9E-CE58-4493-9AA8-C6065DAA6560}" type="datetime1">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6EA699-479B-44AA-91C7-CEAFBA201DF7}" type="datetime1">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ACDAB7-99E7-4C13-8DAB-ABB409DA633D}" type="datetime1">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A81B2484-F1CA-4ED0-82D1-9F5B4DCD0F67}" type="datetime1">
              <a:rPr lang="en-US" smtClean="0"/>
              <a:t>10/21/2023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B3B1495-4622-4FDF-B941-39EE730B5522}" type="datetime1">
              <a:rPr lang="en-US" smtClean="0"/>
              <a:t>10/21/2023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504350-55CC-47AD-8DD4-9175BE253603}" type="datetime1">
              <a:rPr lang="en-US" smtClean="0"/>
              <a:t>10/21/2023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3A82A5-B368-4FBA-9CBB-71EDAC67F724}" type="datetime1">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966A03-092B-4385-97C7-BD298F4145A4}" type="datetime1">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27200" y="533400"/>
            <a:ext cx="9550400" cy="1066800"/>
          </a:xfrm>
        </p:spPr>
        <p:txBody>
          <a:bodyPr/>
          <a:lstStyle/>
          <a:p>
            <a:r>
              <a:rPr lang="en-US"/>
              <a:t>Click to edit Master title style</a:t>
            </a:r>
          </a:p>
        </p:txBody>
      </p:sp>
      <p:sp>
        <p:nvSpPr>
          <p:cNvPr id="3" name="Content Placeholder 2"/>
          <p:cNvSpPr>
            <a:spLocks noGrp="1"/>
          </p:cNvSpPr>
          <p:nvPr>
            <p:ph sz="quarter" idx="1"/>
          </p:nvPr>
        </p:nvSpPr>
        <p:spPr>
          <a:xfrm>
            <a:off x="1727200" y="2514600"/>
            <a:ext cx="46736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604000" y="2514600"/>
            <a:ext cx="46736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727200" y="4381500"/>
            <a:ext cx="46736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604000" y="4381500"/>
            <a:ext cx="4673600" cy="171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C06E3CF6-2B8D-4C07-9779-FFE041E75B10}" type="datetime1">
              <a:rPr lang="en-US" smtClean="0"/>
              <a:pPr>
                <a:defRPr/>
              </a:pPr>
              <a:t>10/21/2023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530D42-7474-4B4B-A7BD-EFB868B11689}" type="slidenum">
              <a:rPr lang="he-IL"/>
              <a:pPr>
                <a:defRPr/>
              </a:pPr>
              <a:t>‹#›</a:t>
            </a:fld>
            <a:endParaRPr lang="en-US"/>
          </a:p>
        </p:txBody>
      </p:sp>
    </p:spTree>
    <p:extLst>
      <p:ext uri="{BB962C8B-B14F-4D97-AF65-F5344CB8AC3E}">
        <p14:creationId xmlns:p14="http://schemas.microsoft.com/office/powerpoint/2010/main" val="356137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F64F29-4ADE-4BA7-ACA2-0E460B2E4740}" type="datetime1">
              <a:rPr lang="en-US" smtClean="0"/>
              <a:t>10/21/2023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3BB40A-81CA-4BA8-A7D2-6A71741AEFEB}" type="datetime1">
              <a:rPr lang="en-US" smtClean="0"/>
              <a:t>10/21/2023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9BD319-00A4-45CC-B57B-C8E88F72A8E8}" type="datetime1">
              <a:rPr lang="en-US" smtClean="0"/>
              <a:t>10/21/2023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FC1169-241C-4213-BB42-C68F519B2CB6}" type="datetime1">
              <a:rPr lang="en-US" smtClean="0"/>
              <a:t>10/21/2023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DDA64-BA27-4064-9EA8-20FFC919CDF7}" type="datetime1">
              <a:rPr lang="en-US" smtClean="0"/>
              <a:t>10/21/2023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98E6999-775E-4CE3-8F5C-7D7F4A5B4F7F}" type="datetime1">
              <a:rPr lang="en-US" smtClean="0"/>
              <a:t>10/21/2023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230B0DD-9928-4EC7-AA3C-1083C348CA4A}" type="datetime1">
              <a:rPr lang="en-US" smtClean="0"/>
              <a:t>10/21/2023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F223ED0-5163-4CE7-A1A0-F6F318166E49}" type="datetime1">
              <a:rPr lang="en-US" smtClean="0"/>
              <a:t>10/21/2023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Lst>
  <p:hf hdr="0" ft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Galia.weidl@th-ab.d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3.png"/><Relationship Id="rId3" Type="http://schemas.openxmlformats.org/officeDocument/2006/relationships/image" Target="../media/image7.jpeg"/><Relationship Id="rId7" Type="http://schemas.openxmlformats.org/officeDocument/2006/relationships/image" Target="../media/image10.png"/><Relationship Id="rId12" Type="http://schemas.openxmlformats.org/officeDocument/2006/relationships/customXml" Target="../ink/ink4.xml"/><Relationship Id="rId17" Type="http://schemas.openxmlformats.org/officeDocument/2006/relationships/image" Target="../media/image15.png"/><Relationship Id="rId2" Type="http://schemas.openxmlformats.org/officeDocument/2006/relationships/image" Target="../media/image6.gif"/><Relationship Id="rId16" Type="http://schemas.openxmlformats.org/officeDocument/2006/relationships/customXml" Target="../ink/ink6.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12.png"/><Relationship Id="rId5" Type="http://schemas.openxmlformats.org/officeDocument/2006/relationships/image" Target="../media/image9.jpg"/><Relationship Id="rId15" Type="http://schemas.openxmlformats.org/officeDocument/2006/relationships/image" Target="../media/image14.png"/><Relationship Id="rId10" Type="http://schemas.openxmlformats.org/officeDocument/2006/relationships/customXml" Target="../ink/ink3.xml"/><Relationship Id="rId4" Type="http://schemas.openxmlformats.org/officeDocument/2006/relationships/image" Target="../media/image8.gif"/><Relationship Id="rId9" Type="http://schemas.openxmlformats.org/officeDocument/2006/relationships/image" Target="../media/image11.png"/><Relationship Id="rId14" Type="http://schemas.openxmlformats.org/officeDocument/2006/relationships/customXml" Target="../ink/ink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cs.ubc.ca/~poole/ci/ch1.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marinetraffic.com/en/ais/home/centerx:-31.6/centery:10.0/zoom:2" TargetMode="Externa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flightradar24.com/45.51,47.46/3"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satellitemap.space/?constellation=starlin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mailto:Jamal.raiyn@th-ab.de"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image" Target="../media/image29.jfif"/><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jfif"/></Relationships>
</file>

<file path=ppt/slides/_rels/slide3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learnopencv.com/wp-content/uploads/2017/10/biological-neural-network.jpg" TargetMode="External"/><Relationship Id="rId2" Type="http://schemas.openxmlformats.org/officeDocument/2006/relationships/image" Target="../media/image8.gif"/><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learnopencv.com/wp-content/uploads/2017/10/biological-neural-network.jp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6.xml"/><Relationship Id="rId5" Type="http://schemas.openxmlformats.org/officeDocument/2006/relationships/image" Target="../media/image49.jpg"/><Relationship Id="rId4" Type="http://schemas.openxmlformats.org/officeDocument/2006/relationships/image" Target="../media/image48.emf"/></Relationships>
</file>

<file path=ppt/slides/_rels/slide54.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f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jp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3.emf"/><Relationship Id="rId5" Type="http://schemas.openxmlformats.org/officeDocument/2006/relationships/oleObject" Target="../embeddings/oleObject1.bin"/><Relationship Id="rId4" Type="http://schemas.openxmlformats.org/officeDocument/2006/relationships/image" Target="../media/image65.jpeg"/><Relationship Id="rId9" Type="http://schemas.openxmlformats.org/officeDocument/2006/relationships/image" Target="../media/image68.gif"/></Relationships>
</file>

<file path=ppt/slides/_rels/slide61.xml.rels><?xml version="1.0" encoding="UTF-8" standalone="yes"?>
<Relationships xmlns="http://schemas.openxmlformats.org/package/2006/relationships"><Relationship Id="rId8" Type="http://schemas.openxmlformats.org/officeDocument/2006/relationships/image" Target="../media/image74.gif"/><Relationship Id="rId13" Type="http://schemas.openxmlformats.org/officeDocument/2006/relationships/image" Target="../media/image69.emf"/><Relationship Id="rId3" Type="http://schemas.openxmlformats.org/officeDocument/2006/relationships/image" Target="../media/image67.gif"/><Relationship Id="rId7" Type="http://schemas.openxmlformats.org/officeDocument/2006/relationships/image" Target="../media/image73.gif"/><Relationship Id="rId12" Type="http://schemas.openxmlformats.org/officeDocument/2006/relationships/oleObject" Target="../embeddings/oleObject2.bin"/><Relationship Id="rId2" Type="http://schemas.openxmlformats.org/officeDocument/2006/relationships/slideLayout" Target="../slideLayouts/slideLayout17.xml"/><Relationship Id="rId1" Type="http://schemas.openxmlformats.org/officeDocument/2006/relationships/vmlDrawing" Target="../drawings/vmlDrawing2.vml"/><Relationship Id="rId6" Type="http://schemas.openxmlformats.org/officeDocument/2006/relationships/image" Target="../media/image72.gif"/><Relationship Id="rId11" Type="http://schemas.openxmlformats.org/officeDocument/2006/relationships/image" Target="../media/image77.png"/><Relationship Id="rId5" Type="http://schemas.openxmlformats.org/officeDocument/2006/relationships/image" Target="../media/image68.gif"/><Relationship Id="rId15" Type="http://schemas.openxmlformats.org/officeDocument/2006/relationships/image" Target="../media/image70.emf"/><Relationship Id="rId10" Type="http://schemas.openxmlformats.org/officeDocument/2006/relationships/image" Target="../media/image76.gif"/><Relationship Id="rId4" Type="http://schemas.openxmlformats.org/officeDocument/2006/relationships/image" Target="../media/image71.png"/><Relationship Id="rId9" Type="http://schemas.openxmlformats.org/officeDocument/2006/relationships/image" Target="../media/image75.gif"/><Relationship Id="rId14" Type="http://schemas.openxmlformats.org/officeDocument/2006/relationships/oleObject" Target="../embeddings/oleObject3.bin"/></Relationships>
</file>

<file path=ppt/slides/_rels/slide62.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79.emf"/></Relationships>
</file>

<file path=ppt/slides/_rels/slide6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86.emf"/><Relationship Id="rId1" Type="http://schemas.openxmlformats.org/officeDocument/2006/relationships/slideLayout" Target="../slideLayouts/slideLayout2.xml"/><Relationship Id="rId5" Type="http://schemas.openxmlformats.org/officeDocument/2006/relationships/image" Target="../media/image68.gif"/><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learnopencv.com/understanding-activation-functions-in-deep-learnin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BB37-C142-1F97-CF7F-5DA6C67E69B9}"/>
              </a:ext>
            </a:extLst>
          </p:cNvPr>
          <p:cNvSpPr>
            <a:spLocks noGrp="1"/>
          </p:cNvSpPr>
          <p:nvPr>
            <p:ph type="title"/>
          </p:nvPr>
        </p:nvSpPr>
        <p:spPr>
          <a:xfrm>
            <a:off x="2023066" y="3914898"/>
            <a:ext cx="8911687" cy="1280890"/>
          </a:xfrm>
        </p:spPr>
        <p:txBody>
          <a:bodyPr/>
          <a:lstStyle/>
          <a:p>
            <a:pPr algn="ctr"/>
            <a:r>
              <a:rPr lang="en-US" b="0" i="0" dirty="0">
                <a:solidFill>
                  <a:srgbClr val="000000"/>
                </a:solidFill>
                <a:effectLst/>
                <a:latin typeface="Arial" panose="020B0604020202020204" pitchFamily="34" charset="0"/>
              </a:rPr>
              <a:t>9:45 - 11:15 </a:t>
            </a:r>
            <a:r>
              <a:rPr lang="en-US" b="0" i="0" dirty="0" err="1">
                <a:solidFill>
                  <a:srgbClr val="000000"/>
                </a:solidFill>
                <a:effectLst/>
                <a:latin typeface="Arial" panose="020B0604020202020204" pitchFamily="34" charset="0"/>
              </a:rPr>
              <a:t>Uhr</a:t>
            </a:r>
            <a:endParaRPr lang="en-US" dirty="0"/>
          </a:p>
        </p:txBody>
      </p:sp>
      <p:graphicFrame>
        <p:nvGraphicFramePr>
          <p:cNvPr id="6" name="Content Placeholder 5">
            <a:extLst>
              <a:ext uri="{FF2B5EF4-FFF2-40B4-BE49-F238E27FC236}">
                <a16:creationId xmlns:a16="http://schemas.microsoft.com/office/drawing/2014/main" id="{79871933-11E1-4979-43BE-5D8F69266E42}"/>
              </a:ext>
            </a:extLst>
          </p:cNvPr>
          <p:cNvGraphicFramePr>
            <a:graphicFrameLocks noGrp="1"/>
          </p:cNvGraphicFramePr>
          <p:nvPr>
            <p:ph idx="1"/>
            <p:extLst>
              <p:ext uri="{D42A27DB-BD31-4B8C-83A1-F6EECF244321}">
                <p14:modId xmlns:p14="http://schemas.microsoft.com/office/powerpoint/2010/main" val="440302501"/>
              </p:ext>
            </p:extLst>
          </p:nvPr>
        </p:nvGraphicFramePr>
        <p:xfrm>
          <a:off x="1739278" y="540423"/>
          <a:ext cx="9920910" cy="2746516"/>
        </p:xfrm>
        <a:graphic>
          <a:graphicData uri="http://schemas.openxmlformats.org/drawingml/2006/table">
            <a:tbl>
              <a:tblPr/>
              <a:tblGrid>
                <a:gridCol w="9920910">
                  <a:extLst>
                    <a:ext uri="{9D8B030D-6E8A-4147-A177-3AD203B41FA5}">
                      <a16:colId xmlns:a16="http://schemas.microsoft.com/office/drawing/2014/main" val="1905394154"/>
                    </a:ext>
                  </a:extLst>
                </a:gridCol>
              </a:tblGrid>
              <a:tr h="2746516">
                <a:tc>
                  <a:txBody>
                    <a:bodyPr/>
                    <a:lstStyle/>
                    <a:p>
                      <a:pPr algn="ctr" fontAlgn="ctr"/>
                      <a:r>
                        <a:rPr lang="en-US" sz="1800" b="0" dirty="0">
                          <a:solidFill>
                            <a:srgbClr val="000000"/>
                          </a:solidFill>
                          <a:effectLst/>
                          <a:latin typeface="Arial" panose="020B0604020202020204" pitchFamily="34" charset="0"/>
                          <a:cs typeface="Arial" panose="020B0604020202020204" pitchFamily="34" charset="0"/>
                        </a:rPr>
                        <a:t> Artificial intelligence in applications. Modeling, Machine Learning and Data Classifier Performance</a:t>
                      </a:r>
                      <a:br>
                        <a:rPr lang="en-US" sz="1800" b="0" dirty="0">
                          <a:solidFill>
                            <a:srgbClr val="000000"/>
                          </a:solidFill>
                          <a:effectLst/>
                          <a:latin typeface="Arial" panose="020B0604020202020204" pitchFamily="34" charset="0"/>
                          <a:cs typeface="Arial" panose="020B0604020202020204" pitchFamily="34" charset="0"/>
                        </a:rPr>
                      </a:br>
                      <a:endParaRPr lang="en-US" sz="1800" b="0" dirty="0">
                        <a:solidFill>
                          <a:srgbClr val="000000"/>
                        </a:solidFill>
                        <a:effectLst/>
                        <a:latin typeface="Arial" panose="020B0604020202020204" pitchFamily="34" charset="0"/>
                        <a:cs typeface="Arial" panose="020B0604020202020204" pitchFamily="34" charset="0"/>
                      </a:endParaRPr>
                    </a:p>
                    <a:p>
                      <a:pPr algn="ctr" fontAlgn="ctr"/>
                      <a:endParaRPr lang="en-US" sz="1800" b="0" dirty="0">
                        <a:solidFill>
                          <a:srgbClr val="000000"/>
                        </a:solidFill>
                        <a:effectLst/>
                        <a:latin typeface="Arial" panose="020B0604020202020204" pitchFamily="34" charset="0"/>
                        <a:cs typeface="Arial" panose="020B0604020202020204" pitchFamily="34" charset="0"/>
                      </a:endParaRPr>
                    </a:p>
                    <a:p>
                      <a:pPr algn="ctr" fontAlgn="ctr"/>
                      <a:r>
                        <a:rPr lang="en-US" sz="1800" b="0" dirty="0">
                          <a:solidFill>
                            <a:srgbClr val="000000"/>
                          </a:solidFill>
                          <a:effectLst/>
                          <a:latin typeface="Arial" panose="020B0604020202020204" pitchFamily="34" charset="0"/>
                          <a:cs typeface="Arial" panose="020B0604020202020204" pitchFamily="34" charset="0"/>
                        </a:rPr>
                        <a:t>Prof. Dr. </a:t>
                      </a:r>
                      <a:r>
                        <a:rPr lang="en-US" sz="1800" b="0" dirty="0" err="1">
                          <a:solidFill>
                            <a:srgbClr val="000000"/>
                          </a:solidFill>
                          <a:effectLst/>
                          <a:latin typeface="Arial" panose="020B0604020202020204" pitchFamily="34" charset="0"/>
                          <a:cs typeface="Arial" panose="020B0604020202020204" pitchFamily="34" charset="0"/>
                        </a:rPr>
                        <a:t>Galia</a:t>
                      </a:r>
                      <a:r>
                        <a:rPr lang="en-US" sz="1800" b="0" dirty="0">
                          <a:solidFill>
                            <a:srgbClr val="000000"/>
                          </a:solidFill>
                          <a:effectLst/>
                          <a:latin typeface="Arial" panose="020B0604020202020204" pitchFamily="34" charset="0"/>
                          <a:cs typeface="Arial" panose="020B0604020202020204" pitchFamily="34" charset="0"/>
                        </a:rPr>
                        <a:t> </a:t>
                      </a:r>
                      <a:r>
                        <a:rPr lang="en-US" sz="1800" b="0" dirty="0" err="1">
                          <a:solidFill>
                            <a:srgbClr val="000000"/>
                          </a:solidFill>
                          <a:effectLst/>
                          <a:latin typeface="Arial" panose="020B0604020202020204" pitchFamily="34" charset="0"/>
                          <a:cs typeface="Arial" panose="020B0604020202020204" pitchFamily="34" charset="0"/>
                        </a:rPr>
                        <a:t>Weidl</a:t>
                      </a:r>
                      <a:br>
                        <a:rPr lang="en-US" sz="1800" b="0" dirty="0">
                          <a:solidFill>
                            <a:srgbClr val="000000"/>
                          </a:solidFill>
                          <a:effectLst/>
                          <a:latin typeface="Arial" panose="020B0604020202020204" pitchFamily="34" charset="0"/>
                          <a:cs typeface="Arial" panose="020B0604020202020204" pitchFamily="34" charset="0"/>
                        </a:rPr>
                      </a:br>
                      <a:r>
                        <a:rPr lang="en-US" sz="1800" b="0" dirty="0" err="1">
                          <a:solidFill>
                            <a:srgbClr val="000000"/>
                          </a:solidFill>
                          <a:effectLst/>
                          <a:latin typeface="Arial" panose="020B0604020202020204" pitchFamily="34" charset="0"/>
                          <a:cs typeface="Arial" panose="020B0604020202020204" pitchFamily="34" charset="0"/>
                        </a:rPr>
                        <a:t>Rechnerraum</a:t>
                      </a:r>
                      <a:r>
                        <a:rPr lang="en-US" sz="1800" b="0" dirty="0">
                          <a:solidFill>
                            <a:srgbClr val="000000"/>
                          </a:solidFill>
                          <a:effectLst/>
                          <a:latin typeface="Arial" panose="020B0604020202020204" pitchFamily="34" charset="0"/>
                          <a:cs typeface="Arial" panose="020B0604020202020204" pitchFamily="34" charset="0"/>
                        </a:rPr>
                        <a:t> - Labor 26-318</a:t>
                      </a:r>
                      <a:br>
                        <a:rPr lang="en-US" sz="1800" b="0" dirty="0">
                          <a:solidFill>
                            <a:srgbClr val="000000"/>
                          </a:solidFill>
                          <a:effectLst/>
                          <a:latin typeface="Arial" panose="020B0604020202020204" pitchFamily="34" charset="0"/>
                          <a:cs typeface="Arial" panose="020B0604020202020204" pitchFamily="34" charset="0"/>
                        </a:rPr>
                      </a:br>
                      <a:r>
                        <a:rPr lang="en-US" sz="1800" b="0" dirty="0" err="1">
                          <a:solidFill>
                            <a:srgbClr val="000000"/>
                          </a:solidFill>
                          <a:effectLst/>
                          <a:latin typeface="Arial" panose="020B0604020202020204" pitchFamily="34" charset="0"/>
                          <a:cs typeface="Arial" panose="020B0604020202020204" pitchFamily="34" charset="0"/>
                        </a:rPr>
                        <a:t>WF_WiSe</a:t>
                      </a:r>
                      <a:endParaRPr lang="en-US" sz="1800" b="0" dirty="0">
                        <a:solidFill>
                          <a:srgbClr val="000000"/>
                        </a:solidFill>
                        <a:effectLst/>
                        <a:latin typeface="Arial" panose="020B0604020202020204" pitchFamily="34" charset="0"/>
                        <a:cs typeface="Arial" panose="020B0604020202020204" pitchFamily="34" charset="0"/>
                      </a:endParaRPr>
                    </a:p>
                    <a:p>
                      <a:pPr algn="ctr" fontAlgn="ctr"/>
                      <a:r>
                        <a:rPr lang="en-US" sz="1800" b="0" dirty="0">
                          <a:solidFill>
                            <a:srgbClr val="000000"/>
                          </a:solidFill>
                          <a:effectLst/>
                          <a:latin typeface="Arial" panose="020B0604020202020204" pitchFamily="34" charset="0"/>
                          <a:cs typeface="Arial" panose="020B0604020202020204" pitchFamily="34" charset="0"/>
                          <a:hlinkClick r:id="rId2"/>
                        </a:rPr>
                        <a:t>Galia.weidl@th-ab.de</a:t>
                      </a:r>
                      <a:endParaRPr lang="en-US" sz="1800" b="0" dirty="0">
                        <a:solidFill>
                          <a:srgbClr val="000000"/>
                        </a:solidFill>
                        <a:effectLst/>
                        <a:latin typeface="Arial" panose="020B0604020202020204" pitchFamily="34" charset="0"/>
                        <a:cs typeface="Arial" panose="020B0604020202020204" pitchFamily="34" charset="0"/>
                      </a:endParaRPr>
                    </a:p>
                    <a:p>
                      <a:pPr algn="ctr" fontAlgn="ctr"/>
                      <a:endParaRPr lang="en-US" sz="1800" b="0" dirty="0">
                        <a:solidFill>
                          <a:srgbClr val="000000"/>
                        </a:solidFill>
                        <a:effectLst/>
                        <a:latin typeface="Arial" panose="020B0604020202020204" pitchFamily="34" charset="0"/>
                        <a:cs typeface="Arial" panose="020B0604020202020204" pitchFamily="34" charset="0"/>
                      </a:endParaRPr>
                    </a:p>
                  </a:txBody>
                  <a:tcPr marL="15240" marR="15240" marT="15240" marB="1524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20480064"/>
                  </a:ext>
                </a:extLst>
              </a:tr>
            </a:tbl>
          </a:graphicData>
        </a:graphic>
      </p:graphicFrame>
      <p:sp>
        <p:nvSpPr>
          <p:cNvPr id="4" name="Date Placeholder 3">
            <a:extLst>
              <a:ext uri="{FF2B5EF4-FFF2-40B4-BE49-F238E27FC236}">
                <a16:creationId xmlns:a16="http://schemas.microsoft.com/office/drawing/2014/main" id="{AA71A7F2-1536-458F-A609-EB7629E40717}"/>
              </a:ext>
            </a:extLst>
          </p:cNvPr>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a:extLst>
              <a:ext uri="{FF2B5EF4-FFF2-40B4-BE49-F238E27FC236}">
                <a16:creationId xmlns:a16="http://schemas.microsoft.com/office/drawing/2014/main" id="{03C2CC75-FBE4-4243-A792-77BF8AAE5845}"/>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
        <p:nvSpPr>
          <p:cNvPr id="7" name="Rectangle 1">
            <a:extLst>
              <a:ext uri="{FF2B5EF4-FFF2-40B4-BE49-F238E27FC236}">
                <a16:creationId xmlns:a16="http://schemas.microsoft.com/office/drawing/2014/main" id="{AB3E7216-B105-DB2A-E2D8-0C03A806311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90615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solidFill>
                  <a:srgbClr val="C00000"/>
                </a:solidFill>
              </a:rPr>
              <a:t>Wooldrige</a:t>
            </a:r>
            <a:r>
              <a:rPr lang="en-US" dirty="0">
                <a:solidFill>
                  <a:srgbClr val="C00000"/>
                </a:solidFill>
              </a:rPr>
              <a:t> and Jennings 1995</a:t>
            </a:r>
            <a:endParaRPr lang="en-US" dirty="0"/>
          </a:p>
        </p:txBody>
      </p:sp>
      <p:sp>
        <p:nvSpPr>
          <p:cNvPr id="3" name="Content Placeholder 2"/>
          <p:cNvSpPr>
            <a:spLocks noGrp="1"/>
          </p:cNvSpPr>
          <p:nvPr>
            <p:ph idx="1"/>
          </p:nvPr>
        </p:nvSpPr>
        <p:spPr>
          <a:xfrm>
            <a:off x="1524000" y="1554163"/>
            <a:ext cx="9144000" cy="4525963"/>
          </a:xfrm>
        </p:spPr>
        <p:txBody>
          <a:bodyPr>
            <a:normAutofit/>
          </a:bodyPr>
          <a:lstStyle/>
          <a:p>
            <a:pPr algn="ctr">
              <a:buNone/>
            </a:pPr>
            <a:endParaRPr lang="en-US" dirty="0"/>
          </a:p>
          <a:p>
            <a:pPr algn="ctr">
              <a:buNone/>
            </a:pPr>
            <a:r>
              <a:rPr lang="en-US" sz="2400" dirty="0"/>
              <a:t>reactive agents that perceive their environment and response in a timely fashion to changes that occur in the environment, in other words, </a:t>
            </a:r>
          </a:p>
          <a:p>
            <a:pPr algn="ctr">
              <a:buNone/>
            </a:pPr>
            <a:r>
              <a:rPr lang="en-US" sz="2400" dirty="0"/>
              <a:t>whose behavior is determined as a result of</a:t>
            </a:r>
          </a:p>
          <a:p>
            <a:pPr algn="ctr">
              <a:buNone/>
            </a:pPr>
            <a:r>
              <a:rPr lang="en-US" sz="2400" dirty="0"/>
              <a:t> a reasoning process based on </a:t>
            </a:r>
          </a:p>
          <a:p>
            <a:pPr algn="ctr">
              <a:buNone/>
            </a:pPr>
            <a:r>
              <a:rPr lang="en-US" sz="2400" dirty="0"/>
              <a:t>beliefs and desires. </a:t>
            </a:r>
          </a:p>
          <a:p>
            <a:pPr algn="ctr">
              <a:buNone/>
            </a:pPr>
            <a:endParaRPr lang="en-US" dirty="0"/>
          </a:p>
        </p:txBody>
      </p:sp>
      <p:sp>
        <p:nvSpPr>
          <p:cNvPr id="2" name="Date Placeholder 1"/>
          <p:cNvSpPr>
            <a:spLocks noGrp="1"/>
          </p:cNvSpPr>
          <p:nvPr>
            <p:ph type="dt" sz="half" idx="10"/>
          </p:nvPr>
        </p:nvSpPr>
        <p:spPr/>
        <p:txBody>
          <a:bodyPr/>
          <a:lstStyle/>
          <a:p>
            <a:fld id="{D33E9A80-0B38-4023-80E6-043C02935ACD}" type="datetime1">
              <a:rPr lang="en-US" smtClean="0"/>
              <a:t>10/21/2023</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752359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solidFill>
                  <a:srgbClr val="C00000"/>
                </a:solidFill>
              </a:rPr>
              <a:t>Russell and Norvig </a:t>
            </a:r>
            <a:br>
              <a:rPr lang="en-US" dirty="0">
                <a:solidFill>
                  <a:srgbClr val="C00000"/>
                </a:solidFill>
              </a:rPr>
            </a:br>
            <a:r>
              <a:rPr lang="en-US" sz="1600" dirty="0">
                <a:solidFill>
                  <a:srgbClr val="C00000"/>
                </a:solidFill>
              </a:rPr>
              <a:t>first edition: 1995</a:t>
            </a:r>
            <a:br>
              <a:rPr lang="en-US" sz="1600" dirty="0">
                <a:solidFill>
                  <a:srgbClr val="C00000"/>
                </a:solidFill>
              </a:rPr>
            </a:br>
            <a:r>
              <a:rPr lang="en-US" sz="1600" dirty="0">
                <a:solidFill>
                  <a:srgbClr val="C00000"/>
                </a:solidFill>
              </a:rPr>
              <a:t>fourth edition: 2020</a:t>
            </a:r>
            <a:br>
              <a:rPr lang="en-US" dirty="0">
                <a:solidFill>
                  <a:srgbClr val="C00000"/>
                </a:solidFill>
              </a:rPr>
            </a:br>
            <a:endParaRPr lang="en-US" dirty="0"/>
          </a:p>
        </p:txBody>
      </p:sp>
      <p:sp>
        <p:nvSpPr>
          <p:cNvPr id="3" name="Content Placeholder 2"/>
          <p:cNvSpPr>
            <a:spLocks noGrp="1"/>
          </p:cNvSpPr>
          <p:nvPr>
            <p:ph idx="1"/>
          </p:nvPr>
        </p:nvSpPr>
        <p:spPr/>
        <p:txBody>
          <a:bodyPr>
            <a:normAutofit/>
          </a:bodyPr>
          <a:lstStyle/>
          <a:p>
            <a:pPr algn="just">
              <a:buNone/>
            </a:pPr>
            <a:endParaRPr lang="en-US" dirty="0"/>
          </a:p>
          <a:p>
            <a:pPr algn="ctr">
              <a:buNone/>
            </a:pPr>
            <a:r>
              <a:rPr lang="en-US" dirty="0"/>
              <a:t>an agent is something that perceive and act rational to achieve his goal based on both</a:t>
            </a:r>
          </a:p>
          <a:p>
            <a:pPr algn="ctr">
              <a:buNone/>
            </a:pPr>
            <a:r>
              <a:rPr lang="en-US" dirty="0"/>
              <a:t> its own experience and the built-in </a:t>
            </a:r>
          </a:p>
          <a:p>
            <a:pPr algn="ctr">
              <a:buNone/>
            </a:pPr>
            <a:r>
              <a:rPr lang="en-US" dirty="0"/>
              <a:t>knowledge used in constructing </a:t>
            </a:r>
          </a:p>
          <a:p>
            <a:pPr algn="ctr">
              <a:buNone/>
            </a:pPr>
            <a:r>
              <a:rPr lang="en-US" dirty="0"/>
              <a:t>the agent for the particular </a:t>
            </a:r>
          </a:p>
          <a:p>
            <a:pPr algn="ctr">
              <a:buNone/>
            </a:pPr>
            <a:r>
              <a:rPr lang="en-US" dirty="0"/>
              <a:t>environment in which </a:t>
            </a:r>
          </a:p>
          <a:p>
            <a:pPr algn="ctr">
              <a:buNone/>
            </a:pPr>
            <a:r>
              <a:rPr lang="en-US" dirty="0"/>
              <a:t>it operates. </a:t>
            </a:r>
          </a:p>
        </p:txBody>
      </p:sp>
      <p:sp>
        <p:nvSpPr>
          <p:cNvPr id="2" name="Date Placeholder 1"/>
          <p:cNvSpPr>
            <a:spLocks noGrp="1"/>
          </p:cNvSpPr>
          <p:nvPr>
            <p:ph type="dt" sz="half" idx="10"/>
          </p:nvPr>
        </p:nvSpPr>
        <p:spPr/>
        <p:txBody>
          <a:bodyPr/>
          <a:lstStyle/>
          <a:p>
            <a:fld id="{C159C3AF-2DE8-4247-8A01-5F6BE4CBE269}" type="datetime1">
              <a:rPr lang="en-US" smtClean="0"/>
              <a:t>10/21/2023</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524345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half" idx="1"/>
          </p:nvPr>
        </p:nvSpPr>
        <p:spPr>
          <a:xfrm>
            <a:off x="2071976" y="2059709"/>
            <a:ext cx="4313864" cy="1708727"/>
          </a:xfrm>
          <a:blipFill>
            <a:blip r:embed="rId2" cstate="print"/>
            <a:tile tx="0" ty="0" sx="100000" sy="100000" flip="none" algn="tl"/>
          </a:blipFill>
        </p:spPr>
        <p:txBody>
          <a:bodyPr/>
          <a:lstStyle/>
          <a:p>
            <a:pPr algn="just"/>
            <a:r>
              <a:rPr lang="en-US" dirty="0"/>
              <a:t>Systems that think like humans</a:t>
            </a:r>
            <a:endParaRPr lang="he-IL" dirty="0"/>
          </a:p>
          <a:p>
            <a:pPr algn="just">
              <a:buNone/>
            </a:pPr>
            <a:endParaRPr lang="en-US" dirty="0"/>
          </a:p>
          <a:p>
            <a:pPr algn="just"/>
            <a:r>
              <a:rPr lang="en-US" dirty="0"/>
              <a:t>Systems that act like humans</a:t>
            </a:r>
          </a:p>
        </p:txBody>
      </p:sp>
      <p:sp>
        <p:nvSpPr>
          <p:cNvPr id="4" name="Content Placeholder 3"/>
          <p:cNvSpPr>
            <a:spLocks noGrp="1"/>
          </p:cNvSpPr>
          <p:nvPr>
            <p:ph sz="half" idx="2"/>
          </p:nvPr>
        </p:nvSpPr>
        <p:spPr>
          <a:xfrm>
            <a:off x="7190747" y="2059710"/>
            <a:ext cx="4313864" cy="1865746"/>
          </a:xfrm>
          <a:blipFill>
            <a:blip r:embed="rId3" cstate="print"/>
            <a:tile tx="0" ty="0" sx="100000" sy="100000" flip="none" algn="tl"/>
          </a:blipFill>
        </p:spPr>
        <p:txBody>
          <a:bodyPr/>
          <a:lstStyle/>
          <a:p>
            <a:pPr algn="just"/>
            <a:r>
              <a:rPr lang="en-US" dirty="0"/>
              <a:t>Systems that think rationally</a:t>
            </a:r>
            <a:endParaRPr lang="he-IL" dirty="0"/>
          </a:p>
          <a:p>
            <a:pPr algn="just">
              <a:buNone/>
            </a:pPr>
            <a:endParaRPr lang="en-US" dirty="0"/>
          </a:p>
          <a:p>
            <a:pPr algn="just"/>
            <a:r>
              <a:rPr lang="en-US" dirty="0"/>
              <a:t>Systems that act rationally</a:t>
            </a:r>
          </a:p>
        </p:txBody>
      </p:sp>
      <p:sp>
        <p:nvSpPr>
          <p:cNvPr id="6" name="Date Placeholder 5"/>
          <p:cNvSpPr>
            <a:spLocks noGrp="1"/>
          </p:cNvSpPr>
          <p:nvPr>
            <p:ph type="dt" sz="half" idx="10"/>
          </p:nvPr>
        </p:nvSpPr>
        <p:spPr/>
        <p:txBody>
          <a:bodyPr/>
          <a:lstStyle/>
          <a:p>
            <a:fld id="{D84CB5AD-F732-43A9-8538-4770DD8D0E76}" type="datetime1">
              <a:rPr lang="en-US" smtClean="0"/>
              <a:t>10/21/2023</a:t>
            </a:fld>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12</a:t>
            </a:fld>
            <a:endParaRPr lang="en-US" dirty="0"/>
          </a:p>
        </p:txBody>
      </p:sp>
      <p:sp>
        <p:nvSpPr>
          <p:cNvPr id="5" name="Down Arrow 4"/>
          <p:cNvSpPr/>
          <p:nvPr/>
        </p:nvSpPr>
        <p:spPr>
          <a:xfrm>
            <a:off x="3990109" y="3923145"/>
            <a:ext cx="332509" cy="8866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73563" y="4964545"/>
            <a:ext cx="3833091" cy="369332"/>
          </a:xfrm>
          <a:prstGeom prst="rect">
            <a:avLst/>
          </a:prstGeom>
          <a:noFill/>
        </p:spPr>
        <p:txBody>
          <a:bodyPr wrap="square" rtlCol="0">
            <a:spAutoFit/>
          </a:bodyPr>
          <a:lstStyle/>
          <a:p>
            <a:r>
              <a:rPr lang="de-DE" dirty="0"/>
              <a:t>Driverless car/ autonomous car</a:t>
            </a:r>
            <a:endParaRPr lang="en-US" dirty="0"/>
          </a:p>
        </p:txBody>
      </p:sp>
      <p:sp>
        <p:nvSpPr>
          <p:cNvPr id="9" name="Down Arrow 8"/>
          <p:cNvSpPr/>
          <p:nvPr/>
        </p:nvSpPr>
        <p:spPr>
          <a:xfrm>
            <a:off x="9181424" y="3923145"/>
            <a:ext cx="332509" cy="8866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71520" y="4843280"/>
            <a:ext cx="3833091" cy="369332"/>
          </a:xfrm>
          <a:prstGeom prst="rect">
            <a:avLst/>
          </a:prstGeom>
          <a:noFill/>
        </p:spPr>
        <p:txBody>
          <a:bodyPr wrap="square" rtlCol="0">
            <a:spAutoFit/>
          </a:bodyPr>
          <a:lstStyle/>
          <a:p>
            <a:pPr algn="ctr"/>
            <a:r>
              <a:rPr lang="de-DE" dirty="0"/>
              <a:t>Based Logic</a:t>
            </a:r>
            <a:endParaRPr lang="en-US" dirty="0"/>
          </a:p>
        </p:txBody>
      </p:sp>
    </p:spTree>
    <p:extLst>
      <p:ext uri="{BB962C8B-B14F-4D97-AF65-F5344CB8AC3E}">
        <p14:creationId xmlns:p14="http://schemas.microsoft.com/office/powerpoint/2010/main" val="1373054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56D4-0973-B896-33D2-A11058D8613F}"/>
              </a:ext>
            </a:extLst>
          </p:cNvPr>
          <p:cNvSpPr>
            <a:spLocks noGrp="1"/>
          </p:cNvSpPr>
          <p:nvPr>
            <p:ph type="title"/>
          </p:nvPr>
        </p:nvSpPr>
        <p:spPr/>
        <p:txBody>
          <a:bodyPr/>
          <a:lstStyle/>
          <a:p>
            <a:r>
              <a:rPr lang="en-US" dirty="0"/>
              <a:t>Human Intelligence</a:t>
            </a:r>
          </a:p>
        </p:txBody>
      </p:sp>
      <p:sp>
        <p:nvSpPr>
          <p:cNvPr id="3" name="Content Placeholder 2">
            <a:extLst>
              <a:ext uri="{FF2B5EF4-FFF2-40B4-BE49-F238E27FC236}">
                <a16:creationId xmlns:a16="http://schemas.microsoft.com/office/drawing/2014/main" id="{5312E5CB-CCED-4E30-0CBC-ED6D1A0D1AA3}"/>
              </a:ext>
            </a:extLst>
          </p:cNvPr>
          <p:cNvSpPr>
            <a:spLocks noGrp="1"/>
          </p:cNvSpPr>
          <p:nvPr>
            <p:ph idx="1"/>
          </p:nvPr>
        </p:nvSpPr>
        <p:spPr/>
        <p:txBody>
          <a:bodyPr/>
          <a:lstStyle/>
          <a:p>
            <a:r>
              <a:rPr lang="en-US" dirty="0"/>
              <a:t>Definition: ???</a:t>
            </a:r>
          </a:p>
          <a:p>
            <a:pPr marL="0" indent="0">
              <a:buNone/>
            </a:pPr>
            <a:endParaRPr lang="en-US" dirty="0"/>
          </a:p>
          <a:p>
            <a:r>
              <a:rPr lang="en-US" dirty="0"/>
              <a:t>Measure : IQ test</a:t>
            </a:r>
          </a:p>
        </p:txBody>
      </p:sp>
      <p:sp>
        <p:nvSpPr>
          <p:cNvPr id="4" name="Date Placeholder 3">
            <a:extLst>
              <a:ext uri="{FF2B5EF4-FFF2-40B4-BE49-F238E27FC236}">
                <a16:creationId xmlns:a16="http://schemas.microsoft.com/office/drawing/2014/main" id="{1196BAFB-3EDF-46CB-1D4B-917AEAEDF77E}"/>
              </a:ext>
            </a:extLst>
          </p:cNvPr>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a:extLst>
              <a:ext uri="{FF2B5EF4-FFF2-40B4-BE49-F238E27FC236}">
                <a16:creationId xmlns:a16="http://schemas.microsoft.com/office/drawing/2014/main" id="{6C1666C9-2894-A46D-4757-3EFF9012B2F4}"/>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806768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5B14-7EE9-37D0-CD5A-F86CBA2FFB2A}"/>
              </a:ext>
            </a:extLst>
          </p:cNvPr>
          <p:cNvSpPr>
            <a:spLocks noGrp="1"/>
          </p:cNvSpPr>
          <p:nvPr>
            <p:ph type="title"/>
          </p:nvPr>
        </p:nvSpPr>
        <p:spPr>
          <a:xfrm>
            <a:off x="2372403" y="340052"/>
            <a:ext cx="8911687" cy="993675"/>
          </a:xfrm>
        </p:spPr>
        <p:txBody>
          <a:bodyPr>
            <a:normAutofit fontScale="90000"/>
          </a:bodyPr>
          <a:lstStyle/>
          <a:p>
            <a:pPr marL="0" indent="0"/>
            <a:r>
              <a:rPr lang="en-US" sz="2000" b="0" i="0" dirty="0">
                <a:solidFill>
                  <a:srgbClr val="282829"/>
                </a:solidFill>
                <a:effectLst/>
                <a:latin typeface="-apple-system"/>
              </a:rPr>
              <a:t>the life story of a Canadian patient formerly know as H.M. which now and after his death we know them to be initials for Henry </a:t>
            </a:r>
            <a:r>
              <a:rPr lang="en-US" sz="2000" b="0" i="0" dirty="0" err="1">
                <a:solidFill>
                  <a:srgbClr val="282829"/>
                </a:solidFill>
                <a:effectLst/>
                <a:latin typeface="-apple-system"/>
              </a:rPr>
              <a:t>Molaison</a:t>
            </a:r>
            <a:r>
              <a:rPr lang="en-US" sz="2000" b="0" i="0" dirty="0">
                <a:solidFill>
                  <a:srgbClr val="282829"/>
                </a:solidFill>
                <a:effectLst/>
                <a:latin typeface="-apple-system"/>
              </a:rPr>
              <a:t>.</a:t>
            </a:r>
            <a:br>
              <a:rPr lang="en-US" b="0" i="0" dirty="0">
                <a:solidFill>
                  <a:srgbClr val="282829"/>
                </a:solidFill>
                <a:effectLst/>
                <a:latin typeface="-apple-system"/>
              </a:rPr>
            </a:br>
            <a:br>
              <a:rPr lang="en-US" dirty="0">
                <a:solidFill>
                  <a:srgbClr val="282829"/>
                </a:solidFill>
                <a:latin typeface="-apple-system"/>
              </a:rPr>
            </a:br>
            <a:endParaRPr lang="en-US" dirty="0"/>
          </a:p>
        </p:txBody>
      </p:sp>
      <p:sp>
        <p:nvSpPr>
          <p:cNvPr id="3" name="Content Placeholder 2">
            <a:extLst>
              <a:ext uri="{FF2B5EF4-FFF2-40B4-BE49-F238E27FC236}">
                <a16:creationId xmlns:a16="http://schemas.microsoft.com/office/drawing/2014/main" id="{7B5305DA-12C7-86D2-2630-6B0F71FDB369}"/>
              </a:ext>
            </a:extLst>
          </p:cNvPr>
          <p:cNvSpPr>
            <a:spLocks noGrp="1"/>
          </p:cNvSpPr>
          <p:nvPr>
            <p:ph idx="1"/>
          </p:nvPr>
        </p:nvSpPr>
        <p:spPr>
          <a:xfrm>
            <a:off x="2019353" y="1617785"/>
            <a:ext cx="8915400" cy="1574242"/>
          </a:xfrm>
        </p:spPr>
        <p:txBody>
          <a:bodyPr/>
          <a:lstStyle/>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Arial" panose="020B0604020202020204" pitchFamily="34" charset="0"/>
              </a:rPr>
              <a:t>H.M. had a condition called epilepsy, which caused him to have sudden and uncontrolled seizures. Doctors removed a part of his brain to stop the seizures, including the part that helps us remember things. After the surgery, he couldn't make new memories, so he was stuck in the past. This helped scientists learn how the brain handles memory.</a:t>
            </a:r>
          </a:p>
          <a:p>
            <a:pPr marL="0" marR="0" indent="0">
              <a:lnSpc>
                <a:spcPct val="107000"/>
              </a:lnSpc>
              <a:spcBef>
                <a:spcPts val="0"/>
              </a:spcBef>
              <a:spcAft>
                <a:spcPts val="800"/>
              </a:spcAft>
              <a:buNone/>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FEFF5C12-0718-C201-3226-3D6FC04921B1}"/>
              </a:ext>
            </a:extLst>
          </p:cNvPr>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a:extLst>
              <a:ext uri="{FF2B5EF4-FFF2-40B4-BE49-F238E27FC236}">
                <a16:creationId xmlns:a16="http://schemas.microsoft.com/office/drawing/2014/main" id="{652C6346-C8A7-E473-257D-081357753184}"/>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7" name="Picture 6" descr="A close-up of a neuron&#10;&#10;Description automatically generated">
            <a:extLst>
              <a:ext uri="{FF2B5EF4-FFF2-40B4-BE49-F238E27FC236}">
                <a16:creationId xmlns:a16="http://schemas.microsoft.com/office/drawing/2014/main" id="{DA7E5F72-8480-A16D-7F89-4D3831C1404C}"/>
              </a:ext>
            </a:extLst>
          </p:cNvPr>
          <p:cNvPicPr>
            <a:picLocks noChangeAspect="1"/>
          </p:cNvPicPr>
          <p:nvPr/>
        </p:nvPicPr>
        <p:blipFill>
          <a:blip r:embed="rId2"/>
          <a:stretch>
            <a:fillRect/>
          </a:stretch>
        </p:blipFill>
        <p:spPr>
          <a:xfrm>
            <a:off x="3601038" y="4277196"/>
            <a:ext cx="1683369" cy="1683369"/>
          </a:xfrm>
          <a:prstGeom prst="rect">
            <a:avLst/>
          </a:prstGeom>
        </p:spPr>
      </p:pic>
      <p:pic>
        <p:nvPicPr>
          <p:cNvPr id="13" name="Picture 12" descr="A diagram of the brain&#10;&#10;Description automatically generated">
            <a:extLst>
              <a:ext uri="{FF2B5EF4-FFF2-40B4-BE49-F238E27FC236}">
                <a16:creationId xmlns:a16="http://schemas.microsoft.com/office/drawing/2014/main" id="{D0BC6231-718D-BA00-ED31-23F271CA0B8F}"/>
              </a:ext>
            </a:extLst>
          </p:cNvPr>
          <p:cNvPicPr>
            <a:picLocks noChangeAspect="1"/>
          </p:cNvPicPr>
          <p:nvPr/>
        </p:nvPicPr>
        <p:blipFill>
          <a:blip r:embed="rId3"/>
          <a:stretch>
            <a:fillRect/>
          </a:stretch>
        </p:blipFill>
        <p:spPr>
          <a:xfrm>
            <a:off x="5980846" y="3707842"/>
            <a:ext cx="3145135" cy="2929158"/>
          </a:xfrm>
          <a:prstGeom prst="rect">
            <a:avLst/>
          </a:prstGeom>
        </p:spPr>
      </p:pic>
      <p:pic>
        <p:nvPicPr>
          <p:cNvPr id="14" name="Picture 13">
            <a:extLst>
              <a:ext uri="{FF2B5EF4-FFF2-40B4-BE49-F238E27FC236}">
                <a16:creationId xmlns:a16="http://schemas.microsoft.com/office/drawing/2014/main" id="{761CBE10-D9D8-CA34-4741-1CEDB930BC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812" y="4465492"/>
            <a:ext cx="2130902" cy="1199698"/>
          </a:xfrm>
          <a:prstGeom prst="rect">
            <a:avLst/>
          </a:prstGeom>
        </p:spPr>
      </p:pic>
      <p:sp>
        <p:nvSpPr>
          <p:cNvPr id="15" name="Smiley Face 14">
            <a:extLst>
              <a:ext uri="{FF2B5EF4-FFF2-40B4-BE49-F238E27FC236}">
                <a16:creationId xmlns:a16="http://schemas.microsoft.com/office/drawing/2014/main" id="{30922480-3F44-B3BF-919E-1DE49BACA340}"/>
              </a:ext>
            </a:extLst>
          </p:cNvPr>
          <p:cNvSpPr/>
          <p:nvPr/>
        </p:nvSpPr>
        <p:spPr>
          <a:xfrm>
            <a:off x="10793896" y="3877474"/>
            <a:ext cx="490194" cy="436405"/>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184AD21-A0B4-3AD3-3152-8274E77E4BAF}"/>
              </a:ext>
            </a:extLst>
          </p:cNvPr>
          <p:cNvSpPr txBox="1"/>
          <p:nvPr/>
        </p:nvSpPr>
        <p:spPr>
          <a:xfrm>
            <a:off x="10675676" y="3554354"/>
            <a:ext cx="701281" cy="261610"/>
          </a:xfrm>
          <a:prstGeom prst="rect">
            <a:avLst/>
          </a:prstGeom>
          <a:noFill/>
        </p:spPr>
        <p:txBody>
          <a:bodyPr wrap="square" rtlCol="0">
            <a:spAutoFit/>
          </a:bodyPr>
          <a:lstStyle/>
          <a:p>
            <a:r>
              <a:rPr lang="en-US" sz="1100" b="1" dirty="0"/>
              <a:t>feeling</a:t>
            </a:r>
          </a:p>
        </p:txBody>
      </p:sp>
      <p:pic>
        <p:nvPicPr>
          <p:cNvPr id="20" name="Picture 19" descr="A cartoon of a child smelling a flower&#10;&#10;Description automatically generated">
            <a:extLst>
              <a:ext uri="{FF2B5EF4-FFF2-40B4-BE49-F238E27FC236}">
                <a16:creationId xmlns:a16="http://schemas.microsoft.com/office/drawing/2014/main" id="{AED9703A-193A-C7F8-D198-77C8AE60124A}"/>
              </a:ext>
            </a:extLst>
          </p:cNvPr>
          <p:cNvPicPr>
            <a:picLocks noChangeAspect="1"/>
          </p:cNvPicPr>
          <p:nvPr/>
        </p:nvPicPr>
        <p:blipFill rotWithShape="1">
          <a:blip r:embed="rId5"/>
          <a:srcRect l="26810" r="22899" b="4806"/>
          <a:stretch/>
        </p:blipFill>
        <p:spPr>
          <a:xfrm>
            <a:off x="10615372" y="4881995"/>
            <a:ext cx="761585" cy="977333"/>
          </a:xfrm>
          <a:prstGeom prst="rect">
            <a:avLst/>
          </a:prstGeom>
        </p:spPr>
      </p:pic>
      <mc:AlternateContent xmlns:mc="http://schemas.openxmlformats.org/markup-compatibility/2006" xmlns:p14="http://schemas.microsoft.com/office/powerpoint/2010/main">
        <mc:Choice Requires="p14">
          <p:contentPart p14:bwMode="auto" r:id="rId6">
            <p14:nvContentPartPr>
              <p14:cNvPr id="29" name="Ink 28">
                <a:extLst>
                  <a:ext uri="{FF2B5EF4-FFF2-40B4-BE49-F238E27FC236}">
                    <a16:creationId xmlns:a16="http://schemas.microsoft.com/office/drawing/2014/main" id="{DF3890A0-8835-D871-0234-D1FE6B4498F7}"/>
                  </a:ext>
                </a:extLst>
              </p14:cNvPr>
              <p14:cNvContentPartPr/>
              <p14:nvPr/>
            </p14:nvContentPartPr>
            <p14:xfrm>
              <a:off x="8955126" y="4232305"/>
              <a:ext cx="1772640" cy="1028520"/>
            </p14:xfrm>
          </p:contentPart>
        </mc:Choice>
        <mc:Fallback xmlns="">
          <p:pic>
            <p:nvPicPr>
              <p:cNvPr id="29" name="Ink 28">
                <a:extLst>
                  <a:ext uri="{FF2B5EF4-FFF2-40B4-BE49-F238E27FC236}">
                    <a16:creationId xmlns:a16="http://schemas.microsoft.com/office/drawing/2014/main" id="{DF3890A0-8835-D871-0234-D1FE6B4498F7}"/>
                  </a:ext>
                </a:extLst>
              </p:cNvPr>
              <p:cNvPicPr/>
              <p:nvPr/>
            </p:nvPicPr>
            <p:blipFill>
              <a:blip r:embed="rId7"/>
              <a:stretch>
                <a:fillRect/>
              </a:stretch>
            </p:blipFill>
            <p:spPr>
              <a:xfrm>
                <a:off x="8949006" y="4226185"/>
                <a:ext cx="1784880" cy="1040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 name="Ink 29">
                <a:extLst>
                  <a:ext uri="{FF2B5EF4-FFF2-40B4-BE49-F238E27FC236}">
                    <a16:creationId xmlns:a16="http://schemas.microsoft.com/office/drawing/2014/main" id="{0C3B8182-D82F-7BEA-00EC-320E7493673E}"/>
                  </a:ext>
                </a:extLst>
              </p14:cNvPr>
              <p14:cNvContentPartPr/>
              <p14:nvPr/>
            </p14:nvContentPartPr>
            <p14:xfrm>
              <a:off x="9067806" y="5438305"/>
              <a:ext cx="1575360" cy="246960"/>
            </p14:xfrm>
          </p:contentPart>
        </mc:Choice>
        <mc:Fallback xmlns="">
          <p:pic>
            <p:nvPicPr>
              <p:cNvPr id="30" name="Ink 29">
                <a:extLst>
                  <a:ext uri="{FF2B5EF4-FFF2-40B4-BE49-F238E27FC236}">
                    <a16:creationId xmlns:a16="http://schemas.microsoft.com/office/drawing/2014/main" id="{0C3B8182-D82F-7BEA-00EC-320E7493673E}"/>
                  </a:ext>
                </a:extLst>
              </p:cNvPr>
              <p:cNvPicPr/>
              <p:nvPr/>
            </p:nvPicPr>
            <p:blipFill>
              <a:blip r:embed="rId9"/>
              <a:stretch>
                <a:fillRect/>
              </a:stretch>
            </p:blipFill>
            <p:spPr>
              <a:xfrm>
                <a:off x="9061686" y="5432185"/>
                <a:ext cx="1587600" cy="259200"/>
              </a:xfrm>
              <a:prstGeom prst="rect">
                <a:avLst/>
              </a:prstGeom>
            </p:spPr>
          </p:pic>
        </mc:Fallback>
      </mc:AlternateContent>
      <p:grpSp>
        <p:nvGrpSpPr>
          <p:cNvPr id="36" name="Group 35">
            <a:extLst>
              <a:ext uri="{FF2B5EF4-FFF2-40B4-BE49-F238E27FC236}">
                <a16:creationId xmlns:a16="http://schemas.microsoft.com/office/drawing/2014/main" id="{B7811079-E9EA-BD32-B39A-395E9E2B8230}"/>
              </a:ext>
            </a:extLst>
          </p:cNvPr>
          <p:cNvGrpSpPr/>
          <p:nvPr/>
        </p:nvGrpSpPr>
        <p:grpSpPr>
          <a:xfrm>
            <a:off x="9737766" y="4515265"/>
            <a:ext cx="479880" cy="640800"/>
            <a:chOff x="9737766" y="4515265"/>
            <a:chExt cx="479880" cy="640800"/>
          </a:xfrm>
        </p:grpSpPr>
        <mc:AlternateContent xmlns:mc="http://schemas.openxmlformats.org/markup-compatibility/2006" xmlns:p14="http://schemas.microsoft.com/office/powerpoint/2010/main">
          <mc:Choice Requires="p14">
            <p:contentPart p14:bwMode="auto" r:id="rId10">
              <p14:nvContentPartPr>
                <p14:cNvPr id="31" name="Ink 30">
                  <a:extLst>
                    <a:ext uri="{FF2B5EF4-FFF2-40B4-BE49-F238E27FC236}">
                      <a16:creationId xmlns:a16="http://schemas.microsoft.com/office/drawing/2014/main" id="{FE60EBD3-4DDE-E8AD-7D40-51BE23868C68}"/>
                    </a:ext>
                  </a:extLst>
                </p14:cNvPr>
                <p14:cNvContentPartPr/>
                <p14:nvPr/>
              </p14:nvContentPartPr>
              <p14:xfrm>
                <a:off x="9935406" y="4515265"/>
                <a:ext cx="48600" cy="640800"/>
              </p14:xfrm>
            </p:contentPart>
          </mc:Choice>
          <mc:Fallback xmlns="">
            <p:pic>
              <p:nvPicPr>
                <p:cNvPr id="31" name="Ink 30">
                  <a:extLst>
                    <a:ext uri="{FF2B5EF4-FFF2-40B4-BE49-F238E27FC236}">
                      <a16:creationId xmlns:a16="http://schemas.microsoft.com/office/drawing/2014/main" id="{FE60EBD3-4DDE-E8AD-7D40-51BE23868C68}"/>
                    </a:ext>
                  </a:extLst>
                </p:cNvPr>
                <p:cNvPicPr/>
                <p:nvPr/>
              </p:nvPicPr>
              <p:blipFill>
                <a:blip r:embed="rId11"/>
                <a:stretch>
                  <a:fillRect/>
                </a:stretch>
              </p:blipFill>
              <p:spPr>
                <a:xfrm>
                  <a:off x="9929286" y="4509145"/>
                  <a:ext cx="60840" cy="653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2" name="Ink 31">
                  <a:extLst>
                    <a:ext uri="{FF2B5EF4-FFF2-40B4-BE49-F238E27FC236}">
                      <a16:creationId xmlns:a16="http://schemas.microsoft.com/office/drawing/2014/main" id="{CAD112BF-F6F9-58EB-CEB4-BBB1BD1B22E6}"/>
                    </a:ext>
                  </a:extLst>
                </p14:cNvPr>
                <p14:cNvContentPartPr/>
                <p14:nvPr/>
              </p14:nvContentPartPr>
              <p14:xfrm>
                <a:off x="9737766" y="4684825"/>
                <a:ext cx="479880" cy="273600"/>
              </p14:xfrm>
            </p:contentPart>
          </mc:Choice>
          <mc:Fallback xmlns="">
            <p:pic>
              <p:nvPicPr>
                <p:cNvPr id="32" name="Ink 31">
                  <a:extLst>
                    <a:ext uri="{FF2B5EF4-FFF2-40B4-BE49-F238E27FC236}">
                      <a16:creationId xmlns:a16="http://schemas.microsoft.com/office/drawing/2014/main" id="{CAD112BF-F6F9-58EB-CEB4-BBB1BD1B22E6}"/>
                    </a:ext>
                  </a:extLst>
                </p:cNvPr>
                <p:cNvPicPr/>
                <p:nvPr/>
              </p:nvPicPr>
              <p:blipFill>
                <a:blip r:embed="rId13"/>
                <a:stretch>
                  <a:fillRect/>
                </a:stretch>
              </p:blipFill>
              <p:spPr>
                <a:xfrm>
                  <a:off x="9731646" y="4678705"/>
                  <a:ext cx="492120" cy="285840"/>
                </a:xfrm>
                <a:prstGeom prst="rect">
                  <a:avLst/>
                </a:prstGeom>
              </p:spPr>
            </p:pic>
          </mc:Fallback>
        </mc:AlternateContent>
      </p:grpSp>
      <p:grpSp>
        <p:nvGrpSpPr>
          <p:cNvPr id="35" name="Group 34">
            <a:extLst>
              <a:ext uri="{FF2B5EF4-FFF2-40B4-BE49-F238E27FC236}">
                <a16:creationId xmlns:a16="http://schemas.microsoft.com/office/drawing/2014/main" id="{6D4F297C-47FA-4C54-EB8C-6EA96BB1D119}"/>
              </a:ext>
            </a:extLst>
          </p:cNvPr>
          <p:cNvGrpSpPr/>
          <p:nvPr/>
        </p:nvGrpSpPr>
        <p:grpSpPr>
          <a:xfrm>
            <a:off x="9964926" y="5448745"/>
            <a:ext cx="273600" cy="460800"/>
            <a:chOff x="9964926" y="5448745"/>
            <a:chExt cx="273600" cy="460800"/>
          </a:xfrm>
        </p:grpSpPr>
        <mc:AlternateContent xmlns:mc="http://schemas.openxmlformats.org/markup-compatibility/2006" xmlns:p14="http://schemas.microsoft.com/office/powerpoint/2010/main">
          <mc:Choice Requires="p14">
            <p:contentPart p14:bwMode="auto" r:id="rId14">
              <p14:nvContentPartPr>
                <p14:cNvPr id="33" name="Ink 32">
                  <a:extLst>
                    <a:ext uri="{FF2B5EF4-FFF2-40B4-BE49-F238E27FC236}">
                      <a16:creationId xmlns:a16="http://schemas.microsoft.com/office/drawing/2014/main" id="{1278BDA3-E33A-415F-DB3E-4E7D1609DFD6}"/>
                    </a:ext>
                  </a:extLst>
                </p14:cNvPr>
                <p14:cNvContentPartPr/>
                <p14:nvPr/>
              </p14:nvContentPartPr>
              <p14:xfrm>
                <a:off x="9964926" y="5458105"/>
                <a:ext cx="272520" cy="375840"/>
              </p14:xfrm>
            </p:contentPart>
          </mc:Choice>
          <mc:Fallback xmlns="">
            <p:pic>
              <p:nvPicPr>
                <p:cNvPr id="33" name="Ink 32">
                  <a:extLst>
                    <a:ext uri="{FF2B5EF4-FFF2-40B4-BE49-F238E27FC236}">
                      <a16:creationId xmlns:a16="http://schemas.microsoft.com/office/drawing/2014/main" id="{1278BDA3-E33A-415F-DB3E-4E7D1609DFD6}"/>
                    </a:ext>
                  </a:extLst>
                </p:cNvPr>
                <p:cNvPicPr/>
                <p:nvPr/>
              </p:nvPicPr>
              <p:blipFill>
                <a:blip r:embed="rId15"/>
                <a:stretch>
                  <a:fillRect/>
                </a:stretch>
              </p:blipFill>
              <p:spPr>
                <a:xfrm>
                  <a:off x="9958806" y="5451985"/>
                  <a:ext cx="284760" cy="388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4" name="Ink 33">
                  <a:extLst>
                    <a:ext uri="{FF2B5EF4-FFF2-40B4-BE49-F238E27FC236}">
                      <a16:creationId xmlns:a16="http://schemas.microsoft.com/office/drawing/2014/main" id="{847719F5-9727-C51B-6245-C0598BD3A172}"/>
                    </a:ext>
                  </a:extLst>
                </p14:cNvPr>
                <p14:cNvContentPartPr/>
                <p14:nvPr/>
              </p14:nvContentPartPr>
              <p14:xfrm>
                <a:off x="10001646" y="5448745"/>
                <a:ext cx="236880" cy="460800"/>
              </p14:xfrm>
            </p:contentPart>
          </mc:Choice>
          <mc:Fallback xmlns="">
            <p:pic>
              <p:nvPicPr>
                <p:cNvPr id="34" name="Ink 33">
                  <a:extLst>
                    <a:ext uri="{FF2B5EF4-FFF2-40B4-BE49-F238E27FC236}">
                      <a16:creationId xmlns:a16="http://schemas.microsoft.com/office/drawing/2014/main" id="{847719F5-9727-C51B-6245-C0598BD3A172}"/>
                    </a:ext>
                  </a:extLst>
                </p:cNvPr>
                <p:cNvPicPr/>
                <p:nvPr/>
              </p:nvPicPr>
              <p:blipFill>
                <a:blip r:embed="rId17"/>
                <a:stretch>
                  <a:fillRect/>
                </a:stretch>
              </p:blipFill>
              <p:spPr>
                <a:xfrm>
                  <a:off x="9995526" y="5442625"/>
                  <a:ext cx="249120" cy="473040"/>
                </a:xfrm>
                <a:prstGeom prst="rect">
                  <a:avLst/>
                </a:prstGeom>
              </p:spPr>
            </p:pic>
          </mc:Fallback>
        </mc:AlternateContent>
      </p:grpSp>
    </p:spTree>
    <p:extLst>
      <p:ext uri="{BB962C8B-B14F-4D97-AF65-F5344CB8AC3E}">
        <p14:creationId xmlns:p14="http://schemas.microsoft.com/office/powerpoint/2010/main" val="1836293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Intelligence</a:t>
            </a:r>
          </a:p>
        </p:txBody>
      </p:sp>
      <p:sp>
        <p:nvSpPr>
          <p:cNvPr id="3" name="Content Placeholder 2"/>
          <p:cNvSpPr>
            <a:spLocks noGrp="1"/>
          </p:cNvSpPr>
          <p:nvPr>
            <p:ph idx="1"/>
          </p:nvPr>
        </p:nvSpPr>
        <p:spPr/>
        <p:txBody>
          <a:bodyPr>
            <a:normAutofit/>
          </a:bodyPr>
          <a:lstStyle/>
          <a:p>
            <a:pPr algn="just"/>
            <a:r>
              <a:rPr lang="en-US" sz="2800" dirty="0"/>
              <a:t>The expression computational intelligence usually refers to the ability of a computer to learn a specific task from data or experimental observation. Even though it is commonly considered a synonym of soft computing, there is still no commonly accepted definition of computational intelligence.</a:t>
            </a:r>
          </a:p>
        </p:txBody>
      </p:sp>
      <p:sp>
        <p:nvSpPr>
          <p:cNvPr id="4" name="Date Placeholder 3"/>
          <p:cNvSpPr>
            <a:spLocks noGrp="1"/>
          </p:cNvSpPr>
          <p:nvPr>
            <p:ph type="dt" sz="half" idx="10"/>
          </p:nvPr>
        </p:nvSpPr>
        <p:spPr/>
        <p:txBody>
          <a:bodyPr/>
          <a:lstStyle/>
          <a:p>
            <a:fld id="{70380D76-24DD-4FA2-ABE4-04D2E55D2024}"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790670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C2D6-1488-A9E8-2B31-238A42756146}"/>
              </a:ext>
            </a:extLst>
          </p:cNvPr>
          <p:cNvSpPr>
            <a:spLocks noGrp="1"/>
          </p:cNvSpPr>
          <p:nvPr>
            <p:ph type="title"/>
          </p:nvPr>
        </p:nvSpPr>
        <p:spPr>
          <a:xfrm>
            <a:off x="2592925" y="624110"/>
            <a:ext cx="8911687" cy="859002"/>
          </a:xfrm>
        </p:spPr>
        <p:txBody>
          <a:bodyPr/>
          <a:lstStyle/>
          <a:p>
            <a:r>
              <a:rPr lang="en-US" sz="1800" b="1" kern="100" dirty="0">
                <a:solidFill>
                  <a:srgbClr val="202122"/>
                </a:solidFill>
                <a:effectLst/>
                <a:latin typeface="Arial" panose="020B0604020202020204" pitchFamily="34" charset="0"/>
                <a:ea typeface="Calibri" panose="020F0502020204030204" pitchFamily="34" charset="0"/>
                <a:cs typeface="Arial" panose="020B0604020202020204" pitchFamily="34" charset="0"/>
              </a:rPr>
              <a:t>Pool from the university of British </a:t>
            </a:r>
            <a:r>
              <a:rPr lang="en-US" sz="1800" b="1" kern="100" dirty="0">
                <a:solidFill>
                  <a:srgbClr val="202122"/>
                </a:solidFill>
                <a:latin typeface="Arial" panose="020B0604020202020204" pitchFamily="34" charset="0"/>
                <a:ea typeface="Calibri" panose="020F0502020204030204" pitchFamily="34" charset="0"/>
                <a:cs typeface="Arial" panose="020B0604020202020204" pitchFamily="34" charset="0"/>
              </a:rPr>
              <a:t>C</a:t>
            </a:r>
            <a:r>
              <a:rPr lang="en-US" sz="1800" b="1" kern="100" dirty="0">
                <a:solidFill>
                  <a:srgbClr val="202122"/>
                </a:solidFill>
                <a:effectLst/>
                <a:latin typeface="Arial" panose="020B0604020202020204" pitchFamily="34" charset="0"/>
                <a:ea typeface="Calibri" panose="020F0502020204030204" pitchFamily="34" charset="0"/>
                <a:cs typeface="Arial" panose="020B0604020202020204" pitchFamily="34" charset="0"/>
              </a:rPr>
              <a:t>olumbia</a:t>
            </a:r>
            <a:endParaRPr lang="en-US" dirty="0"/>
          </a:p>
        </p:txBody>
      </p:sp>
      <p:sp>
        <p:nvSpPr>
          <p:cNvPr id="3" name="Content Placeholder 2">
            <a:extLst>
              <a:ext uri="{FF2B5EF4-FFF2-40B4-BE49-F238E27FC236}">
                <a16:creationId xmlns:a16="http://schemas.microsoft.com/office/drawing/2014/main" id="{8F86C896-42F4-1F6D-0564-D82E2DC79387}"/>
              </a:ext>
            </a:extLst>
          </p:cNvPr>
          <p:cNvSpPr>
            <a:spLocks noGrp="1"/>
          </p:cNvSpPr>
          <p:nvPr>
            <p:ph idx="1"/>
          </p:nvPr>
        </p:nvSpPr>
        <p:spPr/>
        <p:txBody>
          <a:bodyPr/>
          <a:lstStyle/>
          <a:p>
            <a:pPr fontAlgn="base"/>
            <a:r>
              <a:rPr lang="en-US" dirty="0"/>
              <a:t>A definition found on a </a:t>
            </a:r>
            <a:r>
              <a:rPr lang="en-US" dirty="0">
                <a:hlinkClick r:id="rId2"/>
              </a:rPr>
              <a:t>science website</a:t>
            </a:r>
            <a:r>
              <a:rPr lang="en-US" dirty="0"/>
              <a:t> says it is the study of the design of “intelligent agents.” </a:t>
            </a:r>
          </a:p>
          <a:p>
            <a:pPr fontAlgn="base"/>
            <a:endParaRPr lang="en-US" dirty="0"/>
          </a:p>
          <a:p>
            <a:pPr fontAlgn="base"/>
            <a:r>
              <a:rPr lang="en-US" dirty="0"/>
              <a:t>an agent is “ something that acts in an environment.” Agents act to achieve a goal. The intelligent agent learns and adapts.</a:t>
            </a:r>
          </a:p>
          <a:p>
            <a:endParaRPr lang="en-US" dirty="0"/>
          </a:p>
        </p:txBody>
      </p:sp>
      <p:sp>
        <p:nvSpPr>
          <p:cNvPr id="4" name="Date Placeholder 3">
            <a:extLst>
              <a:ext uri="{FF2B5EF4-FFF2-40B4-BE49-F238E27FC236}">
                <a16:creationId xmlns:a16="http://schemas.microsoft.com/office/drawing/2014/main" id="{B917657D-5818-C482-1EEA-8D9BCF6462C7}"/>
              </a:ext>
            </a:extLst>
          </p:cNvPr>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a:extLst>
              <a:ext uri="{FF2B5EF4-FFF2-40B4-BE49-F238E27FC236}">
                <a16:creationId xmlns:a16="http://schemas.microsoft.com/office/drawing/2014/main" id="{4D8E8F42-9759-D294-09B5-6FD0EA119E18}"/>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786097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According to </a:t>
            </a:r>
            <a:r>
              <a:rPr lang="en-US" dirty="0" err="1"/>
              <a:t>Bezdek</a:t>
            </a:r>
            <a:r>
              <a:rPr lang="en-US" dirty="0"/>
              <a:t> (1994),</a:t>
            </a:r>
          </a:p>
        </p:txBody>
      </p:sp>
      <p:sp>
        <p:nvSpPr>
          <p:cNvPr id="3" name="Content Placeholder 2"/>
          <p:cNvSpPr>
            <a:spLocks noGrp="1"/>
          </p:cNvSpPr>
          <p:nvPr>
            <p:ph idx="1"/>
          </p:nvPr>
        </p:nvSpPr>
        <p:spPr>
          <a:xfrm>
            <a:off x="2589212" y="2133600"/>
            <a:ext cx="8915400" cy="4343400"/>
          </a:xfrm>
        </p:spPr>
        <p:txBody>
          <a:bodyPr>
            <a:normAutofit/>
          </a:bodyPr>
          <a:lstStyle/>
          <a:p>
            <a:pPr algn="just"/>
            <a:r>
              <a:rPr lang="en-US" sz="2800" dirty="0"/>
              <a:t> </a:t>
            </a:r>
            <a:r>
              <a:rPr lang="en-US" sz="2800" b="1" dirty="0"/>
              <a:t>Computational Intelligence is a subset of Artificial Intelligence</a:t>
            </a:r>
            <a:r>
              <a:rPr lang="en-US" sz="2800" dirty="0"/>
              <a:t>. There are two types of machine intelligence: the artificial one based on hard computing techniques and the computational one based on soft computing methods, which enable adaptation to many situations.</a:t>
            </a:r>
          </a:p>
        </p:txBody>
      </p:sp>
      <p:sp>
        <p:nvSpPr>
          <p:cNvPr id="4" name="Date Placeholder 3"/>
          <p:cNvSpPr>
            <a:spLocks noGrp="1"/>
          </p:cNvSpPr>
          <p:nvPr>
            <p:ph type="dt" sz="half" idx="10"/>
          </p:nvPr>
        </p:nvSpPr>
        <p:spPr/>
        <p:txBody>
          <a:bodyPr/>
          <a:lstStyle/>
          <a:p>
            <a:fld id="{B815CF91-7DC8-41FE-97C3-7262AE8F180A}"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440562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Difference Between AI and CI?</a:t>
            </a:r>
            <a:br>
              <a:rPr lang="en-US" dirty="0"/>
            </a:br>
            <a:endParaRPr lang="en-US" dirty="0"/>
          </a:p>
        </p:txBody>
      </p:sp>
      <p:sp>
        <p:nvSpPr>
          <p:cNvPr id="3" name="Content Placeholder 2"/>
          <p:cNvSpPr>
            <a:spLocks noGrp="1"/>
          </p:cNvSpPr>
          <p:nvPr>
            <p:ph idx="1"/>
          </p:nvPr>
        </p:nvSpPr>
        <p:spPr/>
        <p:txBody>
          <a:bodyPr/>
          <a:lstStyle/>
          <a:p>
            <a:pPr fontAlgn="base"/>
            <a:r>
              <a:rPr lang="en-US" dirty="0"/>
              <a:t>The two terms are basically the same. The primary goal of each is to understand what makes intelligence possible. That study covers intelligence in nature and in artificial systems. </a:t>
            </a:r>
          </a:p>
          <a:p>
            <a:pPr marL="0" indent="0" algn="ctr" fontAlgn="base">
              <a:buNone/>
            </a:pPr>
            <a:r>
              <a:rPr lang="en-US" b="1" dirty="0"/>
              <a:t>Instead of the term “artificial,” many scientists prefer synthetic. </a:t>
            </a:r>
          </a:p>
          <a:p>
            <a:pPr fontAlgn="base"/>
            <a:r>
              <a:rPr lang="en-US" dirty="0"/>
              <a:t>The reason is in the inferences made from the terms. “Artificial” denotes something that is not real. “Synthetic” means something that is synthesized but still real in the way that a synthetic pearl is still a pearl, although it is not natural. </a:t>
            </a:r>
          </a:p>
          <a:p>
            <a:pPr fontAlgn="base"/>
            <a:r>
              <a:rPr lang="de-DE" dirty="0"/>
              <a:t>Poole, Mackworth and Goebel:</a:t>
            </a:r>
          </a:p>
          <a:p>
            <a:pPr marL="0" indent="0" algn="ctr" fontAlgn="base">
              <a:buNone/>
            </a:pPr>
            <a:r>
              <a:rPr lang="en-US" b="1" dirty="0"/>
              <a:t>Instead of the term “artificial,” prefer computational Intelligence</a:t>
            </a:r>
            <a:endParaRPr lang="de-DE" dirty="0"/>
          </a:p>
          <a:p>
            <a:pPr marL="0" indent="0" fontAlgn="base">
              <a:buNone/>
            </a:pPr>
            <a:endParaRPr lang="en-US" dirty="0"/>
          </a:p>
          <a:p>
            <a:endParaRPr lang="en-US" dirty="0"/>
          </a:p>
        </p:txBody>
      </p:sp>
      <p:sp>
        <p:nvSpPr>
          <p:cNvPr id="4" name="Date Placeholder 3"/>
          <p:cNvSpPr>
            <a:spLocks noGrp="1"/>
          </p:cNvSpPr>
          <p:nvPr>
            <p:ph type="dt" sz="half" idx="10"/>
          </p:nvPr>
        </p:nvSpPr>
        <p:spPr/>
        <p:txBody>
          <a:bodyPr/>
          <a:lstStyle/>
          <a:p>
            <a:fld id="{43B05247-C22E-45D4-973C-A5D3F37BEB3D}"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797390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Attributes of Intelligent Agent</a:t>
            </a:r>
          </a:p>
        </p:txBody>
      </p:sp>
      <p:sp>
        <p:nvSpPr>
          <p:cNvPr id="3" name="Content Placeholder 2"/>
          <p:cNvSpPr>
            <a:spLocks noGrp="1"/>
          </p:cNvSpPr>
          <p:nvPr>
            <p:ph idx="1"/>
          </p:nvPr>
        </p:nvSpPr>
        <p:spPr/>
        <p:txBody>
          <a:bodyPr>
            <a:normAutofit fontScale="92500" lnSpcReduction="20000"/>
          </a:bodyPr>
          <a:lstStyle/>
          <a:p>
            <a:r>
              <a:rPr lang="en-US" i="1" dirty="0"/>
              <a:t>Autonomy</a:t>
            </a:r>
            <a:endParaRPr lang="en-US" dirty="0"/>
          </a:p>
          <a:p>
            <a:endParaRPr lang="en-US" dirty="0"/>
          </a:p>
          <a:p>
            <a:r>
              <a:rPr lang="en-US" i="1" dirty="0"/>
              <a:t>Negotiation</a:t>
            </a:r>
            <a:r>
              <a:rPr lang="en-US" dirty="0"/>
              <a:t> </a:t>
            </a:r>
          </a:p>
          <a:p>
            <a:endParaRPr lang="en-US" dirty="0"/>
          </a:p>
          <a:p>
            <a:r>
              <a:rPr lang="en-US" i="1" dirty="0"/>
              <a:t>Reasoning </a:t>
            </a:r>
          </a:p>
          <a:p>
            <a:endParaRPr lang="en-US" i="1" dirty="0"/>
          </a:p>
          <a:p>
            <a:r>
              <a:rPr lang="en-US" i="1" dirty="0"/>
              <a:t>Learning</a:t>
            </a:r>
          </a:p>
          <a:p>
            <a:endParaRPr lang="en-US" i="1" dirty="0"/>
          </a:p>
          <a:p>
            <a:r>
              <a:rPr lang="en-US" i="1" dirty="0"/>
              <a:t>Update</a:t>
            </a:r>
          </a:p>
          <a:p>
            <a:endParaRPr lang="en-US" i="1" dirty="0"/>
          </a:p>
          <a:p>
            <a:r>
              <a:rPr lang="en-US" i="1" dirty="0"/>
              <a:t>Mobile</a:t>
            </a:r>
          </a:p>
          <a:p>
            <a:endParaRPr lang="en-US" i="1" dirty="0"/>
          </a:p>
          <a:p>
            <a:endParaRPr lang="en-US" i="1" dirty="0"/>
          </a:p>
          <a:p>
            <a:endParaRPr lang="en-US" i="1" dirty="0"/>
          </a:p>
          <a:p>
            <a:endParaRPr lang="en-US" dirty="0"/>
          </a:p>
        </p:txBody>
      </p:sp>
      <p:sp>
        <p:nvSpPr>
          <p:cNvPr id="5" name="Date Placeholder 4"/>
          <p:cNvSpPr>
            <a:spLocks noGrp="1"/>
          </p:cNvSpPr>
          <p:nvPr>
            <p:ph type="dt" sz="half" idx="10"/>
          </p:nvPr>
        </p:nvSpPr>
        <p:spPr/>
        <p:txBody>
          <a:bodyPr/>
          <a:lstStyle/>
          <a:p>
            <a:fld id="{6BFEAF74-C39E-47AB-B951-22E8BB147AC4}" type="datetime1">
              <a:rPr lang="en-US" smtClean="0"/>
              <a:t>10/21/2023</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2138503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B0C73-6DA1-2604-FD30-4640DFC93EB0}"/>
              </a:ext>
            </a:extLst>
          </p:cNvPr>
          <p:cNvSpPr>
            <a:spLocks noGrp="1"/>
          </p:cNvSpPr>
          <p:nvPr>
            <p:ph type="title"/>
          </p:nvPr>
        </p:nvSpPr>
        <p:spPr/>
        <p:txBody>
          <a:bodyPr/>
          <a:lstStyle/>
          <a:p>
            <a:r>
              <a:rPr lang="en-US" dirty="0"/>
              <a:t>Scheduling</a:t>
            </a:r>
          </a:p>
        </p:txBody>
      </p:sp>
      <p:sp>
        <p:nvSpPr>
          <p:cNvPr id="3" name="Content Placeholder 2">
            <a:extLst>
              <a:ext uri="{FF2B5EF4-FFF2-40B4-BE49-F238E27FC236}">
                <a16:creationId xmlns:a16="http://schemas.microsoft.com/office/drawing/2014/main" id="{66770A66-1B3F-338B-B150-F117D2FB8CCE}"/>
              </a:ext>
            </a:extLst>
          </p:cNvPr>
          <p:cNvSpPr>
            <a:spLocks noGrp="1"/>
          </p:cNvSpPr>
          <p:nvPr>
            <p:ph idx="1"/>
          </p:nvPr>
        </p:nvSpPr>
        <p:spPr>
          <a:xfrm>
            <a:off x="2589212" y="1312697"/>
            <a:ext cx="8915400" cy="5273227"/>
          </a:xfrm>
        </p:spPr>
        <p:txBody>
          <a:bodyPr>
            <a:normAutofit fontScale="92500" lnSpcReduction="20000"/>
          </a:bodyPr>
          <a:lstStyle/>
          <a:p>
            <a:r>
              <a:rPr lang="en-US" dirty="0"/>
              <a:t>Monday, 16/10/2023- Dr. Jamal Raiyn, Artificial Intelligence </a:t>
            </a:r>
          </a:p>
          <a:p>
            <a:endParaRPr lang="en-US" dirty="0"/>
          </a:p>
          <a:p>
            <a:r>
              <a:rPr lang="en-US" dirty="0"/>
              <a:t>Monday, 23/10/2023- Dr. Jamal Raiyn, Machine Learning based WEKA</a:t>
            </a:r>
          </a:p>
          <a:p>
            <a:endParaRPr lang="en-US" dirty="0"/>
          </a:p>
          <a:p>
            <a:r>
              <a:rPr lang="en-US" dirty="0"/>
              <a:t>Monday, 30/10/2023 – Monday, 27/11/2023 – Prof. Dr. Galia Weidl – Basics on Data sources, data preprocessing, Techniques and Tools for learning in Applications of OOBN</a:t>
            </a:r>
          </a:p>
          <a:p>
            <a:pPr lvl="1"/>
            <a:r>
              <a:rPr lang="en-US" dirty="0"/>
              <a:t>Monday, 30/10/2023 – Mofeed Chaar – data processing with python</a:t>
            </a:r>
          </a:p>
          <a:p>
            <a:pPr lvl="1"/>
            <a:r>
              <a:rPr lang="en-US" dirty="0"/>
              <a:t>Monday, 6/11/2023 – Kranthi Talluri – case study on traffic congestion – from data to application results: recognition of congestion</a:t>
            </a:r>
          </a:p>
          <a:p>
            <a:pPr lvl="1"/>
            <a:r>
              <a:rPr lang="en-US" dirty="0"/>
              <a:t>Distribution of Students’ Presentations</a:t>
            </a:r>
          </a:p>
          <a:p>
            <a:pPr marL="457200" lvl="1" indent="0">
              <a:buNone/>
            </a:pPr>
            <a:endParaRPr lang="en-US" dirty="0"/>
          </a:p>
          <a:p>
            <a:r>
              <a:rPr lang="en-US" dirty="0"/>
              <a:t>Monday, </a:t>
            </a:r>
            <a:r>
              <a:rPr lang="en-US" b="1" dirty="0"/>
              <a:t>4, 11, 18</a:t>
            </a:r>
            <a:r>
              <a:rPr lang="en-US" dirty="0"/>
              <a:t>/12/2023 – Students’ presentations of selected applications</a:t>
            </a:r>
          </a:p>
          <a:p>
            <a:endParaRPr lang="en-US" dirty="0"/>
          </a:p>
          <a:p>
            <a:r>
              <a:rPr lang="en-US" dirty="0"/>
              <a:t>Monday,</a:t>
            </a:r>
            <a:r>
              <a:rPr lang="en-US" b="1" dirty="0"/>
              <a:t> 8, 15</a:t>
            </a:r>
            <a:r>
              <a:rPr lang="en-US" dirty="0"/>
              <a:t>/01/2024 – Students’ presentations of selected applications</a:t>
            </a:r>
          </a:p>
          <a:p>
            <a:endParaRPr lang="en-US" dirty="0"/>
          </a:p>
          <a:p>
            <a:r>
              <a:rPr lang="en-US" dirty="0"/>
              <a:t>Exams: 19-25/01/2024 (19/01/2024 – first day of exams)</a:t>
            </a:r>
          </a:p>
          <a:p>
            <a:endParaRPr lang="en-US" dirty="0"/>
          </a:p>
        </p:txBody>
      </p:sp>
      <p:sp>
        <p:nvSpPr>
          <p:cNvPr id="4" name="Date Placeholder 3">
            <a:extLst>
              <a:ext uri="{FF2B5EF4-FFF2-40B4-BE49-F238E27FC236}">
                <a16:creationId xmlns:a16="http://schemas.microsoft.com/office/drawing/2014/main" id="{8D7BE209-A0F5-36AA-2789-51267DA705F4}"/>
              </a:ext>
            </a:extLst>
          </p:cNvPr>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a:extLst>
              <a:ext uri="{FF2B5EF4-FFF2-40B4-BE49-F238E27FC236}">
                <a16:creationId xmlns:a16="http://schemas.microsoft.com/office/drawing/2014/main" id="{6604D4E7-DF9D-B019-6233-5DA0F06C90F3}"/>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790799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of AI</a:t>
            </a:r>
          </a:p>
        </p:txBody>
      </p:sp>
      <p:sp>
        <p:nvSpPr>
          <p:cNvPr id="3" name="Content Placeholder 2"/>
          <p:cNvSpPr>
            <a:spLocks noGrp="1"/>
          </p:cNvSpPr>
          <p:nvPr>
            <p:ph idx="1"/>
          </p:nvPr>
        </p:nvSpPr>
        <p:spPr>
          <a:xfrm>
            <a:off x="2589212" y="2133600"/>
            <a:ext cx="8915400" cy="2257926"/>
          </a:xfrm>
        </p:spPr>
        <p:txBody>
          <a:bodyPr>
            <a:normAutofit/>
          </a:bodyPr>
          <a:lstStyle/>
          <a:p>
            <a:r>
              <a:rPr lang="en-US" dirty="0"/>
              <a:t>Big data processing</a:t>
            </a:r>
          </a:p>
          <a:p>
            <a:endParaRPr lang="en-US" dirty="0"/>
          </a:p>
          <a:p>
            <a:pPr marL="0" indent="0">
              <a:buNone/>
            </a:pPr>
            <a:endParaRPr lang="en-US" dirty="0"/>
          </a:p>
          <a:p>
            <a:r>
              <a:rPr lang="en-US" dirty="0"/>
              <a:t>Data anomalies detection</a:t>
            </a:r>
          </a:p>
          <a:p>
            <a:endParaRPr lang="en-US" dirty="0"/>
          </a:p>
        </p:txBody>
      </p:sp>
      <p:sp>
        <p:nvSpPr>
          <p:cNvPr id="4" name="Date Placeholder 3"/>
          <p:cNvSpPr>
            <a:spLocks noGrp="1"/>
          </p:cNvSpPr>
          <p:nvPr>
            <p:ph type="dt" sz="half" idx="10"/>
          </p:nvPr>
        </p:nvSpPr>
        <p:spPr/>
        <p:txBody>
          <a:bodyPr/>
          <a:lstStyle/>
          <a:p>
            <a:fld id="{156BF706-9DF2-4561-9DB5-153F189B427D}"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726831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836712"/>
          </a:xfrm>
        </p:spPr>
        <p:txBody>
          <a:bodyPr/>
          <a:lstStyle/>
          <a:p>
            <a:r>
              <a:rPr lang="en-US" b="1" dirty="0"/>
              <a:t>Big Data</a:t>
            </a:r>
          </a:p>
        </p:txBody>
      </p:sp>
      <p:sp>
        <p:nvSpPr>
          <p:cNvPr id="3" name="Content Placeholder 2"/>
          <p:cNvSpPr>
            <a:spLocks noGrp="1"/>
          </p:cNvSpPr>
          <p:nvPr>
            <p:ph idx="1"/>
          </p:nvPr>
        </p:nvSpPr>
        <p:spPr>
          <a:xfrm>
            <a:off x="1981200" y="1124744"/>
            <a:ext cx="8229600" cy="5646170"/>
          </a:xfrm>
        </p:spPr>
        <p:txBody>
          <a:bodyPr>
            <a:noAutofit/>
          </a:bodyPr>
          <a:lstStyle/>
          <a:p>
            <a:r>
              <a:rPr lang="en-US" sz="2400" b="1" dirty="0"/>
              <a:t>Volume: </a:t>
            </a:r>
            <a:r>
              <a:rPr lang="en-US" sz="2400" dirty="0"/>
              <a:t> collecting data from a variety of sources.</a:t>
            </a:r>
          </a:p>
          <a:p>
            <a:endParaRPr lang="en-US" sz="2400" dirty="0"/>
          </a:p>
          <a:p>
            <a:r>
              <a:rPr lang="en-US" sz="2400" b="1" dirty="0"/>
              <a:t>Velocity:</a:t>
            </a:r>
            <a:r>
              <a:rPr lang="en-US" sz="2400" dirty="0"/>
              <a:t> Data streams in at an unprecedented speed and must be dealt with in a timely manner. </a:t>
            </a:r>
          </a:p>
          <a:p>
            <a:endParaRPr lang="en-US" sz="2400" dirty="0"/>
          </a:p>
          <a:p>
            <a:pPr algn="just"/>
            <a:r>
              <a:rPr lang="en-US" sz="2400" b="1" dirty="0"/>
              <a:t>Variety: </a:t>
            </a:r>
            <a:r>
              <a:rPr lang="en-US" sz="2400" dirty="0"/>
              <a:t> Data comes in all types of formats – from structured, numeric data in traditional databases to unstructured text documents, email, video, audio, stock ticker data and financial transactions.</a:t>
            </a:r>
          </a:p>
          <a:p>
            <a:endParaRPr lang="en-US" sz="2400" dirty="0"/>
          </a:p>
          <a:p>
            <a:pPr algn="just"/>
            <a:r>
              <a:rPr lang="en-US" sz="2400" b="1" dirty="0"/>
              <a:t>Variability:</a:t>
            </a:r>
            <a:r>
              <a:rPr lang="en-US" sz="2400" dirty="0"/>
              <a:t> In addition to the increasing velocities and varieties of data, data flows can be highly inconsistent with periodic peaks. </a:t>
            </a:r>
          </a:p>
        </p:txBody>
      </p:sp>
      <p:sp>
        <p:nvSpPr>
          <p:cNvPr id="4" name="Slide Number Placeholder 3"/>
          <p:cNvSpPr>
            <a:spLocks noGrp="1"/>
          </p:cNvSpPr>
          <p:nvPr>
            <p:ph type="sldNum" sz="quarter" idx="12"/>
          </p:nvPr>
        </p:nvSpPr>
        <p:spPr/>
        <p:txBody>
          <a:bodyPr/>
          <a:lstStyle/>
          <a:p>
            <a:fld id="{19D89D6A-6E1E-45DC-A161-C1BBBC52B6DC}" type="slidenum">
              <a:rPr lang="en-US" smtClean="0"/>
              <a:pPr/>
              <a:t>21</a:t>
            </a:fld>
            <a:endParaRPr lang="en-US"/>
          </a:p>
        </p:txBody>
      </p:sp>
    </p:spTree>
    <p:extLst>
      <p:ext uri="{BB962C8B-B14F-4D97-AF65-F5344CB8AC3E}">
        <p14:creationId xmlns:p14="http://schemas.microsoft.com/office/powerpoint/2010/main" val="1609328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08128"/>
          </a:xfrm>
        </p:spPr>
        <p:txBody>
          <a:bodyPr/>
          <a:lstStyle/>
          <a:p>
            <a:r>
              <a:rPr lang="en-US" dirty="0">
                <a:hlinkClick r:id="rId2"/>
              </a:rPr>
              <a:t>Marine Traffic </a:t>
            </a:r>
            <a:endParaRPr lang="en-US" dirty="0"/>
          </a:p>
        </p:txBody>
      </p:sp>
      <p:sp>
        <p:nvSpPr>
          <p:cNvPr id="3" name="Content Placeholder 2"/>
          <p:cNvSpPr>
            <a:spLocks noGrp="1"/>
          </p:cNvSpPr>
          <p:nvPr>
            <p:ph idx="1"/>
          </p:nvPr>
        </p:nvSpPr>
        <p:spPr>
          <a:xfrm>
            <a:off x="921695" y="2571785"/>
            <a:ext cx="4460789" cy="3001112"/>
          </a:xfrm>
        </p:spPr>
        <p:txBody>
          <a:bodyPr>
            <a:normAutofit/>
          </a:bodyPr>
          <a:lstStyle/>
          <a:p>
            <a:pPr marL="0" indent="0" algn="just">
              <a:buNone/>
            </a:pPr>
            <a:r>
              <a:rPr lang="en-US" sz="2800" dirty="0"/>
              <a:t>Maritime transportation is the lifeblood of the global economy; it accounts for the transport of 90% of the world’s trade goods. </a:t>
            </a:r>
          </a:p>
          <a:p>
            <a:pPr marL="0" indent="0" algn="just">
              <a:buNone/>
            </a:pPr>
            <a:endParaRPr lang="en-US" sz="2800" dirty="0"/>
          </a:p>
        </p:txBody>
      </p:sp>
      <p:sp>
        <p:nvSpPr>
          <p:cNvPr id="4" name="Date Placeholder 3"/>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6" name="Picture 5"/>
          <p:cNvPicPr>
            <a:picLocks noChangeAspect="1"/>
          </p:cNvPicPr>
          <p:nvPr/>
        </p:nvPicPr>
        <p:blipFill>
          <a:blip r:embed="rId3"/>
          <a:stretch>
            <a:fillRect/>
          </a:stretch>
        </p:blipFill>
        <p:spPr>
          <a:xfrm>
            <a:off x="7401698" y="1991017"/>
            <a:ext cx="4563124" cy="2035855"/>
          </a:xfrm>
          <a:prstGeom prst="rect">
            <a:avLst/>
          </a:prstGeom>
        </p:spPr>
      </p:pic>
      <p:pic>
        <p:nvPicPr>
          <p:cNvPr id="7" name="Picture 6"/>
          <p:cNvPicPr>
            <a:picLocks noChangeAspect="1"/>
          </p:cNvPicPr>
          <p:nvPr/>
        </p:nvPicPr>
        <p:blipFill>
          <a:blip r:embed="rId4"/>
          <a:stretch>
            <a:fillRect/>
          </a:stretch>
        </p:blipFill>
        <p:spPr>
          <a:xfrm>
            <a:off x="7401698" y="4036681"/>
            <a:ext cx="4563123" cy="2093756"/>
          </a:xfrm>
          <a:prstGeom prst="rect">
            <a:avLst/>
          </a:prstGeom>
        </p:spPr>
      </p:pic>
    </p:spTree>
    <p:extLst>
      <p:ext uri="{BB962C8B-B14F-4D97-AF65-F5344CB8AC3E}">
        <p14:creationId xmlns:p14="http://schemas.microsoft.com/office/powerpoint/2010/main" val="1848383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plan traffic</a:t>
            </a:r>
          </a:p>
        </p:txBody>
      </p:sp>
      <p:sp>
        <p:nvSpPr>
          <p:cNvPr id="3" name="Content Placeholder 2"/>
          <p:cNvSpPr>
            <a:spLocks noGrp="1"/>
          </p:cNvSpPr>
          <p:nvPr>
            <p:ph idx="1"/>
          </p:nvPr>
        </p:nvSpPr>
        <p:spPr>
          <a:xfrm>
            <a:off x="2589212" y="2133600"/>
            <a:ext cx="8915400" cy="1635211"/>
          </a:xfrm>
        </p:spPr>
        <p:txBody>
          <a:bodyPr/>
          <a:lstStyle/>
          <a:p>
            <a:r>
              <a:rPr lang="en-US" dirty="0">
                <a:hlinkClick r:id="rId2"/>
              </a:rPr>
              <a:t>https://www.flightradar24.com/45.51,47.46/3</a:t>
            </a:r>
            <a:endParaRPr lang="en-US" dirty="0"/>
          </a:p>
          <a:p>
            <a:endParaRPr lang="en-US" dirty="0"/>
          </a:p>
        </p:txBody>
      </p:sp>
      <p:sp>
        <p:nvSpPr>
          <p:cNvPr id="4" name="Date Placeholder 3"/>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6" name="Picture 5"/>
          <p:cNvPicPr>
            <a:picLocks noChangeAspect="1"/>
          </p:cNvPicPr>
          <p:nvPr/>
        </p:nvPicPr>
        <p:blipFill>
          <a:blip r:embed="rId3"/>
          <a:stretch>
            <a:fillRect/>
          </a:stretch>
        </p:blipFill>
        <p:spPr>
          <a:xfrm>
            <a:off x="2589212" y="3282258"/>
            <a:ext cx="6649737" cy="2712255"/>
          </a:xfrm>
          <a:prstGeom prst="rect">
            <a:avLst/>
          </a:prstGeom>
        </p:spPr>
      </p:pic>
    </p:spTree>
    <p:extLst>
      <p:ext uri="{BB962C8B-B14F-4D97-AF65-F5344CB8AC3E}">
        <p14:creationId xmlns:p14="http://schemas.microsoft.com/office/powerpoint/2010/main" val="3037563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066" y="329899"/>
            <a:ext cx="8911687" cy="823008"/>
          </a:xfrm>
        </p:spPr>
        <p:txBody>
          <a:bodyPr/>
          <a:lstStyle/>
          <a:p>
            <a:r>
              <a:rPr lang="en-US" dirty="0"/>
              <a:t>Satellite map</a:t>
            </a:r>
          </a:p>
        </p:txBody>
      </p:sp>
      <p:sp>
        <p:nvSpPr>
          <p:cNvPr id="3" name="Content Placeholder 2"/>
          <p:cNvSpPr>
            <a:spLocks noGrp="1"/>
          </p:cNvSpPr>
          <p:nvPr>
            <p:ph idx="1"/>
          </p:nvPr>
        </p:nvSpPr>
        <p:spPr>
          <a:xfrm>
            <a:off x="1311579" y="1637227"/>
            <a:ext cx="8915400" cy="3777622"/>
          </a:xfrm>
        </p:spPr>
        <p:txBody>
          <a:bodyPr/>
          <a:lstStyle/>
          <a:p>
            <a:r>
              <a:rPr lang="en-US" dirty="0">
                <a:hlinkClick r:id="rId2"/>
              </a:rPr>
              <a:t>https://satellitemap.space/?constellation=starlink</a:t>
            </a:r>
            <a:endParaRPr lang="en-US" dirty="0"/>
          </a:p>
          <a:p>
            <a:endParaRPr lang="en-US" dirty="0"/>
          </a:p>
        </p:txBody>
      </p:sp>
      <p:sp>
        <p:nvSpPr>
          <p:cNvPr id="4" name="Date Placeholder 3"/>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6" name="Picture 5"/>
          <p:cNvPicPr>
            <a:picLocks noChangeAspect="1"/>
          </p:cNvPicPr>
          <p:nvPr/>
        </p:nvPicPr>
        <p:blipFill>
          <a:blip r:embed="rId3"/>
          <a:stretch>
            <a:fillRect/>
          </a:stretch>
        </p:blipFill>
        <p:spPr>
          <a:xfrm flipV="1">
            <a:off x="4102442" y="2525090"/>
            <a:ext cx="4346875" cy="3489817"/>
          </a:xfrm>
          <a:prstGeom prst="rect">
            <a:avLst/>
          </a:prstGeom>
        </p:spPr>
      </p:pic>
    </p:spTree>
    <p:extLst>
      <p:ext uri="{BB962C8B-B14F-4D97-AF65-F5344CB8AC3E}">
        <p14:creationId xmlns:p14="http://schemas.microsoft.com/office/powerpoint/2010/main" val="794051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9536" y="1408830"/>
            <a:ext cx="2520280" cy="369332"/>
          </a:xfrm>
          <a:prstGeom prst="rect">
            <a:avLst/>
          </a:prstGeom>
          <a:noFill/>
        </p:spPr>
        <p:txBody>
          <a:bodyPr wrap="square" rtlCol="0">
            <a:spAutoFit/>
          </a:bodyPr>
          <a:lstStyle/>
          <a:p>
            <a:pPr algn="ctr"/>
            <a:r>
              <a:rPr lang="en-US" dirty="0"/>
              <a:t>yesterday</a:t>
            </a:r>
          </a:p>
        </p:txBody>
      </p:sp>
      <p:sp>
        <p:nvSpPr>
          <p:cNvPr id="3" name="TextBox 2"/>
          <p:cNvSpPr txBox="1"/>
          <p:nvPr/>
        </p:nvSpPr>
        <p:spPr>
          <a:xfrm>
            <a:off x="6888088" y="1484785"/>
            <a:ext cx="1728192" cy="307777"/>
          </a:xfrm>
          <a:prstGeom prst="rect">
            <a:avLst/>
          </a:prstGeom>
          <a:noFill/>
        </p:spPr>
        <p:txBody>
          <a:bodyPr wrap="square" rtlCol="0">
            <a:spAutoFit/>
          </a:bodyPr>
          <a:lstStyle/>
          <a:p>
            <a:pPr algn="ctr"/>
            <a:r>
              <a:rPr lang="en-US" sz="1400" dirty="0">
                <a:latin typeface="Times New Roman" pitchFamily="18" charset="0"/>
                <a:cs typeface="Times New Roman" pitchFamily="18" charset="0"/>
              </a:rPr>
              <a:t>Today car</a:t>
            </a:r>
          </a:p>
        </p:txBody>
      </p:sp>
      <p:sp>
        <p:nvSpPr>
          <p:cNvPr id="4" name="TextBox 3"/>
          <p:cNvSpPr txBox="1"/>
          <p:nvPr/>
        </p:nvSpPr>
        <p:spPr>
          <a:xfrm>
            <a:off x="2207568" y="4149081"/>
            <a:ext cx="1584176" cy="307777"/>
          </a:xfrm>
          <a:prstGeom prst="rect">
            <a:avLst/>
          </a:prstGeom>
          <a:noFill/>
        </p:spPr>
        <p:txBody>
          <a:bodyPr wrap="square" rtlCol="0">
            <a:spAutoFit/>
          </a:bodyPr>
          <a:lstStyle/>
          <a:p>
            <a:pPr algn="ctr"/>
            <a:r>
              <a:rPr lang="en-US" sz="1400" dirty="0">
                <a:latin typeface="Times New Roman" pitchFamily="18" charset="0"/>
                <a:cs typeface="Times New Roman" pitchFamily="18" charset="0"/>
              </a:rPr>
              <a:t>Future car</a:t>
            </a:r>
          </a:p>
        </p:txBody>
      </p:sp>
      <p:pic>
        <p:nvPicPr>
          <p:cNvPr id="39938" name="Picture 2"/>
          <p:cNvPicPr>
            <a:picLocks noChangeAspect="1" noChangeArrowheads="1"/>
          </p:cNvPicPr>
          <p:nvPr/>
        </p:nvPicPr>
        <p:blipFill>
          <a:blip r:embed="rId2" cstate="print"/>
          <a:srcRect/>
          <a:stretch>
            <a:fillRect/>
          </a:stretch>
        </p:blipFill>
        <p:spPr bwMode="auto">
          <a:xfrm>
            <a:off x="1775520" y="1894144"/>
            <a:ext cx="3235664" cy="2038912"/>
          </a:xfrm>
          <a:prstGeom prst="rect">
            <a:avLst/>
          </a:prstGeom>
          <a:noFill/>
          <a:ln w="9525">
            <a:noFill/>
            <a:miter lim="800000"/>
            <a:headEnd/>
            <a:tailEnd/>
          </a:ln>
        </p:spPr>
      </p:pic>
      <p:pic>
        <p:nvPicPr>
          <p:cNvPr id="39939" name="Picture 3"/>
          <p:cNvPicPr>
            <a:picLocks noChangeAspect="1" noChangeArrowheads="1"/>
          </p:cNvPicPr>
          <p:nvPr/>
        </p:nvPicPr>
        <p:blipFill>
          <a:blip r:embed="rId3" cstate="print"/>
          <a:srcRect l="1943"/>
          <a:stretch>
            <a:fillRect/>
          </a:stretch>
        </p:blipFill>
        <p:spPr bwMode="auto">
          <a:xfrm>
            <a:off x="5807968" y="1912886"/>
            <a:ext cx="4234558" cy="1908610"/>
          </a:xfrm>
          <a:prstGeom prst="rect">
            <a:avLst/>
          </a:prstGeom>
          <a:noFill/>
          <a:ln w="9525">
            <a:noFill/>
            <a:miter lim="800000"/>
            <a:headEnd/>
            <a:tailEnd/>
          </a:ln>
        </p:spPr>
      </p:pic>
      <p:pic>
        <p:nvPicPr>
          <p:cNvPr id="39940" name="Picture 4"/>
          <p:cNvPicPr>
            <a:picLocks noChangeAspect="1" noChangeArrowheads="1"/>
          </p:cNvPicPr>
          <p:nvPr/>
        </p:nvPicPr>
        <p:blipFill>
          <a:blip r:embed="rId4" cstate="print"/>
          <a:srcRect t="8542" r="3240"/>
          <a:stretch>
            <a:fillRect/>
          </a:stretch>
        </p:blipFill>
        <p:spPr bwMode="auto">
          <a:xfrm>
            <a:off x="1524000" y="4509120"/>
            <a:ext cx="3572396" cy="1800200"/>
          </a:xfrm>
          <a:prstGeom prst="rect">
            <a:avLst/>
          </a:prstGeom>
          <a:noFill/>
          <a:ln w="9525">
            <a:noFill/>
            <a:miter lim="800000"/>
            <a:headEnd/>
            <a:tailEnd/>
          </a:ln>
        </p:spPr>
      </p:pic>
      <p:pic>
        <p:nvPicPr>
          <p:cNvPr id="39941" name="Picture 5"/>
          <p:cNvPicPr>
            <a:picLocks noChangeAspect="1" noChangeArrowheads="1"/>
          </p:cNvPicPr>
          <p:nvPr/>
        </p:nvPicPr>
        <p:blipFill>
          <a:blip r:embed="rId5" cstate="print"/>
          <a:srcRect/>
          <a:stretch>
            <a:fillRect/>
          </a:stretch>
        </p:blipFill>
        <p:spPr bwMode="auto">
          <a:xfrm>
            <a:off x="6240016" y="4325510"/>
            <a:ext cx="3607892" cy="1983810"/>
          </a:xfrm>
          <a:prstGeom prst="rect">
            <a:avLst/>
          </a:prstGeom>
          <a:noFill/>
          <a:ln w="9525">
            <a:noFill/>
            <a:miter lim="800000"/>
            <a:headEnd/>
            <a:tailEnd/>
          </a:ln>
        </p:spPr>
      </p:pic>
      <p:sp>
        <p:nvSpPr>
          <p:cNvPr id="9" name="Title 8"/>
          <p:cNvSpPr>
            <a:spLocks noGrp="1"/>
          </p:cNvSpPr>
          <p:nvPr>
            <p:ph type="title"/>
          </p:nvPr>
        </p:nvSpPr>
        <p:spPr>
          <a:xfrm>
            <a:off x="1847528" y="188640"/>
            <a:ext cx="8363272" cy="792088"/>
          </a:xfrm>
        </p:spPr>
        <p:txBody>
          <a:bodyPr>
            <a:normAutofit/>
          </a:bodyPr>
          <a:lstStyle/>
          <a:p>
            <a:pPr algn="ctr"/>
            <a:r>
              <a:rPr lang="en-US" sz="2200" b="1" dirty="0"/>
              <a:t>it will definitively need AI…</a:t>
            </a:r>
            <a:endParaRPr lang="en-US" sz="2200" dirty="0"/>
          </a:p>
        </p:txBody>
      </p:sp>
      <p:sp>
        <p:nvSpPr>
          <p:cNvPr id="10" name="Slide Number Placeholder 9"/>
          <p:cNvSpPr>
            <a:spLocks noGrp="1"/>
          </p:cNvSpPr>
          <p:nvPr>
            <p:ph type="sldNum" sz="quarter" idx="12"/>
          </p:nvPr>
        </p:nvSpPr>
        <p:spPr/>
        <p:txBody>
          <a:bodyPr/>
          <a:lstStyle/>
          <a:p>
            <a:fld id="{19D89D6A-6E1E-45DC-A161-C1BBBC52B6DC}" type="slidenum">
              <a:rPr lang="en-US" smtClean="0"/>
              <a:pPr/>
              <a:t>25</a:t>
            </a:fld>
            <a:endParaRPr lang="en-US"/>
          </a:p>
        </p:txBody>
      </p:sp>
    </p:spTree>
    <p:extLst>
      <p:ext uri="{BB962C8B-B14F-4D97-AF65-F5344CB8AC3E}">
        <p14:creationId xmlns:p14="http://schemas.microsoft.com/office/powerpoint/2010/main" val="412431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939"/>
                                        </p:tgtEl>
                                        <p:attrNameLst>
                                          <p:attrName>style.visibility</p:attrName>
                                        </p:attrNameLst>
                                      </p:cBhvr>
                                      <p:to>
                                        <p:strVal val="visible"/>
                                      </p:to>
                                    </p:set>
                                    <p:anim calcmode="lin" valueType="num">
                                      <p:cBhvr additive="base">
                                        <p:cTn id="17" dur="500" fill="hold"/>
                                        <p:tgtEl>
                                          <p:spTgt spid="39939"/>
                                        </p:tgtEl>
                                        <p:attrNameLst>
                                          <p:attrName>ppt_x</p:attrName>
                                        </p:attrNameLst>
                                      </p:cBhvr>
                                      <p:tavLst>
                                        <p:tav tm="0">
                                          <p:val>
                                            <p:strVal val="#ppt_x"/>
                                          </p:val>
                                        </p:tav>
                                        <p:tav tm="100000">
                                          <p:val>
                                            <p:strVal val="#ppt_x"/>
                                          </p:val>
                                        </p:tav>
                                      </p:tavLst>
                                    </p:anim>
                                    <p:anim calcmode="lin" valueType="num">
                                      <p:cBhvr additive="base">
                                        <p:cTn id="18" dur="500" fill="hold"/>
                                        <p:tgtEl>
                                          <p:spTgt spid="399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9940"/>
                                        </p:tgtEl>
                                        <p:attrNameLst>
                                          <p:attrName>style.visibility</p:attrName>
                                        </p:attrNameLst>
                                      </p:cBhvr>
                                      <p:to>
                                        <p:strVal val="visible"/>
                                      </p:to>
                                    </p:set>
                                    <p:animEffect transition="in" filter="diamond(in)">
                                      <p:cBhvr>
                                        <p:cTn id="27" dur="2000"/>
                                        <p:tgtEl>
                                          <p:spTgt spid="39940"/>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amond(in)">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941"/>
                                        </p:tgtEl>
                                        <p:attrNameLst>
                                          <p:attrName>style.visibility</p:attrName>
                                        </p:attrNameLst>
                                      </p:cBhvr>
                                      <p:to>
                                        <p:strVal val="visible"/>
                                      </p:to>
                                    </p:set>
                                    <p:anim calcmode="lin" valueType="num">
                                      <p:cBhvr additive="base">
                                        <p:cTn id="35" dur="500" fill="hold"/>
                                        <p:tgtEl>
                                          <p:spTgt spid="39941"/>
                                        </p:tgtEl>
                                        <p:attrNameLst>
                                          <p:attrName>ppt_x</p:attrName>
                                        </p:attrNameLst>
                                      </p:cBhvr>
                                      <p:tavLst>
                                        <p:tav tm="0">
                                          <p:val>
                                            <p:strVal val="#ppt_x"/>
                                          </p:val>
                                        </p:tav>
                                        <p:tav tm="100000">
                                          <p:val>
                                            <p:strVal val="#ppt_x"/>
                                          </p:val>
                                        </p:tav>
                                      </p:tavLst>
                                    </p:anim>
                                    <p:anim calcmode="lin" valueType="num">
                                      <p:cBhvr additive="base">
                                        <p:cTn id="36" dur="500" fill="hold"/>
                                        <p:tgtEl>
                                          <p:spTgt spid="399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ue-sedan-autonomous-car-infographic-vector-self-driving-isolated-white-driverless-future-technologies-flat-style-80015992.jpg"/>
          <p:cNvPicPr>
            <a:picLocks noChangeAspect="1"/>
          </p:cNvPicPr>
          <p:nvPr/>
        </p:nvPicPr>
        <p:blipFill>
          <a:blip r:embed="rId2" cstate="print"/>
          <a:srcRect b="9836"/>
          <a:stretch>
            <a:fillRect/>
          </a:stretch>
        </p:blipFill>
        <p:spPr>
          <a:xfrm>
            <a:off x="2351585" y="2348880"/>
            <a:ext cx="7618493" cy="4248472"/>
          </a:xfrm>
          <a:prstGeom prst="rect">
            <a:avLst/>
          </a:prstGeom>
        </p:spPr>
      </p:pic>
      <p:sp>
        <p:nvSpPr>
          <p:cNvPr id="5" name="TextBox 4"/>
          <p:cNvSpPr txBox="1"/>
          <p:nvPr/>
        </p:nvSpPr>
        <p:spPr>
          <a:xfrm>
            <a:off x="2279576" y="6228021"/>
            <a:ext cx="1728192" cy="646331"/>
          </a:xfrm>
          <a:prstGeom prst="rect">
            <a:avLst/>
          </a:prstGeom>
          <a:noFill/>
        </p:spPr>
        <p:txBody>
          <a:bodyPr wrap="square" rtlCol="0">
            <a:spAutoFit/>
          </a:bodyPr>
          <a:lstStyle/>
          <a:p>
            <a:r>
              <a:rPr lang="en-US" dirty="0"/>
              <a:t>Wheel encoder</a:t>
            </a:r>
          </a:p>
        </p:txBody>
      </p:sp>
      <p:sp>
        <p:nvSpPr>
          <p:cNvPr id="6" name="TextBox 5"/>
          <p:cNvSpPr txBox="1"/>
          <p:nvPr/>
        </p:nvSpPr>
        <p:spPr>
          <a:xfrm>
            <a:off x="5159896" y="2555612"/>
            <a:ext cx="936104" cy="369332"/>
          </a:xfrm>
          <a:prstGeom prst="rect">
            <a:avLst/>
          </a:prstGeom>
          <a:noFill/>
        </p:spPr>
        <p:txBody>
          <a:bodyPr wrap="square" rtlCol="0">
            <a:spAutoFit/>
          </a:bodyPr>
          <a:lstStyle/>
          <a:p>
            <a:r>
              <a:rPr lang="en-US" dirty="0"/>
              <a:t>LIDAR</a:t>
            </a:r>
          </a:p>
        </p:txBody>
      </p:sp>
      <p:cxnSp>
        <p:nvCxnSpPr>
          <p:cNvPr id="10" name="Shape 9"/>
          <p:cNvCxnSpPr/>
          <p:nvPr/>
        </p:nvCxnSpPr>
        <p:spPr>
          <a:xfrm rot="5400000">
            <a:off x="3735415" y="5933601"/>
            <a:ext cx="688722" cy="28803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V="1">
            <a:off x="4871864" y="2708920"/>
            <a:ext cx="1152128" cy="57606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9D89D6A-6E1E-45DC-A161-C1BBBC52B6DC}" type="slidenum">
              <a:rPr lang="en-US" smtClean="0"/>
              <a:pPr/>
              <a:t>26</a:t>
            </a:fld>
            <a:endParaRPr lang="en-US"/>
          </a:p>
        </p:txBody>
      </p:sp>
      <p:pic>
        <p:nvPicPr>
          <p:cNvPr id="9" name="Picture 8" descr="types-of-car-sensor-800x445.jpg"/>
          <p:cNvPicPr>
            <a:picLocks noChangeAspect="1"/>
          </p:cNvPicPr>
          <p:nvPr/>
        </p:nvPicPr>
        <p:blipFill>
          <a:blip r:embed="rId3" cstate="print"/>
          <a:stretch>
            <a:fillRect/>
          </a:stretch>
        </p:blipFill>
        <p:spPr>
          <a:xfrm>
            <a:off x="1524000" y="509042"/>
            <a:ext cx="8446078" cy="6160317"/>
          </a:xfrm>
          <a:prstGeom prst="rect">
            <a:avLst/>
          </a:prstGeom>
        </p:spPr>
      </p:pic>
    </p:spTree>
    <p:extLst>
      <p:ext uri="{BB962C8B-B14F-4D97-AF65-F5344CB8AC3E}">
        <p14:creationId xmlns:p14="http://schemas.microsoft.com/office/powerpoint/2010/main" val="428856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636" y="237161"/>
            <a:ext cx="8911687" cy="1280890"/>
          </a:xfrm>
        </p:spPr>
        <p:txBody>
          <a:bodyPr/>
          <a:lstStyle/>
          <a:p>
            <a:pPr algn="ctr"/>
            <a:r>
              <a:rPr lang="en-US" dirty="0"/>
              <a:t>Autonomous vehicle</a:t>
            </a:r>
          </a:p>
        </p:txBody>
      </p:sp>
      <p:sp>
        <p:nvSpPr>
          <p:cNvPr id="4" name="Date Placeholder 3"/>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27</a:t>
            </a:fld>
            <a:endParaRPr lang="en-US"/>
          </a:p>
        </p:txBody>
      </p:sp>
      <p:pic>
        <p:nvPicPr>
          <p:cNvPr id="6" name="Picture 5" descr="blue-sedan-autonomous-car-infographic-vector-self-driving-isolated-white-driverless-future-technologies-flat-style-80015992.jpg"/>
          <p:cNvPicPr>
            <a:picLocks noChangeAspect="1"/>
          </p:cNvPicPr>
          <p:nvPr/>
        </p:nvPicPr>
        <p:blipFill>
          <a:blip r:embed="rId2" cstate="print"/>
          <a:srcRect b="9836"/>
          <a:stretch>
            <a:fillRect/>
          </a:stretch>
        </p:blipFill>
        <p:spPr>
          <a:xfrm>
            <a:off x="3963312" y="3179741"/>
            <a:ext cx="4757412" cy="2652983"/>
          </a:xfrm>
          <a:prstGeom prst="rect">
            <a:avLst/>
          </a:prstGeom>
        </p:spPr>
      </p:pic>
      <p:sp>
        <p:nvSpPr>
          <p:cNvPr id="8" name="TextBox 7"/>
          <p:cNvSpPr txBox="1"/>
          <p:nvPr/>
        </p:nvSpPr>
        <p:spPr>
          <a:xfrm>
            <a:off x="4740244" y="2321533"/>
            <a:ext cx="749070" cy="246221"/>
          </a:xfrm>
          <a:prstGeom prst="rect">
            <a:avLst/>
          </a:prstGeom>
          <a:noFill/>
        </p:spPr>
        <p:txBody>
          <a:bodyPr wrap="square" rtlCol="0">
            <a:spAutoFit/>
          </a:bodyPr>
          <a:lstStyle/>
          <a:p>
            <a:pPr algn="ctr"/>
            <a:r>
              <a:rPr lang="en-US" sz="1000" dirty="0"/>
              <a:t>LIDAR</a:t>
            </a:r>
          </a:p>
        </p:txBody>
      </p:sp>
      <p:cxnSp>
        <p:nvCxnSpPr>
          <p:cNvPr id="10" name="Elbow Connector 9"/>
          <p:cNvCxnSpPr/>
          <p:nvPr/>
        </p:nvCxnSpPr>
        <p:spPr>
          <a:xfrm rot="16200000" flipH="1">
            <a:off x="5082877" y="2824142"/>
            <a:ext cx="1111978" cy="7112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074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305800" cy="764704"/>
          </a:xfrm>
        </p:spPr>
        <p:txBody>
          <a:bodyPr>
            <a:normAutofit/>
          </a:bodyPr>
          <a:lstStyle/>
          <a:p>
            <a:pPr algn="ctr"/>
            <a:r>
              <a:rPr lang="en-US" dirty="0"/>
              <a:t>Data Format</a:t>
            </a:r>
          </a:p>
        </p:txBody>
      </p:sp>
      <p:graphicFrame>
        <p:nvGraphicFramePr>
          <p:cNvPr id="6" name="Table 5"/>
          <p:cNvGraphicFramePr>
            <a:graphicFrameLocks noGrp="1"/>
          </p:cNvGraphicFramePr>
          <p:nvPr/>
        </p:nvGraphicFramePr>
        <p:xfrm>
          <a:off x="1524000" y="980729"/>
          <a:ext cx="5940152" cy="2952327"/>
        </p:xfrm>
        <a:graphic>
          <a:graphicData uri="http://schemas.openxmlformats.org/drawingml/2006/table">
            <a:tbl>
              <a:tblPr>
                <a:tableStyleId>{69C7853C-536D-4A76-A0AE-DD22124D55A5}</a:tableStyleId>
              </a:tblPr>
              <a:tblGrid>
                <a:gridCol w="708650">
                  <a:extLst>
                    <a:ext uri="{9D8B030D-6E8A-4147-A177-3AD203B41FA5}">
                      <a16:colId xmlns:a16="http://schemas.microsoft.com/office/drawing/2014/main" val="20000"/>
                    </a:ext>
                  </a:extLst>
                </a:gridCol>
                <a:gridCol w="760757">
                  <a:extLst>
                    <a:ext uri="{9D8B030D-6E8A-4147-A177-3AD203B41FA5}">
                      <a16:colId xmlns:a16="http://schemas.microsoft.com/office/drawing/2014/main" val="20001"/>
                    </a:ext>
                  </a:extLst>
                </a:gridCol>
                <a:gridCol w="729493">
                  <a:extLst>
                    <a:ext uri="{9D8B030D-6E8A-4147-A177-3AD203B41FA5}">
                      <a16:colId xmlns:a16="http://schemas.microsoft.com/office/drawing/2014/main" val="20002"/>
                    </a:ext>
                  </a:extLst>
                </a:gridCol>
                <a:gridCol w="979604">
                  <a:extLst>
                    <a:ext uri="{9D8B030D-6E8A-4147-A177-3AD203B41FA5}">
                      <a16:colId xmlns:a16="http://schemas.microsoft.com/office/drawing/2014/main" val="20003"/>
                    </a:ext>
                  </a:extLst>
                </a:gridCol>
                <a:gridCol w="896231">
                  <a:extLst>
                    <a:ext uri="{9D8B030D-6E8A-4147-A177-3AD203B41FA5}">
                      <a16:colId xmlns:a16="http://schemas.microsoft.com/office/drawing/2014/main" val="20004"/>
                    </a:ext>
                  </a:extLst>
                </a:gridCol>
                <a:gridCol w="864969">
                  <a:extLst>
                    <a:ext uri="{9D8B030D-6E8A-4147-A177-3AD203B41FA5}">
                      <a16:colId xmlns:a16="http://schemas.microsoft.com/office/drawing/2014/main" val="20005"/>
                    </a:ext>
                  </a:extLst>
                </a:gridCol>
                <a:gridCol w="1000448">
                  <a:extLst>
                    <a:ext uri="{9D8B030D-6E8A-4147-A177-3AD203B41FA5}">
                      <a16:colId xmlns:a16="http://schemas.microsoft.com/office/drawing/2014/main" val="20006"/>
                    </a:ext>
                  </a:extLst>
                </a:gridCol>
              </a:tblGrid>
              <a:tr h="415830">
                <a:tc>
                  <a:txBody>
                    <a:bodyPr/>
                    <a:lstStyle/>
                    <a:p>
                      <a:pPr algn="l" fontAlgn="b"/>
                      <a:r>
                        <a:rPr lang="en-US" sz="900" u="none" strike="noStrike"/>
                        <a:t>Cellint_Time</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Section_Id</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dirty="0" err="1"/>
                        <a:t>Section_Label</a:t>
                      </a:r>
                      <a:endParaRPr lang="en-US" sz="900" b="0" i="0" u="none" strike="noStrike" dirty="0">
                        <a:solidFill>
                          <a:srgbClr val="000000"/>
                        </a:solidFill>
                        <a:latin typeface="Calibri"/>
                      </a:endParaRPr>
                    </a:p>
                  </a:txBody>
                  <a:tcPr marL="8021" marR="8021" marT="8021" marB="0" anchor="b"/>
                </a:tc>
                <a:tc>
                  <a:txBody>
                    <a:bodyPr/>
                    <a:lstStyle/>
                    <a:p>
                      <a:pPr algn="l" fontAlgn="b"/>
                      <a:r>
                        <a:rPr lang="en-US" sz="900" u="none" strike="noStrike"/>
                        <a:t>Cellint_Speed</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Sensor_Time</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Sensor_Speed</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Sensor_id</a:t>
                      </a:r>
                      <a:endParaRPr lang="en-US" sz="900" b="0" i="0" u="none" strike="noStrike">
                        <a:solidFill>
                          <a:srgbClr val="000000"/>
                        </a:solidFill>
                        <a:latin typeface="Calibri"/>
                      </a:endParaRPr>
                    </a:p>
                  </a:txBody>
                  <a:tcPr marL="8021" marR="8021" marT="8021" marB="0" anchor="b"/>
                </a:tc>
                <a:extLst>
                  <a:ext uri="{0D108BD9-81ED-4DB2-BD59-A6C34878D82A}">
                    <a16:rowId xmlns:a16="http://schemas.microsoft.com/office/drawing/2014/main" val="10000"/>
                  </a:ext>
                </a:extLst>
              </a:tr>
              <a:tr h="281833">
                <a:tc>
                  <a:txBody>
                    <a:bodyPr/>
                    <a:lstStyle/>
                    <a:p>
                      <a:pPr algn="r" fontAlgn="b"/>
                      <a:r>
                        <a:rPr lang="en-US" sz="900" u="none" strike="noStrike"/>
                        <a:t>5:05:00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75</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ZN32</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93.909657</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5:01:00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104</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DTSACN11000M</a:t>
                      </a:r>
                      <a:endParaRPr lang="en-US" sz="900" b="0" i="0" u="none" strike="noStrike">
                        <a:solidFill>
                          <a:srgbClr val="000000"/>
                        </a:solidFill>
                        <a:latin typeface="Calibri"/>
                      </a:endParaRPr>
                    </a:p>
                  </a:txBody>
                  <a:tcPr marL="8021" marR="8021" marT="8021" marB="0" anchor="b"/>
                </a:tc>
                <a:extLst>
                  <a:ext uri="{0D108BD9-81ED-4DB2-BD59-A6C34878D82A}">
                    <a16:rowId xmlns:a16="http://schemas.microsoft.com/office/drawing/2014/main" val="10001"/>
                  </a:ext>
                </a:extLst>
              </a:tr>
              <a:tr h="281833">
                <a:tc>
                  <a:txBody>
                    <a:bodyPr/>
                    <a:lstStyle/>
                    <a:p>
                      <a:pPr algn="r" fontAlgn="b"/>
                      <a:r>
                        <a:rPr lang="en-US" sz="900" u="none" strike="noStrike"/>
                        <a:t>5:07:00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75</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ZN32</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90.257682</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5:06:00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100</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DTSACN11000M</a:t>
                      </a:r>
                      <a:endParaRPr lang="en-US" sz="900" b="0" i="0" u="none" strike="noStrike">
                        <a:solidFill>
                          <a:srgbClr val="000000"/>
                        </a:solidFill>
                        <a:latin typeface="Calibri"/>
                      </a:endParaRPr>
                    </a:p>
                  </a:txBody>
                  <a:tcPr marL="8021" marR="8021" marT="8021" marB="0" anchor="b"/>
                </a:tc>
                <a:extLst>
                  <a:ext uri="{0D108BD9-81ED-4DB2-BD59-A6C34878D82A}">
                    <a16:rowId xmlns:a16="http://schemas.microsoft.com/office/drawing/2014/main" val="10002"/>
                  </a:ext>
                </a:extLst>
              </a:tr>
              <a:tr h="281833">
                <a:tc>
                  <a:txBody>
                    <a:bodyPr/>
                    <a:lstStyle/>
                    <a:p>
                      <a:pPr algn="r" fontAlgn="b"/>
                      <a:r>
                        <a:rPr lang="en-US" sz="900" u="none" strike="noStrike"/>
                        <a:t>5:10:00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75</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ZN32</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98.651968</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5:06:00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100</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DTSACN11000M</a:t>
                      </a:r>
                      <a:endParaRPr lang="en-US" sz="900" b="0" i="0" u="none" strike="noStrike">
                        <a:solidFill>
                          <a:srgbClr val="000000"/>
                        </a:solidFill>
                        <a:latin typeface="Calibri"/>
                      </a:endParaRPr>
                    </a:p>
                  </a:txBody>
                  <a:tcPr marL="8021" marR="8021" marT="8021" marB="0" anchor="b"/>
                </a:tc>
                <a:extLst>
                  <a:ext uri="{0D108BD9-81ED-4DB2-BD59-A6C34878D82A}">
                    <a16:rowId xmlns:a16="http://schemas.microsoft.com/office/drawing/2014/main" val="10003"/>
                  </a:ext>
                </a:extLst>
              </a:tr>
              <a:tr h="281833">
                <a:tc>
                  <a:txBody>
                    <a:bodyPr/>
                    <a:lstStyle/>
                    <a:p>
                      <a:pPr algn="r" fontAlgn="b"/>
                      <a:r>
                        <a:rPr lang="en-US" sz="900" u="none" strike="noStrike"/>
                        <a:t>5:12:00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75</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ZN32</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94.801961</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5:11:00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103</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DTSACN11000M</a:t>
                      </a:r>
                      <a:endParaRPr lang="en-US" sz="900" b="0" i="0" u="none" strike="noStrike">
                        <a:solidFill>
                          <a:srgbClr val="000000"/>
                        </a:solidFill>
                        <a:latin typeface="Calibri"/>
                      </a:endParaRPr>
                    </a:p>
                  </a:txBody>
                  <a:tcPr marL="8021" marR="8021" marT="8021" marB="0" anchor="b"/>
                </a:tc>
                <a:extLst>
                  <a:ext uri="{0D108BD9-81ED-4DB2-BD59-A6C34878D82A}">
                    <a16:rowId xmlns:a16="http://schemas.microsoft.com/office/drawing/2014/main" val="10004"/>
                  </a:ext>
                </a:extLst>
              </a:tr>
              <a:tr h="281833">
                <a:tc>
                  <a:txBody>
                    <a:bodyPr/>
                    <a:lstStyle/>
                    <a:p>
                      <a:pPr algn="r" fontAlgn="b"/>
                      <a:r>
                        <a:rPr lang="en-US" sz="900" u="none" strike="noStrike"/>
                        <a:t>5:15:00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75</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ZN32</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94.746822</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5:11:00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103</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DTSACN11000M</a:t>
                      </a:r>
                      <a:endParaRPr lang="en-US" sz="900" b="0" i="0" u="none" strike="noStrike">
                        <a:solidFill>
                          <a:srgbClr val="000000"/>
                        </a:solidFill>
                        <a:latin typeface="Calibri"/>
                      </a:endParaRPr>
                    </a:p>
                  </a:txBody>
                  <a:tcPr marL="8021" marR="8021" marT="8021" marB="0" anchor="b"/>
                </a:tc>
                <a:extLst>
                  <a:ext uri="{0D108BD9-81ED-4DB2-BD59-A6C34878D82A}">
                    <a16:rowId xmlns:a16="http://schemas.microsoft.com/office/drawing/2014/main" val="10005"/>
                  </a:ext>
                </a:extLst>
              </a:tr>
              <a:tr h="281833">
                <a:tc>
                  <a:txBody>
                    <a:bodyPr/>
                    <a:lstStyle/>
                    <a:p>
                      <a:pPr algn="r" fontAlgn="b"/>
                      <a:r>
                        <a:rPr lang="en-US" sz="900" u="none" strike="noStrike"/>
                        <a:t>5:17:00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75</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ZN32</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93.781246</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5:16:00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103</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DTSACN11000M</a:t>
                      </a:r>
                      <a:endParaRPr lang="en-US" sz="900" b="0" i="0" u="none" strike="noStrike">
                        <a:solidFill>
                          <a:srgbClr val="000000"/>
                        </a:solidFill>
                        <a:latin typeface="Calibri"/>
                      </a:endParaRPr>
                    </a:p>
                  </a:txBody>
                  <a:tcPr marL="8021" marR="8021" marT="8021" marB="0" anchor="b"/>
                </a:tc>
                <a:extLst>
                  <a:ext uri="{0D108BD9-81ED-4DB2-BD59-A6C34878D82A}">
                    <a16:rowId xmlns:a16="http://schemas.microsoft.com/office/drawing/2014/main" val="10006"/>
                  </a:ext>
                </a:extLst>
              </a:tr>
              <a:tr h="281833">
                <a:tc>
                  <a:txBody>
                    <a:bodyPr/>
                    <a:lstStyle/>
                    <a:p>
                      <a:pPr algn="r" fontAlgn="b"/>
                      <a:r>
                        <a:rPr lang="en-US" sz="900" u="none" strike="noStrike"/>
                        <a:t>5:20:00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75</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ZN32</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95.165659</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5:16:00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103</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DTSACN11000M</a:t>
                      </a:r>
                      <a:endParaRPr lang="en-US" sz="900" b="0" i="0" u="none" strike="noStrike">
                        <a:solidFill>
                          <a:srgbClr val="000000"/>
                        </a:solidFill>
                        <a:latin typeface="Calibri"/>
                      </a:endParaRPr>
                    </a:p>
                  </a:txBody>
                  <a:tcPr marL="8021" marR="8021" marT="8021" marB="0" anchor="b"/>
                </a:tc>
                <a:extLst>
                  <a:ext uri="{0D108BD9-81ED-4DB2-BD59-A6C34878D82A}">
                    <a16:rowId xmlns:a16="http://schemas.microsoft.com/office/drawing/2014/main" val="10007"/>
                  </a:ext>
                </a:extLst>
              </a:tr>
              <a:tr h="281833">
                <a:tc>
                  <a:txBody>
                    <a:bodyPr/>
                    <a:lstStyle/>
                    <a:p>
                      <a:pPr algn="r" fontAlgn="b"/>
                      <a:r>
                        <a:rPr lang="en-US" sz="900" u="none" strike="noStrike"/>
                        <a:t>5:22:00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75</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ZN32</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91.205458</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5:21:00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101</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DTSACN11000M</a:t>
                      </a:r>
                      <a:endParaRPr lang="en-US" sz="900" b="0" i="0" u="none" strike="noStrike">
                        <a:solidFill>
                          <a:srgbClr val="000000"/>
                        </a:solidFill>
                        <a:latin typeface="Calibri"/>
                      </a:endParaRPr>
                    </a:p>
                  </a:txBody>
                  <a:tcPr marL="8021" marR="8021" marT="8021" marB="0" anchor="b"/>
                </a:tc>
                <a:extLst>
                  <a:ext uri="{0D108BD9-81ED-4DB2-BD59-A6C34878D82A}">
                    <a16:rowId xmlns:a16="http://schemas.microsoft.com/office/drawing/2014/main" val="10008"/>
                  </a:ext>
                </a:extLst>
              </a:tr>
              <a:tr h="281833">
                <a:tc>
                  <a:txBody>
                    <a:bodyPr/>
                    <a:lstStyle/>
                    <a:p>
                      <a:pPr algn="r" fontAlgn="b"/>
                      <a:r>
                        <a:rPr lang="en-US" sz="900" u="none" strike="noStrike"/>
                        <a:t>5:25:00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75</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a:t>ZN32</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93.964128</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5:21:00 AM</a:t>
                      </a:r>
                      <a:endParaRPr lang="en-US" sz="900" b="0" i="0" u="none" strike="noStrike">
                        <a:solidFill>
                          <a:srgbClr val="000000"/>
                        </a:solidFill>
                        <a:latin typeface="Calibri"/>
                      </a:endParaRPr>
                    </a:p>
                  </a:txBody>
                  <a:tcPr marL="8021" marR="8021" marT="8021" marB="0" anchor="b"/>
                </a:tc>
                <a:tc>
                  <a:txBody>
                    <a:bodyPr/>
                    <a:lstStyle/>
                    <a:p>
                      <a:pPr algn="r" fontAlgn="b"/>
                      <a:r>
                        <a:rPr lang="en-US" sz="900" u="none" strike="noStrike"/>
                        <a:t>101</a:t>
                      </a:r>
                      <a:endParaRPr lang="en-US" sz="900" b="0" i="0" u="none" strike="noStrike">
                        <a:solidFill>
                          <a:srgbClr val="000000"/>
                        </a:solidFill>
                        <a:latin typeface="Calibri"/>
                      </a:endParaRPr>
                    </a:p>
                  </a:txBody>
                  <a:tcPr marL="8021" marR="8021" marT="8021" marB="0" anchor="b"/>
                </a:tc>
                <a:tc>
                  <a:txBody>
                    <a:bodyPr/>
                    <a:lstStyle/>
                    <a:p>
                      <a:pPr algn="l" fontAlgn="b"/>
                      <a:r>
                        <a:rPr lang="en-US" sz="900" u="none" strike="noStrike" dirty="0"/>
                        <a:t>DTSACN11000M</a:t>
                      </a:r>
                      <a:endParaRPr lang="en-US" sz="900" b="0" i="0" u="none" strike="noStrike" dirty="0">
                        <a:solidFill>
                          <a:srgbClr val="000000"/>
                        </a:solidFill>
                        <a:latin typeface="Calibri"/>
                      </a:endParaRPr>
                    </a:p>
                  </a:txBody>
                  <a:tcPr marL="8021" marR="8021" marT="8021" marB="0" anchor="b"/>
                </a:tc>
                <a:extLst>
                  <a:ext uri="{0D108BD9-81ED-4DB2-BD59-A6C34878D82A}">
                    <a16:rowId xmlns:a16="http://schemas.microsoft.com/office/drawing/2014/main" val="10009"/>
                  </a:ext>
                </a:extLst>
              </a:tr>
            </a:tbl>
          </a:graphicData>
        </a:graphic>
      </p:graphicFrame>
      <p:graphicFrame>
        <p:nvGraphicFramePr>
          <p:cNvPr id="9" name="Table 8"/>
          <p:cNvGraphicFramePr>
            <a:graphicFrameLocks noGrp="1"/>
          </p:cNvGraphicFramePr>
          <p:nvPr/>
        </p:nvGraphicFramePr>
        <p:xfrm>
          <a:off x="6312024" y="3104976"/>
          <a:ext cx="4248472" cy="4246880"/>
        </p:xfrm>
        <a:graphic>
          <a:graphicData uri="http://schemas.openxmlformats.org/drawingml/2006/table">
            <a:tbl>
              <a:tblPr firstRow="1" bandRow="1">
                <a:tableStyleId>{5C22544A-7EE6-4342-B048-85BDC9FD1C3A}</a:tableStyleId>
              </a:tblPr>
              <a:tblGrid>
                <a:gridCol w="2124236">
                  <a:extLst>
                    <a:ext uri="{9D8B030D-6E8A-4147-A177-3AD203B41FA5}">
                      <a16:colId xmlns:a16="http://schemas.microsoft.com/office/drawing/2014/main" val="20000"/>
                    </a:ext>
                  </a:extLst>
                </a:gridCol>
                <a:gridCol w="2124236">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dirty="0"/>
                        <a:t>Date/Time</a:t>
                      </a:r>
                    </a:p>
                  </a:txBody>
                  <a:tcPr/>
                </a:tc>
                <a:tc>
                  <a:txBody>
                    <a:bodyPr/>
                    <a:lstStyle/>
                    <a:p>
                      <a:r>
                        <a:rPr lang="en-US" dirty="0"/>
                        <a:t>30/12/2007 01:01:01</a:t>
                      </a:r>
                    </a:p>
                  </a:txBody>
                  <a:tcPr/>
                </a:tc>
                <a:extLst>
                  <a:ext uri="{0D108BD9-81ED-4DB2-BD59-A6C34878D82A}">
                    <a16:rowId xmlns:a16="http://schemas.microsoft.com/office/drawing/2014/main" val="10001"/>
                  </a:ext>
                </a:extLst>
              </a:tr>
              <a:tr h="370840">
                <a:tc>
                  <a:txBody>
                    <a:bodyPr/>
                    <a:lstStyle/>
                    <a:p>
                      <a:r>
                        <a:rPr lang="en-US" dirty="0"/>
                        <a:t>Element</a:t>
                      </a:r>
                    </a:p>
                  </a:txBody>
                  <a:tcPr/>
                </a:tc>
                <a:tc>
                  <a:txBody>
                    <a:bodyPr/>
                    <a:lstStyle/>
                    <a:p>
                      <a:r>
                        <a:rPr lang="en-US" dirty="0"/>
                        <a:t>DRL01E04085M1</a:t>
                      </a:r>
                    </a:p>
                  </a:txBody>
                  <a:tcPr/>
                </a:tc>
                <a:extLst>
                  <a:ext uri="{0D108BD9-81ED-4DB2-BD59-A6C34878D82A}">
                    <a16:rowId xmlns:a16="http://schemas.microsoft.com/office/drawing/2014/main" val="10002"/>
                  </a:ext>
                </a:extLst>
              </a:tr>
              <a:tr h="370840">
                <a:tc>
                  <a:txBody>
                    <a:bodyPr/>
                    <a:lstStyle/>
                    <a:p>
                      <a:r>
                        <a:rPr lang="en-US" dirty="0"/>
                        <a:t>CONTAINMENT</a:t>
                      </a:r>
                    </a:p>
                  </a:txBody>
                  <a:tcPr/>
                </a:tc>
                <a:tc>
                  <a:txBody>
                    <a:bodyPr/>
                    <a:lstStyle/>
                    <a:p>
                      <a:r>
                        <a:rPr lang="en-US" dirty="0"/>
                        <a:t>33</a:t>
                      </a:r>
                    </a:p>
                  </a:txBody>
                  <a:tcPr/>
                </a:tc>
                <a:extLst>
                  <a:ext uri="{0D108BD9-81ED-4DB2-BD59-A6C34878D82A}">
                    <a16:rowId xmlns:a16="http://schemas.microsoft.com/office/drawing/2014/main" val="10003"/>
                  </a:ext>
                </a:extLst>
              </a:tr>
              <a:tr h="370840">
                <a:tc>
                  <a:txBody>
                    <a:bodyPr/>
                    <a:lstStyle/>
                    <a:p>
                      <a:r>
                        <a:rPr lang="en-US" dirty="0" err="1"/>
                        <a:t>Distance_Media_M</a:t>
                      </a:r>
                      <a:endParaRPr lang="en-US" dirty="0"/>
                    </a:p>
                  </a:txBody>
                  <a:tcPr/>
                </a:tc>
                <a:tc>
                  <a:txBody>
                    <a:bodyPr/>
                    <a:lstStyle/>
                    <a:p>
                      <a:r>
                        <a:rPr lang="en-US" dirty="0"/>
                        <a:t>75</a:t>
                      </a:r>
                    </a:p>
                  </a:txBody>
                  <a:tcPr/>
                </a:tc>
                <a:extLst>
                  <a:ext uri="{0D108BD9-81ED-4DB2-BD59-A6C34878D82A}">
                    <a16:rowId xmlns:a16="http://schemas.microsoft.com/office/drawing/2014/main" val="10004"/>
                  </a:ext>
                </a:extLst>
              </a:tr>
              <a:tr h="370840">
                <a:tc>
                  <a:txBody>
                    <a:bodyPr/>
                    <a:lstStyle/>
                    <a:p>
                      <a:r>
                        <a:rPr lang="en-US" dirty="0"/>
                        <a:t>Type_Veh_1</a:t>
                      </a:r>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r>
                        <a:rPr lang="en-US" dirty="0"/>
                        <a:t>speed</a:t>
                      </a:r>
                    </a:p>
                  </a:txBody>
                  <a:tcPr/>
                </a:tc>
                <a:tc>
                  <a:txBody>
                    <a:bodyPr/>
                    <a:lstStyle/>
                    <a:p>
                      <a:r>
                        <a:rPr lang="en-US" dirty="0"/>
                        <a:t>97</a:t>
                      </a:r>
                    </a:p>
                  </a:txBody>
                  <a:tcPr/>
                </a:tc>
                <a:extLst>
                  <a:ext uri="{0D108BD9-81ED-4DB2-BD59-A6C34878D82A}">
                    <a16:rowId xmlns:a16="http://schemas.microsoft.com/office/drawing/2014/main" val="10006"/>
                  </a:ext>
                </a:extLst>
              </a:tr>
              <a:tr h="370840">
                <a:tc>
                  <a:txBody>
                    <a:bodyPr/>
                    <a:lstStyle/>
                    <a:p>
                      <a:r>
                        <a:rPr lang="en-US" dirty="0"/>
                        <a:t>state</a:t>
                      </a:r>
                    </a:p>
                  </a:txBody>
                  <a:tcPr/>
                </a:tc>
                <a:tc>
                  <a:txBody>
                    <a:bodyPr/>
                    <a:lstStyle/>
                    <a:p>
                      <a:r>
                        <a:rPr lang="en-US" dirty="0"/>
                        <a:t>OK\not</a:t>
                      </a:r>
                      <a:r>
                        <a:rPr lang="en-US" baseline="0" dirty="0"/>
                        <a:t> received</a:t>
                      </a:r>
                      <a:endParaRPr lang="en-US" dirty="0"/>
                    </a:p>
                  </a:txBody>
                  <a:tcPr/>
                </a:tc>
                <a:extLst>
                  <a:ext uri="{0D108BD9-81ED-4DB2-BD59-A6C34878D82A}">
                    <a16:rowId xmlns:a16="http://schemas.microsoft.com/office/drawing/2014/main" val="10007"/>
                  </a:ext>
                </a:extLst>
              </a:tr>
              <a:tr h="370840">
                <a:tc>
                  <a:txBody>
                    <a:bodyPr/>
                    <a:lstStyle/>
                    <a:p>
                      <a:r>
                        <a:rPr lang="en-US" dirty="0"/>
                        <a:t>interval</a:t>
                      </a:r>
                    </a:p>
                  </a:txBody>
                  <a:tcPr/>
                </a:tc>
                <a:tc>
                  <a:txBody>
                    <a:bodyPr/>
                    <a:lstStyle/>
                    <a:p>
                      <a:r>
                        <a:rPr lang="en-US" dirty="0"/>
                        <a:t>5</a:t>
                      </a:r>
                    </a:p>
                  </a:txBody>
                  <a:tcPr/>
                </a:tc>
                <a:extLst>
                  <a:ext uri="{0D108BD9-81ED-4DB2-BD59-A6C34878D82A}">
                    <a16:rowId xmlns:a16="http://schemas.microsoft.com/office/drawing/2014/main" val="10008"/>
                  </a:ext>
                </a:extLst>
              </a:tr>
              <a:tr h="370840">
                <a:tc>
                  <a:txBody>
                    <a:bodyPr/>
                    <a:lstStyle/>
                    <a:p>
                      <a:r>
                        <a:rPr lang="en-US" dirty="0"/>
                        <a:t>Occupation</a:t>
                      </a:r>
                    </a:p>
                  </a:txBody>
                  <a:tcPr/>
                </a:tc>
                <a:tc>
                  <a:txBody>
                    <a:bodyPr/>
                    <a:lstStyle/>
                    <a:p>
                      <a:r>
                        <a:rPr lang="en-US" dirty="0"/>
                        <a:t>5</a:t>
                      </a:r>
                    </a:p>
                  </a:txBody>
                  <a:tcPr/>
                </a:tc>
                <a:extLst>
                  <a:ext uri="{0D108BD9-81ED-4DB2-BD59-A6C34878D82A}">
                    <a16:rowId xmlns:a16="http://schemas.microsoft.com/office/drawing/2014/main" val="10009"/>
                  </a:ext>
                </a:extLst>
              </a:tr>
            </a:tbl>
          </a:graphicData>
        </a:graphic>
      </p:graphicFrame>
      <p:pic>
        <p:nvPicPr>
          <p:cNvPr id="10" name="Picture 9" descr="imagesCA5LXVAG.jpg"/>
          <p:cNvPicPr>
            <a:picLocks noChangeAspect="1"/>
          </p:cNvPicPr>
          <p:nvPr/>
        </p:nvPicPr>
        <p:blipFill>
          <a:blip r:embed="rId2" cstate="print"/>
          <a:stretch>
            <a:fillRect/>
          </a:stretch>
        </p:blipFill>
        <p:spPr>
          <a:xfrm>
            <a:off x="8184233" y="1700808"/>
            <a:ext cx="1826555" cy="1368152"/>
          </a:xfrm>
          <a:prstGeom prst="rect">
            <a:avLst/>
          </a:prstGeom>
        </p:spPr>
      </p:pic>
      <p:sp>
        <p:nvSpPr>
          <p:cNvPr id="11" name="Slide Number Placeholder 10"/>
          <p:cNvSpPr>
            <a:spLocks noGrp="1"/>
          </p:cNvSpPr>
          <p:nvPr>
            <p:ph type="sldNum" sz="quarter" idx="12"/>
          </p:nvPr>
        </p:nvSpPr>
        <p:spPr/>
        <p:txBody>
          <a:bodyPr/>
          <a:lstStyle/>
          <a:p>
            <a:fld id="{19D89D6A-6E1E-45DC-A161-C1BBBC52B6DC}" type="slidenum">
              <a:rPr lang="en-US" smtClean="0"/>
              <a:pPr/>
              <a:t>28</a:t>
            </a:fld>
            <a:endParaRPr lang="en-US"/>
          </a:p>
        </p:txBody>
      </p:sp>
      <p:sp>
        <p:nvSpPr>
          <p:cNvPr id="8" name="Rectangle 75"/>
          <p:cNvSpPr>
            <a:spLocks noChangeArrowheads="1"/>
          </p:cNvSpPr>
          <p:nvPr/>
        </p:nvSpPr>
        <p:spPr bwMode="auto">
          <a:xfrm>
            <a:off x="2730725" y="5558879"/>
            <a:ext cx="784225" cy="185738"/>
          </a:xfrm>
          <a:prstGeom prst="rect">
            <a:avLst/>
          </a:prstGeom>
          <a:solidFill>
            <a:srgbClr val="FFFFFF"/>
          </a:solidFill>
          <a:ln w="9525">
            <a:noFill/>
            <a:miter lim="800000"/>
            <a:headEnd/>
            <a:tailEnd/>
          </a:ln>
        </p:spPr>
        <p:txBody>
          <a:bodyPr/>
          <a:lstStyle/>
          <a:p>
            <a:endParaRPr lang="en-US" dirty="0"/>
          </a:p>
        </p:txBody>
      </p:sp>
      <p:sp>
        <p:nvSpPr>
          <p:cNvPr id="12" name="Freeform 123"/>
          <p:cNvSpPr>
            <a:spLocks/>
          </p:cNvSpPr>
          <p:nvPr/>
        </p:nvSpPr>
        <p:spPr bwMode="auto">
          <a:xfrm>
            <a:off x="2991973" y="4333329"/>
            <a:ext cx="63500" cy="141288"/>
          </a:xfrm>
          <a:custGeom>
            <a:avLst/>
            <a:gdLst/>
            <a:ahLst/>
            <a:cxnLst>
              <a:cxn ang="0">
                <a:pos x="6" y="18"/>
              </a:cxn>
              <a:cxn ang="0">
                <a:pos x="20" y="0"/>
              </a:cxn>
              <a:cxn ang="0">
                <a:pos x="33" y="18"/>
              </a:cxn>
              <a:cxn ang="0">
                <a:pos x="40" y="71"/>
              </a:cxn>
              <a:cxn ang="0">
                <a:pos x="20" y="89"/>
              </a:cxn>
              <a:cxn ang="0">
                <a:pos x="0" y="71"/>
              </a:cxn>
              <a:cxn ang="0">
                <a:pos x="6" y="18"/>
              </a:cxn>
            </a:cxnLst>
            <a:rect l="0" t="0" r="r" b="b"/>
            <a:pathLst>
              <a:path w="40" h="89">
                <a:moveTo>
                  <a:pt x="6" y="18"/>
                </a:moveTo>
                <a:lnTo>
                  <a:pt x="20" y="0"/>
                </a:lnTo>
                <a:lnTo>
                  <a:pt x="33" y="18"/>
                </a:lnTo>
                <a:lnTo>
                  <a:pt x="40" y="71"/>
                </a:lnTo>
                <a:lnTo>
                  <a:pt x="20" y="89"/>
                </a:lnTo>
                <a:lnTo>
                  <a:pt x="0" y="71"/>
                </a:lnTo>
                <a:lnTo>
                  <a:pt x="6" y="18"/>
                </a:lnTo>
                <a:close/>
              </a:path>
            </a:pathLst>
          </a:custGeom>
          <a:solidFill>
            <a:srgbClr val="FFFFFF"/>
          </a:solidFill>
          <a:ln w="7938">
            <a:solidFill>
              <a:srgbClr val="000000"/>
            </a:solidFill>
            <a:prstDash val="solid"/>
            <a:round/>
            <a:headEnd/>
            <a:tailEnd/>
          </a:ln>
        </p:spPr>
        <p:txBody>
          <a:bodyPr/>
          <a:lstStyle/>
          <a:p>
            <a:endParaRPr lang="en-US" dirty="0"/>
          </a:p>
        </p:txBody>
      </p:sp>
      <p:sp>
        <p:nvSpPr>
          <p:cNvPr id="13" name="Freeform 125"/>
          <p:cNvSpPr>
            <a:spLocks noEditPoints="1"/>
          </p:cNvSpPr>
          <p:nvPr/>
        </p:nvSpPr>
        <p:spPr bwMode="auto">
          <a:xfrm>
            <a:off x="2839574" y="4107904"/>
            <a:ext cx="339725" cy="261938"/>
          </a:xfrm>
          <a:custGeom>
            <a:avLst/>
            <a:gdLst/>
            <a:ahLst/>
            <a:cxnLst>
              <a:cxn ang="0">
                <a:pos x="80" y="161"/>
              </a:cxn>
              <a:cxn ang="0">
                <a:pos x="26" y="155"/>
              </a:cxn>
              <a:cxn ang="0">
                <a:pos x="54" y="131"/>
              </a:cxn>
              <a:cxn ang="0">
                <a:pos x="0" y="125"/>
              </a:cxn>
              <a:cxn ang="0">
                <a:pos x="214" y="125"/>
              </a:cxn>
              <a:cxn ang="0">
                <a:pos x="159" y="165"/>
              </a:cxn>
              <a:cxn ang="0">
                <a:pos x="175" y="121"/>
              </a:cxn>
              <a:cxn ang="0">
                <a:pos x="120" y="161"/>
              </a:cxn>
              <a:cxn ang="0">
                <a:pos x="107" y="143"/>
              </a:cxn>
              <a:cxn ang="0">
                <a:pos x="93" y="54"/>
              </a:cxn>
              <a:cxn ang="0">
                <a:pos x="120" y="90"/>
              </a:cxn>
              <a:cxn ang="0">
                <a:pos x="107" y="0"/>
              </a:cxn>
            </a:cxnLst>
            <a:rect l="0" t="0" r="r" b="b"/>
            <a:pathLst>
              <a:path w="214" h="165">
                <a:moveTo>
                  <a:pt x="80" y="161"/>
                </a:moveTo>
                <a:lnTo>
                  <a:pt x="26" y="155"/>
                </a:lnTo>
                <a:lnTo>
                  <a:pt x="54" y="131"/>
                </a:lnTo>
                <a:lnTo>
                  <a:pt x="0" y="125"/>
                </a:lnTo>
                <a:moveTo>
                  <a:pt x="214" y="125"/>
                </a:moveTo>
                <a:lnTo>
                  <a:pt x="159" y="165"/>
                </a:lnTo>
                <a:lnTo>
                  <a:pt x="175" y="121"/>
                </a:lnTo>
                <a:lnTo>
                  <a:pt x="120" y="161"/>
                </a:lnTo>
                <a:moveTo>
                  <a:pt x="107" y="143"/>
                </a:moveTo>
                <a:lnTo>
                  <a:pt x="93" y="54"/>
                </a:lnTo>
                <a:lnTo>
                  <a:pt x="120" y="90"/>
                </a:lnTo>
                <a:lnTo>
                  <a:pt x="107" y="0"/>
                </a:lnTo>
              </a:path>
            </a:pathLst>
          </a:custGeom>
          <a:noFill/>
          <a:ln w="3175">
            <a:solidFill>
              <a:srgbClr val="000000"/>
            </a:solidFill>
            <a:prstDash val="solid"/>
            <a:round/>
            <a:headEnd/>
            <a:tailEnd/>
          </a:ln>
        </p:spPr>
        <p:txBody>
          <a:bodyPr/>
          <a:lstStyle/>
          <a:p>
            <a:endParaRPr lang="en-US" dirty="0"/>
          </a:p>
        </p:txBody>
      </p:sp>
      <p:sp>
        <p:nvSpPr>
          <p:cNvPr id="14" name="Hexagon 13"/>
          <p:cNvSpPr/>
          <p:nvPr/>
        </p:nvSpPr>
        <p:spPr>
          <a:xfrm>
            <a:off x="2424336" y="4869904"/>
            <a:ext cx="1295400" cy="1295400"/>
          </a:xfrm>
          <a:prstGeom prst="hexagon">
            <a:avLst/>
          </a:prstGeom>
          <a:solidFill>
            <a:srgbClr val="FEC8C2"/>
          </a:solidFill>
          <a:scene3d>
            <a:camera prst="isometricOffAxis2Top"/>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5" name="Freeform 191"/>
          <p:cNvSpPr>
            <a:spLocks noEditPoints="1"/>
          </p:cNvSpPr>
          <p:nvPr/>
        </p:nvSpPr>
        <p:spPr bwMode="auto">
          <a:xfrm>
            <a:off x="2763374" y="4488904"/>
            <a:ext cx="533400" cy="1066800"/>
          </a:xfrm>
          <a:custGeom>
            <a:avLst/>
            <a:gdLst/>
            <a:ahLst/>
            <a:cxnLst>
              <a:cxn ang="0">
                <a:pos x="0" y="784"/>
              </a:cxn>
              <a:cxn ang="0">
                <a:pos x="107" y="713"/>
              </a:cxn>
              <a:cxn ang="0">
                <a:pos x="214" y="784"/>
              </a:cxn>
              <a:cxn ang="0">
                <a:pos x="107" y="0"/>
              </a:cxn>
              <a:cxn ang="0">
                <a:pos x="107" y="856"/>
              </a:cxn>
              <a:cxn ang="0">
                <a:pos x="0" y="784"/>
              </a:cxn>
              <a:cxn ang="0">
                <a:pos x="107" y="0"/>
              </a:cxn>
              <a:cxn ang="0">
                <a:pos x="214" y="784"/>
              </a:cxn>
              <a:cxn ang="0">
                <a:pos x="107" y="856"/>
              </a:cxn>
              <a:cxn ang="0">
                <a:pos x="80" y="196"/>
              </a:cxn>
              <a:cxn ang="0">
                <a:pos x="107" y="214"/>
              </a:cxn>
              <a:cxn ang="0">
                <a:pos x="133" y="196"/>
              </a:cxn>
              <a:cxn ang="0">
                <a:pos x="71" y="262"/>
              </a:cxn>
              <a:cxn ang="0">
                <a:pos x="107" y="285"/>
              </a:cxn>
              <a:cxn ang="0">
                <a:pos x="142" y="262"/>
              </a:cxn>
              <a:cxn ang="0">
                <a:pos x="62" y="326"/>
              </a:cxn>
              <a:cxn ang="0">
                <a:pos x="107" y="356"/>
              </a:cxn>
              <a:cxn ang="0">
                <a:pos x="150" y="325"/>
              </a:cxn>
              <a:cxn ang="0">
                <a:pos x="53" y="392"/>
              </a:cxn>
              <a:cxn ang="0">
                <a:pos x="107" y="427"/>
              </a:cxn>
              <a:cxn ang="0">
                <a:pos x="160" y="392"/>
              </a:cxn>
              <a:cxn ang="0">
                <a:pos x="44" y="457"/>
              </a:cxn>
              <a:cxn ang="0">
                <a:pos x="107" y="499"/>
              </a:cxn>
              <a:cxn ang="0">
                <a:pos x="169" y="457"/>
              </a:cxn>
              <a:cxn ang="0">
                <a:pos x="35" y="523"/>
              </a:cxn>
              <a:cxn ang="0">
                <a:pos x="107" y="571"/>
              </a:cxn>
              <a:cxn ang="0">
                <a:pos x="177" y="521"/>
              </a:cxn>
              <a:cxn ang="0">
                <a:pos x="27" y="588"/>
              </a:cxn>
              <a:cxn ang="0">
                <a:pos x="107" y="642"/>
              </a:cxn>
              <a:cxn ang="0">
                <a:pos x="187" y="588"/>
              </a:cxn>
              <a:cxn ang="0">
                <a:pos x="17" y="653"/>
              </a:cxn>
              <a:cxn ang="0">
                <a:pos x="107" y="713"/>
              </a:cxn>
              <a:cxn ang="0">
                <a:pos x="196" y="654"/>
              </a:cxn>
              <a:cxn ang="0">
                <a:pos x="9" y="719"/>
              </a:cxn>
              <a:cxn ang="0">
                <a:pos x="107" y="784"/>
              </a:cxn>
              <a:cxn ang="0">
                <a:pos x="204" y="717"/>
              </a:cxn>
            </a:cxnLst>
            <a:rect l="0" t="0" r="r" b="b"/>
            <a:pathLst>
              <a:path w="214" h="856">
                <a:moveTo>
                  <a:pt x="0" y="784"/>
                </a:moveTo>
                <a:lnTo>
                  <a:pt x="107" y="713"/>
                </a:lnTo>
                <a:lnTo>
                  <a:pt x="214" y="784"/>
                </a:lnTo>
                <a:moveTo>
                  <a:pt x="107" y="0"/>
                </a:moveTo>
                <a:lnTo>
                  <a:pt x="107" y="856"/>
                </a:lnTo>
                <a:lnTo>
                  <a:pt x="0" y="784"/>
                </a:lnTo>
                <a:lnTo>
                  <a:pt x="107" y="0"/>
                </a:lnTo>
                <a:lnTo>
                  <a:pt x="214" y="784"/>
                </a:lnTo>
                <a:lnTo>
                  <a:pt x="107" y="856"/>
                </a:lnTo>
                <a:moveTo>
                  <a:pt x="80" y="196"/>
                </a:moveTo>
                <a:lnTo>
                  <a:pt x="107" y="214"/>
                </a:lnTo>
                <a:lnTo>
                  <a:pt x="133" y="196"/>
                </a:lnTo>
                <a:moveTo>
                  <a:pt x="71" y="262"/>
                </a:moveTo>
                <a:lnTo>
                  <a:pt x="107" y="285"/>
                </a:lnTo>
                <a:lnTo>
                  <a:pt x="142" y="262"/>
                </a:lnTo>
                <a:moveTo>
                  <a:pt x="62" y="326"/>
                </a:moveTo>
                <a:lnTo>
                  <a:pt x="107" y="356"/>
                </a:lnTo>
                <a:lnTo>
                  <a:pt x="150" y="325"/>
                </a:lnTo>
                <a:moveTo>
                  <a:pt x="53" y="392"/>
                </a:moveTo>
                <a:lnTo>
                  <a:pt x="107" y="427"/>
                </a:lnTo>
                <a:lnTo>
                  <a:pt x="160" y="392"/>
                </a:lnTo>
                <a:moveTo>
                  <a:pt x="44" y="457"/>
                </a:moveTo>
                <a:lnTo>
                  <a:pt x="107" y="499"/>
                </a:lnTo>
                <a:lnTo>
                  <a:pt x="169" y="457"/>
                </a:lnTo>
                <a:moveTo>
                  <a:pt x="35" y="523"/>
                </a:moveTo>
                <a:lnTo>
                  <a:pt x="107" y="571"/>
                </a:lnTo>
                <a:lnTo>
                  <a:pt x="177" y="521"/>
                </a:lnTo>
                <a:moveTo>
                  <a:pt x="27" y="588"/>
                </a:moveTo>
                <a:lnTo>
                  <a:pt x="107" y="642"/>
                </a:lnTo>
                <a:lnTo>
                  <a:pt x="187" y="588"/>
                </a:lnTo>
                <a:moveTo>
                  <a:pt x="17" y="653"/>
                </a:moveTo>
                <a:lnTo>
                  <a:pt x="107" y="713"/>
                </a:lnTo>
                <a:lnTo>
                  <a:pt x="196" y="654"/>
                </a:lnTo>
                <a:moveTo>
                  <a:pt x="9" y="719"/>
                </a:moveTo>
                <a:lnTo>
                  <a:pt x="107" y="784"/>
                </a:lnTo>
                <a:lnTo>
                  <a:pt x="204" y="717"/>
                </a:lnTo>
              </a:path>
            </a:pathLst>
          </a:cu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dirty="0"/>
          </a:p>
          <a:p>
            <a:endParaRPr lang="en-US" dirty="0"/>
          </a:p>
        </p:txBody>
      </p:sp>
    </p:spTree>
    <p:extLst>
      <p:ext uri="{BB962C8B-B14F-4D97-AF65-F5344CB8AC3E}">
        <p14:creationId xmlns:p14="http://schemas.microsoft.com/office/powerpoint/2010/main" val="122405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0"/>
            <a:ext cx="8305800" cy="1143000"/>
          </a:xfrm>
        </p:spPr>
        <p:txBody>
          <a:bodyPr>
            <a:normAutofit/>
          </a:bodyPr>
          <a:lstStyle/>
          <a:p>
            <a:r>
              <a:rPr lang="en-US" sz="4000" dirty="0"/>
              <a:t>GNSS Receiver</a:t>
            </a:r>
          </a:p>
        </p:txBody>
      </p:sp>
      <p:graphicFrame>
        <p:nvGraphicFramePr>
          <p:cNvPr id="4" name="Table 3"/>
          <p:cNvGraphicFramePr>
            <a:graphicFrameLocks noGrp="1"/>
          </p:cNvGraphicFramePr>
          <p:nvPr/>
        </p:nvGraphicFramePr>
        <p:xfrm>
          <a:off x="1524000" y="1412777"/>
          <a:ext cx="9144002" cy="2398835"/>
        </p:xfrm>
        <a:graphic>
          <a:graphicData uri="http://schemas.openxmlformats.org/drawingml/2006/table">
            <a:tbl>
              <a:tblPr>
                <a:tableStyleId>{284E427A-3D55-4303-BF80-6455036E1DE7}</a:tableStyleId>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275095">
                <a:tc>
                  <a:txBody>
                    <a:bodyPr/>
                    <a:lstStyle/>
                    <a:p>
                      <a:pPr algn="ctr" fontAlgn="b"/>
                      <a:r>
                        <a:rPr lang="en-US" sz="1100" u="none" strike="noStrike" dirty="0"/>
                        <a:t>Index</a:t>
                      </a:r>
                      <a:endParaRPr lang="en-US" sz="1100" b="0" i="0" u="none" strike="noStrike" dirty="0">
                        <a:solidFill>
                          <a:srgbClr val="000000"/>
                        </a:solidFill>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t>UTC</a:t>
                      </a:r>
                      <a:endParaRPr lang="en-US" sz="11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t>Lon</a:t>
                      </a:r>
                      <a:endParaRPr lang="en-US" sz="11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t>Lat</a:t>
                      </a:r>
                      <a:endParaRPr lang="en-US" sz="11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t>SoG</a:t>
                      </a:r>
                      <a:endParaRPr lang="en-US" sz="11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t>Speed</a:t>
                      </a:r>
                      <a:endParaRPr lang="en-US" sz="1100" b="0" i="0" u="none" strike="noStrike">
                        <a:solidFill>
                          <a:srgbClr val="000000"/>
                        </a:solidFill>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err="1"/>
                        <a:t>CoG</a:t>
                      </a:r>
                      <a:endParaRPr lang="en-US" sz="1100" b="0" i="0" u="none" strike="noStrike" dirty="0">
                        <a:solidFill>
                          <a:srgbClr val="000000"/>
                        </a:solidFill>
                        <a:latin typeface="Times New Roman" pitchFamily="18" charset="0"/>
                        <a:cs typeface="Times New Roman" pitchFamily="18" charset="0"/>
                      </a:endParaRPr>
                    </a:p>
                  </a:txBody>
                  <a:tcPr marL="9525" marR="9525" marT="9525" marB="0" anchor="b"/>
                </a:tc>
                <a:extLst>
                  <a:ext uri="{0D108BD9-81ED-4DB2-BD59-A6C34878D82A}">
                    <a16:rowId xmlns:a16="http://schemas.microsoft.com/office/drawing/2014/main" val="10000"/>
                  </a:ext>
                </a:extLst>
              </a:tr>
              <a:tr h="424748">
                <a:tc>
                  <a:txBody>
                    <a:bodyPr/>
                    <a:lstStyle/>
                    <a:p>
                      <a:pPr algn="ctr" fontAlgn="b"/>
                      <a:r>
                        <a:rPr lang="en-US" sz="1200" u="none" strike="noStrike" dirty="0"/>
                        <a:t>1146</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08:09:41.000 09/22/2016</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-1.56222</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47.16262</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23.63</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23.64</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112.72</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extLst>
                  <a:ext uri="{0D108BD9-81ED-4DB2-BD59-A6C34878D82A}">
                    <a16:rowId xmlns:a16="http://schemas.microsoft.com/office/drawing/2014/main" val="10001"/>
                  </a:ext>
                </a:extLst>
              </a:tr>
              <a:tr h="424748">
                <a:tc>
                  <a:txBody>
                    <a:bodyPr/>
                    <a:lstStyle/>
                    <a:p>
                      <a:pPr algn="ctr" fontAlgn="b"/>
                      <a:r>
                        <a:rPr lang="en-US" sz="1200" u="none" strike="noStrike" dirty="0"/>
                        <a:t>1147</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dirty="0"/>
                        <a:t>08:09:42.000 09/22/2016</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dirty="0"/>
                        <a:t>-1.56193</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dirty="0"/>
                        <a:t>47.16254</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dirty="0"/>
                        <a:t>23.65</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dirty="0"/>
                        <a:t>23.67</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dirty="0"/>
                        <a:t>112.45</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extLst>
                  <a:ext uri="{0D108BD9-81ED-4DB2-BD59-A6C34878D82A}">
                    <a16:rowId xmlns:a16="http://schemas.microsoft.com/office/drawing/2014/main" val="10002"/>
                  </a:ext>
                </a:extLst>
              </a:tr>
              <a:tr h="424748">
                <a:tc>
                  <a:txBody>
                    <a:bodyPr/>
                    <a:lstStyle/>
                    <a:p>
                      <a:pPr algn="ctr" fontAlgn="b"/>
                      <a:r>
                        <a:rPr lang="en-US" sz="1200" u="none" strike="noStrike"/>
                        <a:t>1148</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08:09:43.000 09/22/2016</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dirty="0"/>
                        <a:t>-1.56164</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47.16246</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23.68</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23.7</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dirty="0"/>
                        <a:t>112.26</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extLst>
                  <a:ext uri="{0D108BD9-81ED-4DB2-BD59-A6C34878D82A}">
                    <a16:rowId xmlns:a16="http://schemas.microsoft.com/office/drawing/2014/main" val="10003"/>
                  </a:ext>
                </a:extLst>
              </a:tr>
              <a:tr h="424748">
                <a:tc>
                  <a:txBody>
                    <a:bodyPr/>
                    <a:lstStyle/>
                    <a:p>
                      <a:pPr algn="ctr" fontAlgn="b"/>
                      <a:r>
                        <a:rPr lang="en-US" sz="1200" u="none" strike="noStrike"/>
                        <a:t>1149</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08:09:44.000 09/22/2016</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-1.56135</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47.16238</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23.72</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23.74</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dirty="0"/>
                        <a:t>111.79</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extLst>
                  <a:ext uri="{0D108BD9-81ED-4DB2-BD59-A6C34878D82A}">
                    <a16:rowId xmlns:a16="http://schemas.microsoft.com/office/drawing/2014/main" val="10004"/>
                  </a:ext>
                </a:extLst>
              </a:tr>
              <a:tr h="424748">
                <a:tc>
                  <a:txBody>
                    <a:bodyPr/>
                    <a:lstStyle/>
                    <a:p>
                      <a:pPr algn="ctr" fontAlgn="b"/>
                      <a:r>
                        <a:rPr lang="en-US" sz="1200" u="none" strike="noStrike" dirty="0"/>
                        <a:t>1150</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08:09:45.000 09/22/2016</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-1.56106</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47.1623</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23.79</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a:t>23.8</a:t>
                      </a:r>
                      <a:endParaRPr lang="en-US" sz="1200" b="0" i="0" u="none" strike="noStrike">
                        <a:solidFill>
                          <a:srgbClr val="000000"/>
                        </a:solidFill>
                        <a:latin typeface="Times New Roman" pitchFamily="18" charset="0"/>
                        <a:cs typeface="Times New Roman" pitchFamily="18" charset="0"/>
                      </a:endParaRPr>
                    </a:p>
                  </a:txBody>
                  <a:tcPr marL="3348" marR="3348" marT="3348" marB="0" anchor="b"/>
                </a:tc>
                <a:tc>
                  <a:txBody>
                    <a:bodyPr/>
                    <a:lstStyle/>
                    <a:p>
                      <a:pPr algn="ctr" fontAlgn="b"/>
                      <a:r>
                        <a:rPr lang="en-US" sz="1200" u="none" strike="noStrike" dirty="0"/>
                        <a:t>111.54</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tc>
                <a:extLst>
                  <a:ext uri="{0D108BD9-81ED-4DB2-BD59-A6C34878D82A}">
                    <a16:rowId xmlns:a16="http://schemas.microsoft.com/office/drawing/2014/main" val="10005"/>
                  </a:ext>
                </a:extLst>
              </a:tr>
            </a:tbl>
          </a:graphicData>
        </a:graphic>
      </p:graphicFrame>
      <p:sp>
        <p:nvSpPr>
          <p:cNvPr id="5" name="TextBox 4"/>
          <p:cNvSpPr txBox="1"/>
          <p:nvPr/>
        </p:nvSpPr>
        <p:spPr>
          <a:xfrm>
            <a:off x="1524000" y="4730368"/>
            <a:ext cx="9108504"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200" dirty="0"/>
              <a:t>&lt;?xml version='1.0' encoding='UTF-8'?&gt;&lt;</a:t>
            </a:r>
            <a:r>
              <a:rPr lang="en-US" sz="1200" dirty="0" err="1"/>
              <a:t>kml</a:t>
            </a:r>
            <a:r>
              <a:rPr lang="en-US" sz="1200" dirty="0"/>
              <a:t> </a:t>
            </a:r>
            <a:r>
              <a:rPr lang="en-US" sz="1200" dirty="0" err="1"/>
              <a:t>xmlns</a:t>
            </a:r>
            <a:r>
              <a:rPr lang="en-US" sz="1200" dirty="0"/>
              <a:t>='http://www.opengis.net/kml/2.2‘ </a:t>
            </a:r>
            <a:r>
              <a:rPr lang="en-US" sz="1200" dirty="0" err="1"/>
              <a:t>xmlns:gx</a:t>
            </a:r>
            <a:r>
              <a:rPr lang="en-US" sz="1200" dirty="0"/>
              <a:t>='http://www.google.com/kml/ext/2.2'&gt;&lt;Document&gt;&lt;Placemark&gt;&lt;open&gt;1&lt;/open&gt;</a:t>
            </a:r>
          </a:p>
          <a:p>
            <a:r>
              <a:rPr lang="en-US" sz="1200" dirty="0"/>
              <a:t>&lt;</a:t>
            </a:r>
            <a:r>
              <a:rPr lang="en-US" sz="1200" dirty="0" err="1"/>
              <a:t>gx:Track</a:t>
            </a:r>
            <a:r>
              <a:rPr lang="en-US" sz="1200" dirty="0"/>
              <a:t>&gt;&lt;</a:t>
            </a:r>
            <a:r>
              <a:rPr lang="en-US" sz="1200" dirty="0" err="1"/>
              <a:t>altitudeMode</a:t>
            </a:r>
            <a:r>
              <a:rPr lang="en-US" sz="1200" dirty="0"/>
              <a:t>&gt;</a:t>
            </a:r>
            <a:r>
              <a:rPr lang="en-US" sz="1200" dirty="0" err="1"/>
              <a:t>clampToGround</a:t>
            </a:r>
            <a:r>
              <a:rPr lang="en-US" sz="1200" dirty="0"/>
              <a:t>&lt;/</a:t>
            </a:r>
            <a:r>
              <a:rPr lang="en-US" sz="1200" dirty="0" err="1"/>
              <a:t>altitudeMode</a:t>
            </a:r>
            <a:r>
              <a:rPr lang="en-US" sz="1200" dirty="0"/>
              <a:t>&gt;				</a:t>
            </a:r>
          </a:p>
          <a:p>
            <a:r>
              <a:rPr lang="en-US" sz="1200" dirty="0"/>
              <a:t>                       &lt;when&gt;2017-01-31T20:04:40Z&lt;/when&gt; &lt;</a:t>
            </a:r>
            <a:r>
              <a:rPr lang="en-US" sz="1200" dirty="0" err="1"/>
              <a:t>gx:coord</a:t>
            </a:r>
            <a:r>
              <a:rPr lang="en-US" sz="1200" dirty="0"/>
              <a:t>&gt;35.152591699999995  32.913915599999996  0&lt;/</a:t>
            </a:r>
            <a:r>
              <a:rPr lang="en-US" sz="1200" dirty="0" err="1"/>
              <a:t>gx:coord</a:t>
            </a:r>
            <a:r>
              <a:rPr lang="en-US" sz="1200" dirty="0"/>
              <a:t>&gt;		&lt;when&gt;2017-01-31T20:02:07Z&lt;/when&gt;&lt;</a:t>
            </a:r>
            <a:r>
              <a:rPr lang="en-US" sz="1200" dirty="0" err="1"/>
              <a:t>gx:coord</a:t>
            </a:r>
            <a:r>
              <a:rPr lang="en-US" sz="1200" dirty="0"/>
              <a:t>&gt;35.152591699999995  32.913915599999996  0&lt;/</a:t>
            </a:r>
            <a:r>
              <a:rPr lang="en-US" sz="1200" dirty="0" err="1"/>
              <a:t>gx:coord</a:t>
            </a:r>
            <a:r>
              <a:rPr lang="en-US" sz="1200" dirty="0"/>
              <a:t>&gt;		&lt;when&gt;2017-01-31T19:59:30Z&lt;/when&gt;&lt;</a:t>
            </a:r>
            <a:r>
              <a:rPr lang="en-US" sz="1200" dirty="0" err="1"/>
              <a:t>gx:coord</a:t>
            </a:r>
            <a:r>
              <a:rPr lang="en-US" sz="1200" dirty="0"/>
              <a:t>&gt;35.152591699999995   32.913915599999996 0&lt;/</a:t>
            </a:r>
            <a:r>
              <a:rPr lang="en-US" sz="1200" dirty="0" err="1"/>
              <a:t>gx:coord</a:t>
            </a:r>
            <a:r>
              <a:rPr lang="en-US" sz="1200" dirty="0"/>
              <a:t>&gt;</a:t>
            </a:r>
          </a:p>
          <a:p>
            <a:r>
              <a:rPr lang="en-US" sz="1200" dirty="0"/>
              <a:t>	&lt;when&gt;2017-01-31T19:58:30Z&lt;/when&gt;&lt;</a:t>
            </a:r>
            <a:r>
              <a:rPr lang="en-US" sz="1200" dirty="0" err="1"/>
              <a:t>gx:coord</a:t>
            </a:r>
            <a:r>
              <a:rPr lang="en-US" sz="1200" dirty="0"/>
              <a:t>&gt;35.152591699999995 32.913915599999996  0&lt;/</a:t>
            </a:r>
            <a:r>
              <a:rPr lang="en-US" sz="1200" dirty="0" err="1"/>
              <a:t>gx:coord</a:t>
            </a:r>
            <a:r>
              <a:rPr lang="en-US" sz="1200" dirty="0"/>
              <a:t>&gt;		&lt;when&gt;2017-01-31T19:56:27Z&lt;/when&gt;&lt;</a:t>
            </a:r>
            <a:r>
              <a:rPr lang="en-US" sz="1200" dirty="0" err="1"/>
              <a:t>gx:coord</a:t>
            </a:r>
            <a:r>
              <a:rPr lang="en-US" sz="1200" dirty="0"/>
              <a:t>&gt;35.152591699999995 32.913915599999996  0&lt;/</a:t>
            </a:r>
            <a:r>
              <a:rPr lang="en-US" sz="1200" dirty="0" err="1"/>
              <a:t>gx:coord</a:t>
            </a:r>
            <a:r>
              <a:rPr lang="en-US" sz="1200" dirty="0"/>
              <a:t>&gt;		&lt;when&gt;2017-01-31T19:54:17Z&lt;/when&gt;&lt;</a:t>
            </a:r>
            <a:r>
              <a:rPr lang="en-US" sz="1200" dirty="0" err="1"/>
              <a:t>gx:coord</a:t>
            </a:r>
            <a:r>
              <a:rPr lang="en-US" sz="1200" dirty="0"/>
              <a:t>&gt;35.152591699999995 32.913915599999996  0&lt;/</a:t>
            </a:r>
            <a:r>
              <a:rPr lang="en-US" sz="1200" dirty="0" err="1"/>
              <a:t>gx:coord</a:t>
            </a:r>
            <a:r>
              <a:rPr lang="en-US" sz="1200" dirty="0"/>
              <a:t>&gt;		&lt;when&gt;2017-01-31T19:52:12Z&lt;/when&gt;&lt;</a:t>
            </a:r>
            <a:r>
              <a:rPr lang="en-US" sz="1200" dirty="0" err="1"/>
              <a:t>gx:coord</a:t>
            </a:r>
            <a:r>
              <a:rPr lang="en-US" sz="1200" dirty="0"/>
              <a:t>&gt;35.152591699999995 32.913915599999996  0&lt;/</a:t>
            </a:r>
            <a:r>
              <a:rPr lang="en-US" sz="1200" dirty="0" err="1"/>
              <a:t>gx:coord</a:t>
            </a:r>
            <a:r>
              <a:rPr lang="en-US" sz="1200" dirty="0"/>
              <a:t>&gt;</a:t>
            </a:r>
          </a:p>
        </p:txBody>
      </p:sp>
      <p:sp>
        <p:nvSpPr>
          <p:cNvPr id="6" name="Slide Number Placeholder 5"/>
          <p:cNvSpPr>
            <a:spLocks noGrp="1"/>
          </p:cNvSpPr>
          <p:nvPr>
            <p:ph type="sldNum" sz="quarter" idx="12"/>
          </p:nvPr>
        </p:nvSpPr>
        <p:spPr/>
        <p:txBody>
          <a:bodyPr/>
          <a:lstStyle/>
          <a:p>
            <a:fld id="{19D89D6A-6E1E-45DC-A161-C1BBBC52B6DC}" type="slidenum">
              <a:rPr lang="en-US" smtClean="0"/>
              <a:pPr/>
              <a:t>29</a:t>
            </a:fld>
            <a:endParaRPr lang="en-US"/>
          </a:p>
        </p:txBody>
      </p:sp>
      <p:sp>
        <p:nvSpPr>
          <p:cNvPr id="3" name="TextBox 2"/>
          <p:cNvSpPr txBox="1"/>
          <p:nvPr/>
        </p:nvSpPr>
        <p:spPr>
          <a:xfrm>
            <a:off x="4439816" y="4077072"/>
            <a:ext cx="1440160" cy="369332"/>
          </a:xfrm>
          <a:prstGeom prst="rect">
            <a:avLst/>
          </a:prstGeom>
          <a:noFill/>
        </p:spPr>
        <p:txBody>
          <a:bodyPr wrap="square" rtlCol="1">
            <a:spAutoFit/>
          </a:bodyPr>
          <a:lstStyle/>
          <a:p>
            <a:pPr algn="ctr"/>
            <a:r>
              <a:rPr lang="en-US" b="1" dirty="0"/>
              <a:t>KML</a:t>
            </a:r>
            <a:endParaRPr lang="he-IL" b="1" dirty="0"/>
          </a:p>
        </p:txBody>
      </p:sp>
    </p:spTree>
    <p:extLst>
      <p:ext uri="{BB962C8B-B14F-4D97-AF65-F5344CB8AC3E}">
        <p14:creationId xmlns:p14="http://schemas.microsoft.com/office/powerpoint/2010/main" val="374049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8291" y="245327"/>
            <a:ext cx="10174080" cy="1761893"/>
          </a:xfrm>
        </p:spPr>
        <p:txBody>
          <a:bodyPr>
            <a:normAutofit/>
          </a:bodyPr>
          <a:lstStyle/>
          <a:p>
            <a:pPr algn="ctr"/>
            <a:r>
              <a:rPr lang="de-DE" b="1" dirty="0"/>
              <a:t>Artifial Intelligence and its Application</a:t>
            </a:r>
            <a:endParaRPr lang="en-US" b="1" dirty="0"/>
          </a:p>
        </p:txBody>
      </p:sp>
      <p:sp>
        <p:nvSpPr>
          <p:cNvPr id="3" name="Subtitle 2"/>
          <p:cNvSpPr>
            <a:spLocks noGrp="1"/>
          </p:cNvSpPr>
          <p:nvPr>
            <p:ph type="subTitle" idx="1"/>
          </p:nvPr>
        </p:nvSpPr>
        <p:spPr>
          <a:xfrm>
            <a:off x="2589213" y="3799003"/>
            <a:ext cx="8915399" cy="961533"/>
          </a:xfrm>
        </p:spPr>
        <p:txBody>
          <a:bodyPr>
            <a:normAutofit/>
          </a:bodyPr>
          <a:lstStyle/>
          <a:p>
            <a:r>
              <a:rPr lang="en-US" b="1" dirty="0"/>
              <a:t>Dr. Jamal Raiyn</a:t>
            </a:r>
          </a:p>
          <a:p>
            <a:r>
              <a:rPr lang="en-US" b="1" dirty="0">
                <a:hlinkClick r:id="rId2"/>
              </a:rPr>
              <a:t>Jamal.raiyn@th-ab.de</a:t>
            </a:r>
            <a:endParaRPr lang="en-US" b="1" dirty="0"/>
          </a:p>
          <a:p>
            <a:endParaRPr lang="en-US" b="1" dirty="0"/>
          </a:p>
          <a:p>
            <a:endParaRPr lang="en-US" b="1" i="0" dirty="0">
              <a:solidFill>
                <a:srgbClr val="000000"/>
              </a:solidFill>
              <a:effectLst/>
              <a:latin typeface="Arial" panose="020B0604020202020204" pitchFamily="34" charset="0"/>
            </a:endParaRPr>
          </a:p>
        </p:txBody>
      </p:sp>
      <p:sp>
        <p:nvSpPr>
          <p:cNvPr id="4" name="Date Placeholder 3"/>
          <p:cNvSpPr>
            <a:spLocks noGrp="1"/>
          </p:cNvSpPr>
          <p:nvPr>
            <p:ph type="dt" sz="half" idx="10"/>
          </p:nvPr>
        </p:nvSpPr>
        <p:spPr/>
        <p:txBody>
          <a:bodyPr/>
          <a:lstStyle/>
          <a:p>
            <a:fld id="{95FFAF94-AD87-47AD-A741-53DD39DB981F}"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3095969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0648"/>
            <a:ext cx="8229600" cy="2304256"/>
          </a:xfrm>
        </p:spPr>
        <p:txBody>
          <a:bodyPr>
            <a:normAutofit/>
          </a:bodyPr>
          <a:lstStyle/>
          <a:p>
            <a:pPr algn="ctr"/>
            <a:br>
              <a:rPr lang="en-US" dirty="0"/>
            </a:br>
            <a:r>
              <a:rPr lang="en-US" dirty="0"/>
              <a:t>According to Intel CEO </a:t>
            </a:r>
            <a:br>
              <a:rPr lang="en-US" dirty="0"/>
            </a:br>
            <a:r>
              <a:rPr lang="en-US" dirty="0"/>
              <a:t>Brian </a:t>
            </a:r>
            <a:r>
              <a:rPr lang="en-US" dirty="0" err="1"/>
              <a:t>Krzanich</a:t>
            </a:r>
            <a:r>
              <a:rPr lang="en-US" dirty="0"/>
              <a:t>.</a:t>
            </a:r>
            <a:br>
              <a:rPr lang="en-US" dirty="0"/>
            </a:br>
            <a:endParaRPr lang="en-US" dirty="0"/>
          </a:p>
        </p:txBody>
      </p:sp>
      <p:sp>
        <p:nvSpPr>
          <p:cNvPr id="3" name="Content Placeholder 2"/>
          <p:cNvSpPr>
            <a:spLocks noGrp="1"/>
          </p:cNvSpPr>
          <p:nvPr>
            <p:ph idx="1"/>
          </p:nvPr>
        </p:nvSpPr>
        <p:spPr>
          <a:xfrm>
            <a:off x="1981200" y="3284984"/>
            <a:ext cx="8229600" cy="1080120"/>
          </a:xfrm>
        </p:spPr>
        <p:txBody>
          <a:bodyPr/>
          <a:lstStyle/>
          <a:p>
            <a:pPr>
              <a:buNone/>
            </a:pPr>
            <a:r>
              <a:rPr lang="en-US" dirty="0"/>
              <a:t>Vehicle will generate and consume roughly 40 terabytes of data for every eight hours of driving</a:t>
            </a:r>
          </a:p>
        </p:txBody>
      </p:sp>
      <p:sp>
        <p:nvSpPr>
          <p:cNvPr id="4" name="Slide Number Placeholder 3"/>
          <p:cNvSpPr>
            <a:spLocks noGrp="1"/>
          </p:cNvSpPr>
          <p:nvPr>
            <p:ph type="sldNum" sz="quarter" idx="12"/>
          </p:nvPr>
        </p:nvSpPr>
        <p:spPr/>
        <p:txBody>
          <a:bodyPr/>
          <a:lstStyle/>
          <a:p>
            <a:fld id="{19D89D6A-6E1E-45DC-A161-C1BBBC52B6DC}" type="slidenum">
              <a:rPr lang="en-US" smtClean="0"/>
              <a:pPr/>
              <a:t>30</a:t>
            </a:fld>
            <a:endParaRPr lang="en-US"/>
          </a:p>
        </p:txBody>
      </p:sp>
      <p:sp>
        <p:nvSpPr>
          <p:cNvPr id="6" name="Rounded Rectangle 5"/>
          <p:cNvSpPr/>
          <p:nvPr/>
        </p:nvSpPr>
        <p:spPr>
          <a:xfrm rot="19101098">
            <a:off x="3714316" y="5022059"/>
            <a:ext cx="2304256" cy="86010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Volume</a:t>
            </a:r>
          </a:p>
        </p:txBody>
      </p:sp>
    </p:spTree>
    <p:extLst>
      <p:ext uri="{BB962C8B-B14F-4D97-AF65-F5344CB8AC3E}">
        <p14:creationId xmlns:p14="http://schemas.microsoft.com/office/powerpoint/2010/main" val="232467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3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703" y="195145"/>
            <a:ext cx="8911687" cy="775199"/>
          </a:xfrm>
        </p:spPr>
        <p:txBody>
          <a:bodyPr/>
          <a:lstStyle/>
          <a:p>
            <a:r>
              <a:rPr lang="en-US" dirty="0"/>
              <a:t>Input data</a:t>
            </a:r>
          </a:p>
        </p:txBody>
      </p:sp>
      <p:sp>
        <p:nvSpPr>
          <p:cNvPr id="3" name="Content Placeholder 2"/>
          <p:cNvSpPr>
            <a:spLocks noGrp="1"/>
          </p:cNvSpPr>
          <p:nvPr>
            <p:ph idx="1"/>
          </p:nvPr>
        </p:nvSpPr>
        <p:spPr>
          <a:xfrm>
            <a:off x="1205345" y="1260765"/>
            <a:ext cx="8881992" cy="2452592"/>
          </a:xfrm>
        </p:spPr>
        <p:txBody>
          <a:bodyPr>
            <a:normAutofit fontScale="47500" lnSpcReduction="20000"/>
          </a:bodyPr>
          <a:lstStyle/>
          <a:p>
            <a:pPr algn="just"/>
            <a:r>
              <a:rPr lang="en-US" sz="3200" b="1" dirty="0"/>
              <a:t>structured Data</a:t>
            </a:r>
          </a:p>
          <a:p>
            <a:pPr marL="0" indent="0" algn="just">
              <a:buNone/>
            </a:pPr>
            <a:endParaRPr lang="en-US" sz="3200" dirty="0"/>
          </a:p>
          <a:p>
            <a:pPr marL="0" indent="0" algn="just">
              <a:buNone/>
            </a:pPr>
            <a:r>
              <a:rPr lang="de-DE" sz="3200" dirty="0"/>
              <a:t>Im Allgemeinen wird zwischen zwei Datenstrukturen unterschieden, strukturierte und unstrukturierte Daten. </a:t>
            </a:r>
          </a:p>
          <a:p>
            <a:pPr marL="0" indent="0" algn="just">
              <a:buNone/>
            </a:pPr>
            <a:endParaRPr lang="de-DE" sz="3200" dirty="0"/>
          </a:p>
          <a:p>
            <a:pPr marL="0" indent="0" algn="just">
              <a:buNone/>
            </a:pPr>
            <a:r>
              <a:rPr lang="de-DE" sz="3200" dirty="0"/>
              <a:t>Unter strukturierten Daten versteht man Informationen, die meist in tabellarischer Form dargestellt werden können, wie es zum Beispiel in einer Liste von Merkmalen (Gewicht, Farbe, Alter, Maximale Geschwindigkeit) verschiedener Autoklassen der Fall ist. </a:t>
            </a:r>
            <a:endParaRPr lang="en-US" sz="3200" dirty="0"/>
          </a:p>
          <a:p>
            <a:pPr marL="0" indent="0" algn="just">
              <a:buNone/>
            </a:pPr>
            <a:endParaRPr lang="en-US" sz="3200" dirty="0"/>
          </a:p>
          <a:p>
            <a:endParaRPr lang="en-US" dirty="0"/>
          </a:p>
          <a:p>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31</a:t>
            </a:fld>
            <a:endParaRPr lang="en-US"/>
          </a:p>
        </p:txBody>
      </p:sp>
      <p:graphicFrame>
        <p:nvGraphicFramePr>
          <p:cNvPr id="7" name="Table 6"/>
          <p:cNvGraphicFramePr>
            <a:graphicFrameLocks noGrp="1"/>
          </p:cNvGraphicFramePr>
          <p:nvPr/>
        </p:nvGraphicFramePr>
        <p:xfrm>
          <a:off x="3288910" y="4489386"/>
          <a:ext cx="5546838" cy="2213636"/>
        </p:xfrm>
        <a:graphic>
          <a:graphicData uri="http://schemas.openxmlformats.org/drawingml/2006/table">
            <a:tbl>
              <a:tblPr>
                <a:gradFill rotWithShape="1">
                  <a:gsLst>
                    <a:gs pos="0">
                      <a:srgbClr val="DA1F28">
                        <a:tint val="70000"/>
                        <a:satMod val="130000"/>
                      </a:srgbClr>
                    </a:gs>
                    <a:gs pos="43000">
                      <a:srgbClr val="DA1F28">
                        <a:tint val="44000"/>
                        <a:satMod val="165000"/>
                      </a:srgbClr>
                    </a:gs>
                    <a:gs pos="93000">
                      <a:srgbClr val="DA1F28">
                        <a:tint val="15000"/>
                        <a:satMod val="165000"/>
                      </a:srgbClr>
                    </a:gs>
                    <a:gs pos="100000">
                      <a:srgbClr val="DA1F28">
                        <a:tint val="5000"/>
                        <a:satMod val="250000"/>
                      </a:srgbClr>
                    </a:gs>
                  </a:gsLst>
                  <a:path path="circle">
                    <a:fillToRect l="50000" t="130000" r="50000" b="-30000"/>
                  </a:path>
                </a:gradFill>
                <a:effectLst>
                  <a:outerShdw blurRad="57150" dist="38100" dir="5400000" algn="ctr" rotWithShape="0">
                    <a:srgbClr val="DA1F28">
                      <a:shade val="9000"/>
                      <a:satMod val="105000"/>
                      <a:alpha val="48000"/>
                    </a:srgbClr>
                  </a:outerShdw>
                </a:effectLst>
              </a:tblPr>
              <a:tblGrid>
                <a:gridCol w="924473">
                  <a:extLst>
                    <a:ext uri="{9D8B030D-6E8A-4147-A177-3AD203B41FA5}">
                      <a16:colId xmlns:a16="http://schemas.microsoft.com/office/drawing/2014/main" val="938225999"/>
                    </a:ext>
                  </a:extLst>
                </a:gridCol>
                <a:gridCol w="924473">
                  <a:extLst>
                    <a:ext uri="{9D8B030D-6E8A-4147-A177-3AD203B41FA5}">
                      <a16:colId xmlns:a16="http://schemas.microsoft.com/office/drawing/2014/main" val="1347677332"/>
                    </a:ext>
                  </a:extLst>
                </a:gridCol>
                <a:gridCol w="924473">
                  <a:extLst>
                    <a:ext uri="{9D8B030D-6E8A-4147-A177-3AD203B41FA5}">
                      <a16:colId xmlns:a16="http://schemas.microsoft.com/office/drawing/2014/main" val="1873079746"/>
                    </a:ext>
                  </a:extLst>
                </a:gridCol>
                <a:gridCol w="924473">
                  <a:extLst>
                    <a:ext uri="{9D8B030D-6E8A-4147-A177-3AD203B41FA5}">
                      <a16:colId xmlns:a16="http://schemas.microsoft.com/office/drawing/2014/main" val="1971782630"/>
                    </a:ext>
                  </a:extLst>
                </a:gridCol>
                <a:gridCol w="924473">
                  <a:extLst>
                    <a:ext uri="{9D8B030D-6E8A-4147-A177-3AD203B41FA5}">
                      <a16:colId xmlns:a16="http://schemas.microsoft.com/office/drawing/2014/main" val="1558809776"/>
                    </a:ext>
                  </a:extLst>
                </a:gridCol>
                <a:gridCol w="924473">
                  <a:extLst>
                    <a:ext uri="{9D8B030D-6E8A-4147-A177-3AD203B41FA5}">
                      <a16:colId xmlns:a16="http://schemas.microsoft.com/office/drawing/2014/main" val="3323362430"/>
                    </a:ext>
                  </a:extLst>
                </a:gridCol>
              </a:tblGrid>
              <a:tr h="207101">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100" u="none" strike="noStrike" dirty="0"/>
                        <a:t>Index</a:t>
                      </a:r>
                      <a:endParaRPr lang="en-US" sz="1100" b="0" i="0" u="none" strike="noStrike" dirty="0">
                        <a:solidFill>
                          <a:srgbClr val="000000"/>
                        </a:solidFill>
                        <a:latin typeface="Times New Roman" pitchFamily="18" charset="0"/>
                        <a:cs typeface="Times New Roman" pitchFamily="18" charset="0"/>
                      </a:endParaRPr>
                    </a:p>
                  </a:txBody>
                  <a:tcPr marL="9525" marR="9525" marT="9525"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100" u="none" strike="noStrike"/>
                        <a:t>UTC</a:t>
                      </a:r>
                      <a:endParaRPr lang="en-US" sz="1100" b="0" i="0" u="none" strike="noStrike">
                        <a:solidFill>
                          <a:srgbClr val="000000"/>
                        </a:solidFill>
                        <a:latin typeface="Times New Roman" pitchFamily="18" charset="0"/>
                        <a:cs typeface="Times New Roman" pitchFamily="18" charset="0"/>
                      </a:endParaRPr>
                    </a:p>
                  </a:txBody>
                  <a:tcPr marL="9525" marR="9525" marT="9525"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100" u="none" strike="noStrike"/>
                        <a:t>Lon</a:t>
                      </a:r>
                      <a:endParaRPr lang="en-US" sz="1100" b="0" i="0" u="none" strike="noStrike">
                        <a:solidFill>
                          <a:srgbClr val="000000"/>
                        </a:solidFill>
                        <a:latin typeface="Times New Roman" pitchFamily="18" charset="0"/>
                        <a:cs typeface="Times New Roman" pitchFamily="18" charset="0"/>
                      </a:endParaRPr>
                    </a:p>
                  </a:txBody>
                  <a:tcPr marL="9525" marR="9525" marT="9525"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100" u="none" strike="noStrike"/>
                        <a:t>Lat</a:t>
                      </a:r>
                      <a:endParaRPr lang="en-US" sz="1100" b="0" i="0" u="none" strike="noStrike">
                        <a:solidFill>
                          <a:srgbClr val="000000"/>
                        </a:solidFill>
                        <a:latin typeface="Times New Roman" pitchFamily="18" charset="0"/>
                        <a:cs typeface="Times New Roman" pitchFamily="18" charset="0"/>
                      </a:endParaRPr>
                    </a:p>
                  </a:txBody>
                  <a:tcPr marL="9525" marR="9525" marT="9525"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100" u="none" strike="noStrike"/>
                        <a:t>SoG</a:t>
                      </a:r>
                      <a:endParaRPr lang="en-US" sz="1100" b="0" i="0" u="none" strike="noStrike">
                        <a:solidFill>
                          <a:srgbClr val="000000"/>
                        </a:solidFill>
                        <a:latin typeface="Times New Roman" pitchFamily="18" charset="0"/>
                        <a:cs typeface="Times New Roman" pitchFamily="18" charset="0"/>
                      </a:endParaRPr>
                    </a:p>
                  </a:txBody>
                  <a:tcPr marL="9525" marR="9525" marT="9525"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100" u="none" strike="noStrike"/>
                        <a:t>Speed</a:t>
                      </a:r>
                      <a:endParaRPr lang="en-US" sz="1100" b="0" i="0" u="none" strike="noStrike">
                        <a:solidFill>
                          <a:srgbClr val="000000"/>
                        </a:solidFill>
                        <a:latin typeface="Times New Roman" pitchFamily="18" charset="0"/>
                        <a:cs typeface="Times New Roman" pitchFamily="18" charset="0"/>
                      </a:endParaRPr>
                    </a:p>
                  </a:txBody>
                  <a:tcPr marL="9525" marR="9525" marT="9525"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474656303"/>
                  </a:ext>
                </a:extLst>
              </a:tr>
              <a:tr h="401307">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1146</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08:09:41.000 09/22/2016</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-1.56222</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47.16262</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23.63</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23.64</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390114916"/>
                  </a:ext>
                </a:extLst>
              </a:tr>
              <a:tr h="401307">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1147</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08:09:42.000 09/22/2016</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-1.56193</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47.16254</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23.65</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23.67</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280525230"/>
                  </a:ext>
                </a:extLst>
              </a:tr>
              <a:tr h="401307">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1148</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08:09:43.000 09/22/2016</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-1.56164</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47.16246</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23.68</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23.7</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65580109"/>
                  </a:ext>
                </a:extLst>
              </a:tr>
              <a:tr h="401307">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1149</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08:09:44.000 09/22/2016</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-1.56135</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47.16238</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23.72</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a:t>23.74</a:t>
                      </a:r>
                      <a:endParaRPr lang="en-US" sz="1200" b="0" i="0" u="none" strike="noStrike">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637802154"/>
                  </a:ext>
                </a:extLst>
              </a:tr>
              <a:tr h="401307">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1150</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08:09:45.000 09/22/2016</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-1.56106</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47.1623</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23.79</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fontAlgn="b"/>
                      <a:r>
                        <a:rPr lang="en-US" sz="1200" u="none" strike="noStrike" dirty="0"/>
                        <a:t>23.8</a:t>
                      </a:r>
                      <a:endParaRPr lang="en-US" sz="1200" b="0" i="0" u="none" strike="noStrike" dirty="0">
                        <a:solidFill>
                          <a:srgbClr val="000000"/>
                        </a:solidFill>
                        <a:latin typeface="Times New Roman" pitchFamily="18" charset="0"/>
                        <a:cs typeface="Times New Roman" pitchFamily="18" charset="0"/>
                      </a:endParaRPr>
                    </a:p>
                  </a:txBody>
                  <a:tcPr marL="3348" marR="3348" marT="3348" marB="0" anchor="b">
                    <a:lnL w="9525" cap="flat" cmpd="sng" algn="ctr">
                      <a:solidFill>
                        <a:srgbClr val="DA1F28">
                          <a:shade val="50000"/>
                          <a:satMod val="103000"/>
                        </a:srgbClr>
                      </a:solidFill>
                      <a:prstDash val="solid"/>
                    </a:lnL>
                    <a:lnR w="9525" cap="flat" cmpd="sng" algn="ctr">
                      <a:solidFill>
                        <a:srgbClr val="DA1F28">
                          <a:shade val="50000"/>
                          <a:satMod val="103000"/>
                        </a:srgbClr>
                      </a:solidFill>
                      <a:prstDash val="solid"/>
                    </a:lnR>
                    <a:lnT w="9525" cap="flat" cmpd="sng" algn="ctr">
                      <a:solidFill>
                        <a:srgbClr val="DA1F28">
                          <a:shade val="50000"/>
                          <a:satMod val="103000"/>
                        </a:srgbClr>
                      </a:solidFill>
                      <a:prstDash val="solid"/>
                    </a:lnT>
                    <a:lnB w="9525" cap="flat" cmpd="sng" algn="ctr">
                      <a:solidFill>
                        <a:srgbClr val="DA1F28">
                          <a:shade val="50000"/>
                          <a:satMod val="103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795133815"/>
                  </a:ext>
                </a:extLst>
              </a:tr>
            </a:tbl>
          </a:graphicData>
        </a:graphic>
      </p:graphicFrame>
    </p:spTree>
    <p:extLst>
      <p:ext uri="{BB962C8B-B14F-4D97-AF65-F5344CB8AC3E}">
        <p14:creationId xmlns:p14="http://schemas.microsoft.com/office/powerpoint/2010/main" val="4038641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037" y="298299"/>
            <a:ext cx="8911687" cy="911223"/>
          </a:xfrm>
        </p:spPr>
        <p:txBody>
          <a:bodyPr/>
          <a:lstStyle/>
          <a:p>
            <a:r>
              <a:rPr lang="en-US" dirty="0"/>
              <a:t>Input data</a:t>
            </a:r>
          </a:p>
        </p:txBody>
      </p:sp>
      <p:sp>
        <p:nvSpPr>
          <p:cNvPr id="3" name="Content Placeholder 2"/>
          <p:cNvSpPr>
            <a:spLocks noGrp="1"/>
          </p:cNvSpPr>
          <p:nvPr>
            <p:ph idx="1"/>
          </p:nvPr>
        </p:nvSpPr>
        <p:spPr>
          <a:xfrm>
            <a:off x="2732567" y="1794933"/>
            <a:ext cx="8775758" cy="2306012"/>
          </a:xfrm>
        </p:spPr>
        <p:txBody>
          <a:bodyPr>
            <a:normAutofit/>
          </a:bodyPr>
          <a:lstStyle/>
          <a:p>
            <a:r>
              <a:rPr lang="en-US" dirty="0"/>
              <a:t>Unstructured data</a:t>
            </a:r>
          </a:p>
          <a:p>
            <a:pPr marL="0" indent="0">
              <a:buNone/>
            </a:pPr>
            <a:endParaRPr lang="en-US" dirty="0"/>
          </a:p>
          <a:p>
            <a:pPr marL="0" indent="0" algn="just">
              <a:buNone/>
            </a:pPr>
            <a:r>
              <a:rPr lang="de-DE" sz="2000" dirty="0"/>
              <a:t>Unstrukturierte Daten sind hingegen Video-, Bild-, Audio- oder Text-Daten und können nicht in der Form einer Tabelle dargestellt werden. Der Begriff unstrukturiert bezieht sich auf die Struktur der Informationen die durch das Datenformat innerhalb eines Daten-files gegeben.</a:t>
            </a:r>
            <a:endParaRPr lang="en-US" sz="2000" dirty="0"/>
          </a:p>
          <a:p>
            <a:pPr marL="0" indent="0">
              <a:buNone/>
            </a:pPr>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32</a:t>
            </a:fld>
            <a:endParaRPr lang="en-US"/>
          </a:p>
        </p:txBody>
      </p:sp>
      <p:graphicFrame>
        <p:nvGraphicFramePr>
          <p:cNvPr id="8" name="Table 7"/>
          <p:cNvGraphicFramePr>
            <a:graphicFrameLocks noGrp="1"/>
          </p:cNvGraphicFramePr>
          <p:nvPr/>
        </p:nvGraphicFramePr>
        <p:xfrm>
          <a:off x="3251215" y="4360545"/>
          <a:ext cx="5285141" cy="2487168"/>
        </p:xfrm>
        <a:graphic>
          <a:graphicData uri="http://schemas.openxmlformats.org/drawingml/2006/table">
            <a:tbl>
              <a:tblPr firstRow="1" firstCol="1" bandRow="1"/>
              <a:tblGrid>
                <a:gridCol w="5285141">
                  <a:extLst>
                    <a:ext uri="{9D8B030D-6E8A-4147-A177-3AD203B41FA5}">
                      <a16:colId xmlns:a16="http://schemas.microsoft.com/office/drawing/2014/main" val="870772115"/>
                    </a:ext>
                  </a:extLst>
                </a:gridCol>
              </a:tblGrid>
              <a:tr h="2318073">
                <a:tc>
                  <a:txBody>
                    <a:bodyPr/>
                    <a:lstStyle/>
                    <a:p>
                      <a:pPr marL="228600" marR="19685" indent="247015" algn="just">
                        <a:lnSpc>
                          <a:spcPct val="115000"/>
                        </a:lnSpc>
                        <a:spcAft>
                          <a:spcPts val="0"/>
                        </a:spcAft>
                      </a:pPr>
                      <a:r>
                        <a:rPr lang="en-US"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$GNRMC,075035.00,A,4709.38620,N,00138.24936,W,0.004,,220916,,,D*72</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en-US"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$GNVTG,,T,,M,0.004,N,0.008,K,D*34</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de-DE"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$GNGNS,075035.00,4709.38620,N,00138.24936,W,DA,18,0.63,30.1,48.1,,0000*4D</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de-DE"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$GNGGA,075035.00,4709.38620,N,00138.24936,W,2,12,0.63,30.1,M,48.1,M,,0000*6B</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en-US"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$GNGSA,A,3,21,23,25,05,26,27,29,31,16,20,,,1.06,0.63,0.85*1E</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en-US"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$GNGSA,A,3,80,79,81,83,65,66,73,82,,,,,1.06,0.63,0.85*1A</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en-US"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$GPGSV,4,1,13,05,11,045,36,09,04,331,36,16,33,301,44,18,02,144,*79</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en-US"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$GPGSV,4,2,13,20,18,097,40,21,62,138,48,23,07,303,30,25,20,118,36*70</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en-US"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$GPGSV,4,3,13,26,64,304,49,27,13,254,43,29,39,061,47,31,47,209,50*79</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en-US"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$GNGRS,075035.00,1,-1.5,-2.3,8.3,-13.6,-5.0,2.8,2.6,-0.7,-3.8,0.1,,*68</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en-US"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$GNGRS,075035.00,1,-6.3,14.8,-2.6,1.1,-6.3,8.8,-12.1,1.7,,,,*59</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de-DE"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$GNGST,075035.00,28,,,,0.58,0.44,1.0*4B</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de-DE"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$GNGBS,075035.00,0.6,0.4,1.0,73,,12.1,6.1*69</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p>
                      <a:pPr marL="228600" marR="19685" indent="247015" algn="just">
                        <a:lnSpc>
                          <a:spcPct val="115000"/>
                        </a:lnSpc>
                        <a:spcAft>
                          <a:spcPts val="0"/>
                        </a:spcAft>
                      </a:pPr>
                      <a:r>
                        <a:rPr lang="de-DE" sz="950" dirty="0">
                          <a:solidFill>
                            <a:srgbClr val="0D0D0D"/>
                          </a:solidFill>
                          <a:effectLst/>
                          <a:latin typeface="Times New Roman" panose="02020603050405020304" pitchFamily="18" charset="0"/>
                          <a:ea typeface="Palatino Linotype" panose="02040502050505030304" pitchFamily="18" charset="0"/>
                          <a:cs typeface="Palatino Linotype" panose="02040502050505030304" pitchFamily="18" charset="0"/>
                        </a:rPr>
                        <a:t>$PUBX,00,075035.00,4709.38620,N,00138.24936,W,78.277,D3,0.73,1.0,0.008,269.62,-0.002,,0.63,0.85,0.50,18,0,0*62</a:t>
                      </a:r>
                      <a:endParaRPr lang="en-US" sz="950" dirty="0">
                        <a:solidFill>
                          <a:srgbClr val="000000"/>
                        </a:solidFill>
                        <a:effectLst/>
                        <a:latin typeface="Palatino Linotype" panose="02040502050505030304" pitchFamily="18" charset="0"/>
                        <a:ea typeface="Palatino Linotype" panose="02040502050505030304" pitchFamily="18" charset="0"/>
                        <a:cs typeface="Palatino Linotype" panose="02040502050505030304" pitchFamily="18" charset="0"/>
                      </a:endParaRPr>
                    </a:p>
                  </a:txBody>
                  <a:tcPr marL="68580" marR="68580" marT="0" marB="0">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BF5FD"/>
                    </a:solidFill>
                  </a:tcPr>
                </a:tc>
                <a:extLst>
                  <a:ext uri="{0D108BD9-81ED-4DB2-BD59-A6C34878D82A}">
                    <a16:rowId xmlns:a16="http://schemas.microsoft.com/office/drawing/2014/main" val="3772200093"/>
                  </a:ext>
                </a:extLst>
              </a:tr>
            </a:tbl>
          </a:graphicData>
        </a:graphic>
      </p:graphicFrame>
    </p:spTree>
    <p:extLst>
      <p:ext uri="{BB962C8B-B14F-4D97-AF65-F5344CB8AC3E}">
        <p14:creationId xmlns:p14="http://schemas.microsoft.com/office/powerpoint/2010/main" val="361821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Anomalies</a:t>
            </a:r>
          </a:p>
        </p:txBody>
      </p:sp>
      <p:sp>
        <p:nvSpPr>
          <p:cNvPr id="3" name="Content Placeholder 2"/>
          <p:cNvSpPr>
            <a:spLocks noGrp="1"/>
          </p:cNvSpPr>
          <p:nvPr>
            <p:ph idx="1"/>
          </p:nvPr>
        </p:nvSpPr>
        <p:spPr/>
        <p:txBody>
          <a:bodyPr/>
          <a:lstStyle/>
          <a:p>
            <a:r>
              <a:rPr lang="en-US" dirty="0"/>
              <a:t>Incomplete data </a:t>
            </a:r>
          </a:p>
          <a:p>
            <a:r>
              <a:rPr lang="en-US" dirty="0"/>
              <a:t>Missing data</a:t>
            </a:r>
          </a:p>
          <a:p>
            <a:endParaRPr lang="en-US" dirty="0"/>
          </a:p>
          <a:p>
            <a:endParaRPr lang="en-US" dirty="0"/>
          </a:p>
          <a:p>
            <a:pPr lvl="1"/>
            <a:r>
              <a:rPr lang="en-US" dirty="0"/>
              <a:t>For instance : GNSS</a:t>
            </a:r>
          </a:p>
          <a:p>
            <a:pPr lvl="5"/>
            <a:endParaRPr lang="en-US" dirty="0"/>
          </a:p>
        </p:txBody>
      </p:sp>
      <p:sp>
        <p:nvSpPr>
          <p:cNvPr id="4" name="Date Placeholder 3"/>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3595777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752"/>
            <a:ext cx="8229600" cy="854968"/>
          </a:xfrm>
        </p:spPr>
        <p:txBody>
          <a:bodyPr/>
          <a:lstStyle/>
          <a:p>
            <a:r>
              <a:rPr lang="en-US" b="1" dirty="0"/>
              <a:t>Error sources</a:t>
            </a:r>
          </a:p>
        </p:txBody>
      </p:sp>
      <p:pic>
        <p:nvPicPr>
          <p:cNvPr id="5" name="Picture 4" descr="image (1).png"/>
          <p:cNvPicPr>
            <a:picLocks noChangeAspect="1"/>
          </p:cNvPicPr>
          <p:nvPr/>
        </p:nvPicPr>
        <p:blipFill>
          <a:blip r:embed="rId2" cstate="print"/>
          <a:stretch>
            <a:fillRect/>
          </a:stretch>
        </p:blipFill>
        <p:spPr>
          <a:xfrm>
            <a:off x="1559496" y="1268760"/>
            <a:ext cx="7502442" cy="3960440"/>
          </a:xfrm>
          <a:prstGeom prst="rect">
            <a:avLst/>
          </a:prstGeom>
        </p:spPr>
      </p:pic>
      <p:pic>
        <p:nvPicPr>
          <p:cNvPr id="6" name="Picture 5" descr="image.png"/>
          <p:cNvPicPr>
            <a:picLocks noChangeAspect="1"/>
          </p:cNvPicPr>
          <p:nvPr/>
        </p:nvPicPr>
        <p:blipFill>
          <a:blip r:embed="rId3" cstate="print"/>
          <a:stretch>
            <a:fillRect/>
          </a:stretch>
        </p:blipFill>
        <p:spPr>
          <a:xfrm>
            <a:off x="1981200" y="2344978"/>
            <a:ext cx="7996198" cy="4221088"/>
          </a:xfrm>
          <a:prstGeom prst="rect">
            <a:avLst/>
          </a:prstGeom>
        </p:spPr>
      </p:pic>
      <p:sp>
        <p:nvSpPr>
          <p:cNvPr id="8" name="Slide Number Placeholder 7"/>
          <p:cNvSpPr>
            <a:spLocks noGrp="1"/>
          </p:cNvSpPr>
          <p:nvPr>
            <p:ph type="sldNum" sz="quarter" idx="12"/>
          </p:nvPr>
        </p:nvSpPr>
        <p:spPr/>
        <p:txBody>
          <a:bodyPr/>
          <a:lstStyle/>
          <a:p>
            <a:fld id="{19D89D6A-6E1E-45DC-A161-C1BBBC52B6DC}" type="slidenum">
              <a:rPr lang="en-US" smtClean="0"/>
              <a:pPr/>
              <a:t>34</a:t>
            </a:fld>
            <a:endParaRPr lang="en-US"/>
          </a:p>
        </p:txBody>
      </p:sp>
    </p:spTree>
    <p:extLst>
      <p:ext uri="{BB962C8B-B14F-4D97-AF65-F5344CB8AC3E}">
        <p14:creationId xmlns:p14="http://schemas.microsoft.com/office/powerpoint/2010/main" val="348980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xit" presetSubtype="16" fill="hold" nodeType="clickEffect">
                                  <p:stCondLst>
                                    <p:cond delay="0"/>
                                  </p:stCondLst>
                                  <p:childTnLst>
                                    <p:animEffect transition="out" filter="diamond(in)">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1230" y="290513"/>
            <a:ext cx="8911687" cy="1280890"/>
          </a:xfrm>
        </p:spPr>
        <p:txBody>
          <a:bodyPr/>
          <a:lstStyle/>
          <a:p>
            <a:pPr algn="ctr"/>
            <a:r>
              <a:rPr lang="de-DE" dirty="0"/>
              <a:t>Missing/ Incomplete data</a:t>
            </a: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106" y="4757758"/>
            <a:ext cx="2619375" cy="17430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342" y="4879191"/>
            <a:ext cx="2457450" cy="18573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595" y="4757758"/>
            <a:ext cx="1743075" cy="2100242"/>
          </a:xfrm>
          <a:prstGeom prst="rect">
            <a:avLst/>
          </a:prstGeom>
        </p:spPr>
      </p:pic>
      <p:pic>
        <p:nvPicPr>
          <p:cNvPr id="3" name="Picture 2"/>
          <p:cNvPicPr>
            <a:picLocks noChangeAspect="1"/>
          </p:cNvPicPr>
          <p:nvPr/>
        </p:nvPicPr>
        <p:blipFill>
          <a:blip r:embed="rId5"/>
          <a:stretch>
            <a:fillRect/>
          </a:stretch>
        </p:blipFill>
        <p:spPr>
          <a:xfrm>
            <a:off x="5702490" y="2081699"/>
            <a:ext cx="1231709" cy="829141"/>
          </a:xfrm>
          <a:prstGeom prst="rect">
            <a:avLst/>
          </a:prstGeom>
        </p:spPr>
      </p:pic>
      <p:pic>
        <p:nvPicPr>
          <p:cNvPr id="9" name="Picture 8"/>
          <p:cNvPicPr>
            <a:picLocks noChangeAspect="1"/>
          </p:cNvPicPr>
          <p:nvPr/>
        </p:nvPicPr>
        <p:blipFill>
          <a:blip r:embed="rId6"/>
          <a:stretch>
            <a:fillRect/>
          </a:stretch>
        </p:blipFill>
        <p:spPr>
          <a:xfrm rot="18612980">
            <a:off x="3165139" y="3792953"/>
            <a:ext cx="2716817" cy="292563"/>
          </a:xfrm>
          <a:prstGeom prst="rect">
            <a:avLst/>
          </a:prstGeom>
        </p:spPr>
      </p:pic>
      <p:sp>
        <p:nvSpPr>
          <p:cNvPr id="10" name="TextBox 9"/>
          <p:cNvSpPr txBox="1"/>
          <p:nvPr/>
        </p:nvSpPr>
        <p:spPr>
          <a:xfrm rot="18453748">
            <a:off x="3076663" y="3489960"/>
            <a:ext cx="2122714" cy="369332"/>
          </a:xfrm>
          <a:prstGeom prst="rect">
            <a:avLst/>
          </a:prstGeom>
          <a:noFill/>
        </p:spPr>
        <p:txBody>
          <a:bodyPr wrap="square" rtlCol="0">
            <a:spAutoFit/>
          </a:bodyPr>
          <a:lstStyle/>
          <a:p>
            <a:r>
              <a:rPr lang="en-US" dirty="0"/>
              <a:t>Message (60)</a:t>
            </a:r>
          </a:p>
        </p:txBody>
      </p:sp>
      <p:sp>
        <p:nvSpPr>
          <p:cNvPr id="11" name="TextBox 10"/>
          <p:cNvSpPr txBox="1"/>
          <p:nvPr/>
        </p:nvSpPr>
        <p:spPr>
          <a:xfrm>
            <a:off x="1219200" y="1578429"/>
            <a:ext cx="4709348" cy="369332"/>
          </a:xfrm>
          <a:prstGeom prst="rect">
            <a:avLst/>
          </a:prstGeom>
          <a:noFill/>
        </p:spPr>
        <p:txBody>
          <a:bodyPr wrap="square" rtlCol="0">
            <a:spAutoFit/>
          </a:bodyPr>
          <a:lstStyle/>
          <a:p>
            <a:r>
              <a:rPr lang="en-US" dirty="0"/>
              <a:t>Based historical data: traffic sign position</a:t>
            </a:r>
          </a:p>
        </p:txBody>
      </p:sp>
      <p:sp>
        <p:nvSpPr>
          <p:cNvPr id="12" name="TextBox 11"/>
          <p:cNvSpPr txBox="1"/>
          <p:nvPr/>
        </p:nvSpPr>
        <p:spPr>
          <a:xfrm>
            <a:off x="1208317" y="2013855"/>
            <a:ext cx="2688771" cy="369332"/>
          </a:xfrm>
          <a:prstGeom prst="rect">
            <a:avLst/>
          </a:prstGeom>
          <a:noFill/>
        </p:spPr>
        <p:txBody>
          <a:bodyPr wrap="square" rtlCol="0">
            <a:spAutoFit/>
          </a:bodyPr>
          <a:lstStyle/>
          <a:p>
            <a:r>
              <a:rPr lang="en-US" dirty="0"/>
              <a:t>Based Real-time ???</a:t>
            </a:r>
          </a:p>
        </p:txBody>
      </p:sp>
      <p:sp>
        <p:nvSpPr>
          <p:cNvPr id="13" name="TextBox 12"/>
          <p:cNvSpPr txBox="1"/>
          <p:nvPr/>
        </p:nvSpPr>
        <p:spPr>
          <a:xfrm>
            <a:off x="7543801" y="2126937"/>
            <a:ext cx="3884572" cy="646331"/>
          </a:xfrm>
          <a:prstGeom prst="rect">
            <a:avLst/>
          </a:prstGeom>
          <a:noFill/>
        </p:spPr>
        <p:txBody>
          <a:bodyPr wrap="square" rtlCol="0">
            <a:spAutoFit/>
          </a:bodyPr>
          <a:lstStyle/>
          <a:p>
            <a:r>
              <a:rPr lang="en-US" dirty="0"/>
              <a:t>Invisibility/accident/road work:</a:t>
            </a:r>
          </a:p>
          <a:p>
            <a:endParaRPr lang="en-US" dirty="0"/>
          </a:p>
        </p:txBody>
      </p:sp>
    </p:spTree>
    <p:extLst>
      <p:ext uri="{BB962C8B-B14F-4D97-AF65-F5344CB8AC3E}">
        <p14:creationId xmlns:p14="http://schemas.microsoft.com/office/powerpoint/2010/main" val="663072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36</a:t>
            </a:fld>
            <a:endParaRPr lang="en-US"/>
          </a:p>
        </p:txBody>
      </p:sp>
      <p:pic>
        <p:nvPicPr>
          <p:cNvPr id="27" name="Picture 26" descr="A map of a road&#10;&#10;Description automatically generated">
            <a:extLst>
              <a:ext uri="{FF2B5EF4-FFF2-40B4-BE49-F238E27FC236}">
                <a16:creationId xmlns:a16="http://schemas.microsoft.com/office/drawing/2014/main" id="{C6435BF8-8035-A058-BBFB-A8DDC080C863}"/>
              </a:ext>
            </a:extLst>
          </p:cNvPr>
          <p:cNvPicPr>
            <a:picLocks noChangeAspect="1"/>
          </p:cNvPicPr>
          <p:nvPr/>
        </p:nvPicPr>
        <p:blipFill>
          <a:blip r:embed="rId2"/>
          <a:stretch>
            <a:fillRect/>
          </a:stretch>
        </p:blipFill>
        <p:spPr>
          <a:xfrm>
            <a:off x="5557206" y="3177885"/>
            <a:ext cx="6634794" cy="3680115"/>
          </a:xfrm>
          <a:prstGeom prst="rect">
            <a:avLst/>
          </a:prstGeom>
        </p:spPr>
      </p:pic>
      <p:pic>
        <p:nvPicPr>
          <p:cNvPr id="29" name="Picture 28" descr="A map of a roundabout&#10;&#10;Description automatically generated">
            <a:extLst>
              <a:ext uri="{FF2B5EF4-FFF2-40B4-BE49-F238E27FC236}">
                <a16:creationId xmlns:a16="http://schemas.microsoft.com/office/drawing/2014/main" id="{938F80DC-3C04-5A3B-0D6C-EA128D3A5B82}"/>
              </a:ext>
            </a:extLst>
          </p:cNvPr>
          <p:cNvPicPr>
            <a:picLocks noChangeAspect="1"/>
          </p:cNvPicPr>
          <p:nvPr/>
        </p:nvPicPr>
        <p:blipFill>
          <a:blip r:embed="rId3"/>
          <a:stretch>
            <a:fillRect/>
          </a:stretch>
        </p:blipFill>
        <p:spPr>
          <a:xfrm>
            <a:off x="1311579" y="37090"/>
            <a:ext cx="6290821" cy="3438591"/>
          </a:xfrm>
          <a:prstGeom prst="rect">
            <a:avLst/>
          </a:prstGeom>
        </p:spPr>
      </p:pic>
      <p:sp>
        <p:nvSpPr>
          <p:cNvPr id="34" name="Thought Bubble: Cloud 33">
            <a:extLst>
              <a:ext uri="{FF2B5EF4-FFF2-40B4-BE49-F238E27FC236}">
                <a16:creationId xmlns:a16="http://schemas.microsoft.com/office/drawing/2014/main" id="{B015440B-D12A-B219-0D04-2FC05A698D1D}"/>
              </a:ext>
            </a:extLst>
          </p:cNvPr>
          <p:cNvSpPr/>
          <p:nvPr/>
        </p:nvSpPr>
        <p:spPr>
          <a:xfrm>
            <a:off x="1855191" y="4045051"/>
            <a:ext cx="2601798" cy="2243579"/>
          </a:xfrm>
          <a:prstGeom prst="cloud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accident avoidance </a:t>
            </a:r>
          </a:p>
        </p:txBody>
      </p:sp>
    </p:spTree>
    <p:extLst>
      <p:ext uri="{BB962C8B-B14F-4D97-AF65-F5344CB8AC3E}">
        <p14:creationId xmlns:p14="http://schemas.microsoft.com/office/powerpoint/2010/main" val="2188412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0750" y="64263"/>
            <a:ext cx="8911687" cy="633321"/>
          </a:xfrm>
        </p:spPr>
        <p:txBody>
          <a:bodyPr>
            <a:normAutofit fontScale="90000"/>
          </a:bodyPr>
          <a:lstStyle/>
          <a:p>
            <a:pPr algn="ctr"/>
            <a:r>
              <a:rPr lang="de-DE" dirty="0"/>
              <a:t>Anomalies daten</a:t>
            </a: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37</a:t>
            </a:fld>
            <a:endParaRPr lang="en-US"/>
          </a:p>
        </p:txBody>
      </p:sp>
      <p:pic>
        <p:nvPicPr>
          <p:cNvPr id="19" name="Picture 18" descr="A yellow and green arrow with arrows&#10;&#10;Description automatically generated with medium confidence">
            <a:extLst>
              <a:ext uri="{FF2B5EF4-FFF2-40B4-BE49-F238E27FC236}">
                <a16:creationId xmlns:a16="http://schemas.microsoft.com/office/drawing/2014/main" id="{58CF7B9E-F9B2-F11A-6E13-EB860E65137F}"/>
              </a:ext>
            </a:extLst>
          </p:cNvPr>
          <p:cNvPicPr>
            <a:picLocks noChangeAspect="1"/>
          </p:cNvPicPr>
          <p:nvPr/>
        </p:nvPicPr>
        <p:blipFill>
          <a:blip r:embed="rId2"/>
          <a:stretch>
            <a:fillRect/>
          </a:stretch>
        </p:blipFill>
        <p:spPr>
          <a:xfrm>
            <a:off x="1311579" y="3680958"/>
            <a:ext cx="6007726" cy="3112779"/>
          </a:xfrm>
          <a:prstGeom prst="rect">
            <a:avLst/>
          </a:prstGeom>
        </p:spPr>
      </p:pic>
      <p:pic>
        <p:nvPicPr>
          <p:cNvPr id="21" name="Picture 20" descr="A drawing of a road&#10;&#10;Description automatically generated">
            <a:extLst>
              <a:ext uri="{FF2B5EF4-FFF2-40B4-BE49-F238E27FC236}">
                <a16:creationId xmlns:a16="http://schemas.microsoft.com/office/drawing/2014/main" id="{8CC1B6B6-3D24-7D85-9B9A-E10F011C3392}"/>
              </a:ext>
            </a:extLst>
          </p:cNvPr>
          <p:cNvPicPr>
            <a:picLocks noChangeAspect="1"/>
          </p:cNvPicPr>
          <p:nvPr/>
        </p:nvPicPr>
        <p:blipFill>
          <a:blip r:embed="rId3"/>
          <a:stretch>
            <a:fillRect/>
          </a:stretch>
        </p:blipFill>
        <p:spPr>
          <a:xfrm>
            <a:off x="6161966" y="697584"/>
            <a:ext cx="6030034" cy="3028523"/>
          </a:xfrm>
          <a:prstGeom prst="rect">
            <a:avLst/>
          </a:prstGeom>
        </p:spPr>
      </p:pic>
      <p:sp>
        <p:nvSpPr>
          <p:cNvPr id="3" name="Thought Bubble: Cloud 2">
            <a:extLst>
              <a:ext uri="{FF2B5EF4-FFF2-40B4-BE49-F238E27FC236}">
                <a16:creationId xmlns:a16="http://schemas.microsoft.com/office/drawing/2014/main" id="{E044F29D-ADF3-1293-64A2-F443FB24CCFB}"/>
              </a:ext>
            </a:extLst>
          </p:cNvPr>
          <p:cNvSpPr/>
          <p:nvPr/>
        </p:nvSpPr>
        <p:spPr>
          <a:xfrm>
            <a:off x="1968313" y="491146"/>
            <a:ext cx="2601798" cy="2243579"/>
          </a:xfrm>
          <a:prstGeom prst="cloud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accident avoidance </a:t>
            </a:r>
          </a:p>
        </p:txBody>
      </p:sp>
    </p:spTree>
    <p:extLst>
      <p:ext uri="{BB962C8B-B14F-4D97-AF65-F5344CB8AC3E}">
        <p14:creationId xmlns:p14="http://schemas.microsoft.com/office/powerpoint/2010/main" val="1403897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8686800" cy="1124744"/>
          </a:xfrm>
        </p:spPr>
        <p:txBody>
          <a:bodyPr>
            <a:normAutofit/>
          </a:bodyPr>
          <a:lstStyle/>
          <a:p>
            <a:pPr algn="ctr"/>
            <a:r>
              <a:rPr lang="en-US" sz="2400" b="1" dirty="0"/>
              <a:t>Order of magnitude of the errors on the position from the main error sources</a:t>
            </a:r>
          </a:p>
        </p:txBody>
      </p:sp>
      <p:pic>
        <p:nvPicPr>
          <p:cNvPr id="5" name="Picture 4"/>
          <p:cNvPicPr/>
          <p:nvPr/>
        </p:nvPicPr>
        <p:blipFill>
          <a:blip r:embed="rId2" cstate="print"/>
          <a:srcRect/>
          <a:stretch>
            <a:fillRect/>
          </a:stretch>
        </p:blipFill>
        <p:spPr bwMode="auto">
          <a:xfrm>
            <a:off x="1524001" y="1124744"/>
            <a:ext cx="4296567" cy="5733256"/>
          </a:xfrm>
          <a:prstGeom prst="rect">
            <a:avLst/>
          </a:prstGeom>
          <a:noFill/>
          <a:ln w="9525">
            <a:noFill/>
            <a:miter lim="800000"/>
            <a:headEnd/>
            <a:tailEnd/>
          </a:ln>
        </p:spPr>
      </p:pic>
      <p:graphicFrame>
        <p:nvGraphicFramePr>
          <p:cNvPr id="6" name="Table 5"/>
          <p:cNvGraphicFramePr>
            <a:graphicFrameLocks noGrp="1"/>
          </p:cNvGraphicFramePr>
          <p:nvPr/>
        </p:nvGraphicFramePr>
        <p:xfrm>
          <a:off x="5447928" y="3645024"/>
          <a:ext cx="5112568" cy="1652785"/>
        </p:xfrm>
        <a:graphic>
          <a:graphicData uri="http://schemas.openxmlformats.org/drawingml/2006/table">
            <a:tbl>
              <a:tblPr/>
              <a:tblGrid>
                <a:gridCol w="2556284">
                  <a:extLst>
                    <a:ext uri="{9D8B030D-6E8A-4147-A177-3AD203B41FA5}">
                      <a16:colId xmlns:a16="http://schemas.microsoft.com/office/drawing/2014/main" val="20000"/>
                    </a:ext>
                  </a:extLst>
                </a:gridCol>
                <a:gridCol w="2556284">
                  <a:extLst>
                    <a:ext uri="{9D8B030D-6E8A-4147-A177-3AD203B41FA5}">
                      <a16:colId xmlns:a16="http://schemas.microsoft.com/office/drawing/2014/main" val="20001"/>
                    </a:ext>
                  </a:extLst>
                </a:gridCol>
              </a:tblGrid>
              <a:tr h="311358">
                <a:tc>
                  <a:txBody>
                    <a:bodyPr/>
                    <a:lstStyle/>
                    <a:p>
                      <a:pPr algn="ctr">
                        <a:lnSpc>
                          <a:spcPct val="115000"/>
                        </a:lnSpc>
                        <a:spcAft>
                          <a:spcPts val="0"/>
                        </a:spcAft>
                      </a:pPr>
                      <a:r>
                        <a:rPr lang="en-US" sz="1200" b="1" dirty="0">
                          <a:latin typeface="Times New Roman"/>
                          <a:ea typeface="Times New Roman"/>
                          <a:cs typeface="Arial"/>
                        </a:rPr>
                        <a:t>Source of error</a:t>
                      </a:r>
                      <a:endParaRPr lang="en-US" sz="1100" dirty="0">
                        <a:latin typeface="Calibri"/>
                        <a:ea typeface="Calibri"/>
                        <a:cs typeface="Arial"/>
                      </a:endParaRPr>
                    </a:p>
                  </a:txBody>
                  <a:tcPr marL="68437" marR="68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200" b="1" dirty="0">
                          <a:latin typeface="Times New Roman"/>
                          <a:ea typeface="Times New Roman"/>
                          <a:cs typeface="Arial"/>
                        </a:rPr>
                        <a:t>Resulting position error</a:t>
                      </a:r>
                      <a:endParaRPr lang="en-US" sz="1100" dirty="0">
                        <a:latin typeface="Calibri"/>
                        <a:ea typeface="Calibri"/>
                        <a:cs typeface="Arial"/>
                      </a:endParaRPr>
                    </a:p>
                  </a:txBody>
                  <a:tcPr marL="68437" marR="68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311358">
                <a:tc>
                  <a:txBody>
                    <a:bodyPr/>
                    <a:lstStyle/>
                    <a:p>
                      <a:pPr>
                        <a:lnSpc>
                          <a:spcPct val="115000"/>
                        </a:lnSpc>
                        <a:spcAft>
                          <a:spcPts val="0"/>
                        </a:spcAft>
                      </a:pPr>
                      <a:r>
                        <a:rPr lang="en-US" sz="1200" dirty="0">
                          <a:latin typeface="Times New Roman"/>
                          <a:ea typeface="Times New Roman"/>
                          <a:cs typeface="Arial"/>
                        </a:rPr>
                        <a:t>Satellites’ clock and orbits</a:t>
                      </a:r>
                      <a:endParaRPr lang="en-US" sz="1100" dirty="0">
                        <a:latin typeface="Calibri"/>
                        <a:ea typeface="Calibri"/>
                        <a:cs typeface="Arial"/>
                      </a:endParaRPr>
                    </a:p>
                  </a:txBody>
                  <a:tcPr marL="68437" marR="68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Times New Roman"/>
                          <a:ea typeface="Times New Roman"/>
                          <a:cs typeface="Arial"/>
                        </a:rPr>
                        <a:t>   0.5m – 1m</a:t>
                      </a:r>
                      <a:endParaRPr lang="en-US" sz="1100">
                        <a:latin typeface="Calibri"/>
                        <a:ea typeface="Calibri"/>
                        <a:cs typeface="Arial"/>
                      </a:endParaRPr>
                    </a:p>
                  </a:txBody>
                  <a:tcPr marL="68437" marR="68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1358">
                <a:tc>
                  <a:txBody>
                    <a:bodyPr/>
                    <a:lstStyle/>
                    <a:p>
                      <a:pPr>
                        <a:lnSpc>
                          <a:spcPct val="115000"/>
                        </a:lnSpc>
                        <a:spcAft>
                          <a:spcPts val="0"/>
                        </a:spcAft>
                      </a:pPr>
                      <a:r>
                        <a:rPr lang="en-US" sz="1200">
                          <a:latin typeface="Times New Roman"/>
                          <a:ea typeface="Times New Roman"/>
                          <a:cs typeface="Arial"/>
                        </a:rPr>
                        <a:t>Atmospheric delays</a:t>
                      </a:r>
                      <a:endParaRPr lang="en-US" sz="1100">
                        <a:latin typeface="Calibri"/>
                        <a:ea typeface="Calibri"/>
                        <a:cs typeface="Arial"/>
                      </a:endParaRPr>
                    </a:p>
                  </a:txBody>
                  <a:tcPr marL="68437" marR="68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Times New Roman"/>
                          <a:ea typeface="Times New Roman"/>
                          <a:cs typeface="Arial"/>
                        </a:rPr>
                        <a:t>1m – 3m</a:t>
                      </a:r>
                      <a:endParaRPr lang="en-US" sz="1100">
                        <a:latin typeface="Calibri"/>
                        <a:ea typeface="Calibri"/>
                        <a:cs typeface="Arial"/>
                      </a:endParaRPr>
                    </a:p>
                  </a:txBody>
                  <a:tcPr marL="68437" marR="68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1358">
                <a:tc>
                  <a:txBody>
                    <a:bodyPr/>
                    <a:lstStyle/>
                    <a:p>
                      <a:pPr>
                        <a:lnSpc>
                          <a:spcPct val="115000"/>
                        </a:lnSpc>
                        <a:spcAft>
                          <a:spcPts val="0"/>
                        </a:spcAft>
                      </a:pPr>
                      <a:r>
                        <a:rPr lang="en-US" sz="1200" dirty="0">
                          <a:latin typeface="Times New Roman"/>
                          <a:ea typeface="Times New Roman"/>
                          <a:cs typeface="Arial"/>
                        </a:rPr>
                        <a:t>Multipath and non-line-of-sight (NLOS) signals</a:t>
                      </a:r>
                      <a:endParaRPr lang="en-US" sz="1100" dirty="0">
                        <a:latin typeface="Calibri"/>
                        <a:ea typeface="Calibri"/>
                        <a:cs typeface="Arial"/>
                      </a:endParaRPr>
                    </a:p>
                  </a:txBody>
                  <a:tcPr marL="68437" marR="68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latin typeface="Times New Roman"/>
                          <a:ea typeface="Times New Roman"/>
                          <a:cs typeface="Arial"/>
                        </a:rPr>
                        <a:t>        0.1m – 100m</a:t>
                      </a:r>
                      <a:endParaRPr lang="en-US" sz="1100">
                        <a:latin typeface="Calibri"/>
                        <a:ea typeface="Calibri"/>
                        <a:cs typeface="Arial"/>
                      </a:endParaRPr>
                    </a:p>
                  </a:txBody>
                  <a:tcPr marL="68437" marR="68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1358">
                <a:tc>
                  <a:txBody>
                    <a:bodyPr/>
                    <a:lstStyle/>
                    <a:p>
                      <a:pPr>
                        <a:lnSpc>
                          <a:spcPct val="115000"/>
                        </a:lnSpc>
                        <a:spcAft>
                          <a:spcPts val="0"/>
                        </a:spcAft>
                      </a:pPr>
                      <a:r>
                        <a:rPr lang="en-US" sz="1200">
                          <a:latin typeface="Times New Roman"/>
                          <a:ea typeface="Times New Roman"/>
                          <a:cs typeface="Arial"/>
                        </a:rPr>
                        <a:t>Receiver thermal noise</a:t>
                      </a:r>
                      <a:endParaRPr lang="en-US" sz="1100">
                        <a:latin typeface="Calibri"/>
                        <a:ea typeface="Calibri"/>
                        <a:cs typeface="Arial"/>
                      </a:endParaRPr>
                    </a:p>
                  </a:txBody>
                  <a:tcPr marL="68437" marR="68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200" dirty="0">
                          <a:latin typeface="Times New Roman"/>
                          <a:ea typeface="Times New Roman"/>
                          <a:cs typeface="Arial"/>
                        </a:rPr>
                        <a:t>                                0.1m</a:t>
                      </a:r>
                      <a:endParaRPr lang="en-US" sz="1100" dirty="0">
                        <a:latin typeface="Calibri"/>
                        <a:ea typeface="Calibri"/>
                        <a:cs typeface="Arial"/>
                      </a:endParaRPr>
                    </a:p>
                  </a:txBody>
                  <a:tcPr marL="68437" marR="684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Slide Number Placeholder 6"/>
          <p:cNvSpPr>
            <a:spLocks noGrp="1"/>
          </p:cNvSpPr>
          <p:nvPr>
            <p:ph type="sldNum" sz="quarter" idx="12"/>
          </p:nvPr>
        </p:nvSpPr>
        <p:spPr/>
        <p:txBody>
          <a:bodyPr/>
          <a:lstStyle/>
          <a:p>
            <a:fld id="{19D89D6A-6E1E-45DC-A161-C1BBBC52B6DC}" type="slidenum">
              <a:rPr lang="en-US" smtClean="0"/>
              <a:pPr/>
              <a:t>38</a:t>
            </a:fld>
            <a:endParaRPr lang="en-US"/>
          </a:p>
        </p:txBody>
      </p:sp>
      <p:sp>
        <p:nvSpPr>
          <p:cNvPr id="2" name="TextBox 1"/>
          <p:cNvSpPr txBox="1"/>
          <p:nvPr/>
        </p:nvSpPr>
        <p:spPr>
          <a:xfrm>
            <a:off x="2423592" y="2064822"/>
            <a:ext cx="1656184" cy="369332"/>
          </a:xfrm>
          <a:prstGeom prst="rect">
            <a:avLst/>
          </a:prstGeom>
          <a:noFill/>
        </p:spPr>
        <p:txBody>
          <a:bodyPr wrap="square" rtlCol="1">
            <a:spAutoFit/>
          </a:bodyPr>
          <a:lstStyle/>
          <a:p>
            <a:r>
              <a:rPr lang="en-US" dirty="0"/>
              <a:t>Atmosphere</a:t>
            </a:r>
            <a:endParaRPr lang="he-IL" dirty="0"/>
          </a:p>
        </p:txBody>
      </p:sp>
    </p:spTree>
    <p:extLst>
      <p:ext uri="{BB962C8B-B14F-4D97-AF65-F5344CB8AC3E}">
        <p14:creationId xmlns:p14="http://schemas.microsoft.com/office/powerpoint/2010/main" val="3722438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44624"/>
            <a:ext cx="8305800" cy="1143000"/>
          </a:xfrm>
        </p:spPr>
        <p:txBody>
          <a:bodyPr/>
          <a:lstStyle/>
          <a:p>
            <a:pPr algn="ctr"/>
            <a:r>
              <a:rPr lang="en-US" b="1" dirty="0"/>
              <a:t>Cyber attack levels</a:t>
            </a:r>
          </a:p>
        </p:txBody>
      </p:sp>
      <p:pic>
        <p:nvPicPr>
          <p:cNvPr id="3" name="Picture 2"/>
          <p:cNvPicPr/>
          <p:nvPr/>
        </p:nvPicPr>
        <p:blipFill>
          <a:blip r:embed="rId2" cstate="print"/>
          <a:srcRect/>
          <a:stretch>
            <a:fillRect/>
          </a:stretch>
        </p:blipFill>
        <p:spPr bwMode="auto">
          <a:xfrm>
            <a:off x="2063552" y="1992794"/>
            <a:ext cx="8352928" cy="424451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19D89D6A-6E1E-45DC-A161-C1BBBC52B6DC}" type="slidenum">
              <a:rPr lang="en-US" smtClean="0"/>
              <a:pPr/>
              <a:t>39</a:t>
            </a:fld>
            <a:endParaRPr lang="en-US"/>
          </a:p>
        </p:txBody>
      </p:sp>
      <p:sp>
        <p:nvSpPr>
          <p:cNvPr id="7" name="Arrow: Right 6">
            <a:extLst>
              <a:ext uri="{FF2B5EF4-FFF2-40B4-BE49-F238E27FC236}">
                <a16:creationId xmlns:a16="http://schemas.microsoft.com/office/drawing/2014/main" id="{FF006677-ECAD-67E0-9611-1CA026295764}"/>
              </a:ext>
            </a:extLst>
          </p:cNvPr>
          <p:cNvSpPr/>
          <p:nvPr/>
        </p:nvSpPr>
        <p:spPr>
          <a:xfrm rot="3285664">
            <a:off x="1235946" y="1627833"/>
            <a:ext cx="2491991" cy="653143"/>
          </a:xfrm>
          <a:prstGeom prst="rightArrow">
            <a:avLst/>
          </a:prstGeom>
          <a:solidFill>
            <a:srgbClr val="00B0F0"/>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de-DE" dirty="0"/>
              <a:t>Data falsification</a:t>
            </a:r>
            <a:endParaRPr lang="en-US" dirty="0"/>
          </a:p>
        </p:txBody>
      </p:sp>
    </p:spTree>
    <p:extLst>
      <p:ext uri="{BB962C8B-B14F-4D97-AF65-F5344CB8AC3E}">
        <p14:creationId xmlns:p14="http://schemas.microsoft.com/office/powerpoint/2010/main" val="324382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a:t>
            </a:r>
          </a:p>
        </p:txBody>
      </p:sp>
      <p:sp>
        <p:nvSpPr>
          <p:cNvPr id="3" name="Content Placeholder 2"/>
          <p:cNvSpPr>
            <a:spLocks noGrp="1"/>
          </p:cNvSpPr>
          <p:nvPr>
            <p:ph idx="1"/>
          </p:nvPr>
        </p:nvSpPr>
        <p:spPr>
          <a:xfrm>
            <a:off x="1981200" y="1600200"/>
            <a:ext cx="8229600" cy="4845205"/>
          </a:xfrm>
        </p:spPr>
        <p:txBody>
          <a:bodyPr>
            <a:normAutofit/>
          </a:bodyPr>
          <a:lstStyle/>
          <a:p>
            <a:pPr>
              <a:lnSpc>
                <a:spcPct val="200000"/>
              </a:lnSpc>
            </a:pPr>
            <a:r>
              <a:rPr lang="en-US" dirty="0">
                <a:solidFill>
                  <a:schemeClr val="tx1">
                    <a:lumMod val="95000"/>
                    <a:lumOff val="5000"/>
                  </a:schemeClr>
                </a:solidFill>
              </a:rPr>
              <a:t>Introduction</a:t>
            </a:r>
          </a:p>
          <a:p>
            <a:pPr>
              <a:lnSpc>
                <a:spcPct val="200000"/>
              </a:lnSpc>
            </a:pPr>
            <a:r>
              <a:rPr lang="en-US" dirty="0">
                <a:solidFill>
                  <a:schemeClr val="tx1">
                    <a:lumMod val="95000"/>
                    <a:lumOff val="5000"/>
                  </a:schemeClr>
                </a:solidFill>
              </a:rPr>
              <a:t>AI Definition and Goals</a:t>
            </a:r>
          </a:p>
          <a:p>
            <a:pPr>
              <a:lnSpc>
                <a:spcPct val="200000"/>
              </a:lnSpc>
            </a:pPr>
            <a:r>
              <a:rPr lang="en-US" dirty="0">
                <a:solidFill>
                  <a:schemeClr val="tx1">
                    <a:lumMod val="95000"/>
                    <a:lumOff val="5000"/>
                  </a:schemeClr>
                </a:solidFill>
              </a:rPr>
              <a:t>AI Characteristics</a:t>
            </a:r>
          </a:p>
          <a:p>
            <a:pPr>
              <a:lnSpc>
                <a:spcPct val="200000"/>
              </a:lnSpc>
            </a:pPr>
            <a:r>
              <a:rPr lang="en-US" dirty="0">
                <a:solidFill>
                  <a:schemeClr val="tx1">
                    <a:lumMod val="95000"/>
                    <a:lumOff val="5000"/>
                  </a:schemeClr>
                </a:solidFill>
              </a:rPr>
              <a:t>Knowledge Representation</a:t>
            </a:r>
          </a:p>
          <a:p>
            <a:pPr>
              <a:lnSpc>
                <a:spcPct val="200000"/>
              </a:lnSpc>
            </a:pPr>
            <a:r>
              <a:rPr lang="en-US" dirty="0">
                <a:solidFill>
                  <a:schemeClr val="tx1">
                    <a:lumMod val="95000"/>
                    <a:lumOff val="5000"/>
                  </a:schemeClr>
                </a:solidFill>
              </a:rPr>
              <a:t>Reasoning with uncertainty</a:t>
            </a:r>
          </a:p>
          <a:p>
            <a:pPr>
              <a:lnSpc>
                <a:spcPct val="200000"/>
              </a:lnSpc>
            </a:pPr>
            <a:r>
              <a:rPr lang="en-US" dirty="0">
                <a:solidFill>
                  <a:schemeClr val="tx1">
                    <a:lumMod val="95000"/>
                    <a:lumOff val="5000"/>
                  </a:schemeClr>
                </a:solidFill>
              </a:rPr>
              <a:t>Machine Learning and Data Mining</a:t>
            </a:r>
          </a:p>
          <a:p>
            <a:pPr>
              <a:lnSpc>
                <a:spcPct val="200000"/>
              </a:lnSpc>
            </a:pPr>
            <a:r>
              <a:rPr lang="en-US" dirty="0">
                <a:solidFill>
                  <a:schemeClr val="tx1">
                    <a:lumMod val="95000"/>
                    <a:lumOff val="5000"/>
                  </a:schemeClr>
                </a:solidFill>
              </a:rPr>
              <a:t>Application of AI </a:t>
            </a:r>
          </a:p>
          <a:p>
            <a:pPr>
              <a:lnSpc>
                <a:spcPct val="200000"/>
              </a:lnSpc>
            </a:pPr>
            <a:endParaRPr lang="en-US" dirty="0">
              <a:solidFill>
                <a:schemeClr val="tx1">
                  <a:lumMod val="95000"/>
                  <a:lumOff val="5000"/>
                </a:schemeClr>
              </a:solidFill>
            </a:endParaRPr>
          </a:p>
        </p:txBody>
      </p:sp>
      <p:sp>
        <p:nvSpPr>
          <p:cNvPr id="5" name="Slide Number Placeholder 4"/>
          <p:cNvSpPr>
            <a:spLocks noGrp="1"/>
          </p:cNvSpPr>
          <p:nvPr>
            <p:ph type="sldNum" sz="quarter" idx="12"/>
          </p:nvPr>
        </p:nvSpPr>
        <p:spPr/>
        <p:txBody>
          <a:bodyPr/>
          <a:lstStyle/>
          <a:p>
            <a:fld id="{4A978B9C-A1D6-4C88-96E8-78B53701721F}" type="slidenum">
              <a:rPr lang="en-US" smtClean="0"/>
              <a:pPr/>
              <a:t>4</a:t>
            </a:fld>
            <a:endParaRPr lang="en-US"/>
          </a:p>
        </p:txBody>
      </p:sp>
    </p:spTree>
    <p:extLst>
      <p:ext uri="{BB962C8B-B14F-4D97-AF65-F5344CB8AC3E}">
        <p14:creationId xmlns:p14="http://schemas.microsoft.com/office/powerpoint/2010/main" val="3618146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760" y="412237"/>
            <a:ext cx="8911687" cy="1280890"/>
          </a:xfrm>
        </p:spPr>
        <p:txBody>
          <a:bodyPr/>
          <a:lstStyle/>
          <a:p>
            <a:r>
              <a:rPr lang="en-US" dirty="0"/>
              <a:t>AI Reasoning</a:t>
            </a:r>
          </a:p>
        </p:txBody>
      </p:sp>
      <p:sp>
        <p:nvSpPr>
          <p:cNvPr id="3" name="Content Placeholder 2"/>
          <p:cNvSpPr>
            <a:spLocks noGrp="1"/>
          </p:cNvSpPr>
          <p:nvPr>
            <p:ph idx="1"/>
          </p:nvPr>
        </p:nvSpPr>
        <p:spPr>
          <a:xfrm>
            <a:off x="2589212" y="2133600"/>
            <a:ext cx="8915400" cy="2410690"/>
          </a:xfrm>
        </p:spPr>
        <p:txBody>
          <a:bodyPr>
            <a:normAutofit/>
          </a:bodyPr>
          <a:lstStyle/>
          <a:p>
            <a:pPr marL="0" indent="0">
              <a:buNone/>
            </a:pPr>
            <a:endParaRPr lang="en-US" dirty="0"/>
          </a:p>
          <a:p>
            <a:r>
              <a:rPr lang="en-US" dirty="0"/>
              <a:t>Consider an example that can’t be handled by monotonic logic</a:t>
            </a:r>
          </a:p>
          <a:p>
            <a:pPr lvl="1"/>
            <a:r>
              <a:rPr lang="en-US" b="1" dirty="0"/>
              <a:t>Birds can fly</a:t>
            </a:r>
          </a:p>
          <a:p>
            <a:endParaRPr lang="en-US" dirty="0"/>
          </a:p>
          <a:p>
            <a:r>
              <a:rPr lang="en-US" dirty="0"/>
              <a:t>Seems logical, right?</a:t>
            </a:r>
          </a:p>
          <a:p>
            <a:endParaRPr lang="en-US" dirty="0"/>
          </a:p>
          <a:p>
            <a:pPr lvl="1"/>
            <a:endParaRPr lang="en-US" dirty="0"/>
          </a:p>
          <a:p>
            <a:pPr marL="457200" lvl="1"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511" y="4636653"/>
            <a:ext cx="1823461" cy="1727489"/>
          </a:xfrm>
          <a:prstGeom prst="rect">
            <a:avLst/>
          </a:prstGeom>
        </p:spPr>
      </p:pic>
    </p:spTree>
    <p:extLst>
      <p:ext uri="{BB962C8B-B14F-4D97-AF65-F5344CB8AC3E}">
        <p14:creationId xmlns:p14="http://schemas.microsoft.com/office/powerpoint/2010/main" val="1156798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Exceptions?</a:t>
            </a:r>
          </a:p>
        </p:txBody>
      </p:sp>
      <p:sp>
        <p:nvSpPr>
          <p:cNvPr id="3" name="Content Placeholder 2"/>
          <p:cNvSpPr>
            <a:spLocks noGrp="1"/>
          </p:cNvSpPr>
          <p:nvPr>
            <p:ph idx="1"/>
          </p:nvPr>
        </p:nvSpPr>
        <p:spPr/>
        <p:txBody>
          <a:bodyPr/>
          <a:lstStyle/>
          <a:p>
            <a:r>
              <a:rPr lang="en-US" dirty="0"/>
              <a:t>What about exceptions?</a:t>
            </a:r>
          </a:p>
          <a:p>
            <a:pPr lvl="1"/>
            <a:r>
              <a:rPr lang="en-US" dirty="0"/>
              <a:t>Ostrich, Penguins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3888" y="3408947"/>
            <a:ext cx="2362200" cy="2819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150" y="3397625"/>
            <a:ext cx="1676400" cy="2724150"/>
          </a:xfrm>
          <a:prstGeom prst="rect">
            <a:avLst/>
          </a:prstGeom>
        </p:spPr>
      </p:pic>
    </p:spTree>
    <p:extLst>
      <p:ext uri="{BB962C8B-B14F-4D97-AF65-F5344CB8AC3E}">
        <p14:creationId xmlns:p14="http://schemas.microsoft.com/office/powerpoint/2010/main" val="2888363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Exceptions</a:t>
            </a:r>
          </a:p>
        </p:txBody>
      </p:sp>
      <p:sp>
        <p:nvSpPr>
          <p:cNvPr id="3" name="Content Placeholder 2"/>
          <p:cNvSpPr>
            <a:spLocks noGrp="1"/>
          </p:cNvSpPr>
          <p:nvPr>
            <p:ph idx="1"/>
          </p:nvPr>
        </p:nvSpPr>
        <p:spPr>
          <a:xfrm>
            <a:off x="2589212" y="2133600"/>
            <a:ext cx="8915400" cy="2983345"/>
          </a:xfrm>
        </p:spPr>
        <p:txBody>
          <a:bodyPr/>
          <a:lstStyle/>
          <a:p>
            <a:r>
              <a:rPr lang="en-US" dirty="0"/>
              <a:t>Bird(x) → Flies(x)</a:t>
            </a:r>
          </a:p>
          <a:p>
            <a:endParaRPr lang="en-US" dirty="0"/>
          </a:p>
          <a:p>
            <a:r>
              <a:rPr lang="en-US" dirty="0"/>
              <a:t>How to handle exceptions?</a:t>
            </a:r>
          </a:p>
          <a:p>
            <a:pPr lvl="1"/>
            <a:r>
              <a:rPr lang="en-US" dirty="0"/>
              <a:t>Bird(x) </a:t>
            </a:r>
            <a:r>
              <a:rPr lang="en-US" altLang="zh-TW" b="1" dirty="0">
                <a:solidFill>
                  <a:schemeClr val="tx1">
                    <a:lumMod val="65000"/>
                    <a:lumOff val="35000"/>
                  </a:schemeClr>
                </a:solidFill>
                <a:latin typeface="Symbol" pitchFamily="18" charset="2"/>
                <a:ea typeface="新細明體" pitchFamily="18" charset="-120"/>
              </a:rPr>
              <a:t>Ù </a:t>
            </a:r>
            <a:r>
              <a:rPr lang="en-US" altLang="zh-TW" b="1" dirty="0">
                <a:solidFill>
                  <a:schemeClr val="tx1">
                    <a:lumMod val="65000"/>
                    <a:lumOff val="35000"/>
                  </a:schemeClr>
                </a:solidFill>
                <a:latin typeface="Symbol" pitchFamily="18" charset="2"/>
                <a:ea typeface="新細明體" pitchFamily="18" charset="-120"/>
                <a:sym typeface="Symbol"/>
              </a:rPr>
              <a:t> </a:t>
            </a:r>
            <a:r>
              <a:rPr lang="en-US" altLang="zh-TW" dirty="0">
                <a:sym typeface="Symbol"/>
              </a:rPr>
              <a:t>Abn</a:t>
            </a:r>
            <a:r>
              <a:rPr lang="en-US" dirty="0"/>
              <a:t>ormal(x) → Flies(x)</a:t>
            </a:r>
          </a:p>
          <a:p>
            <a:pPr lvl="1"/>
            <a:endParaRPr lang="en-US" dirty="0"/>
          </a:p>
          <a:p>
            <a:r>
              <a:rPr lang="en-US" dirty="0"/>
              <a:t>Through non-monotonic logic, we handle exceptions</a:t>
            </a:r>
          </a:p>
          <a:p>
            <a:endParaRPr lang="en-US" dirty="0"/>
          </a:p>
          <a:p>
            <a:pPr lvl="1"/>
            <a:endParaRPr lang="en-US" dirty="0">
              <a:solidFill>
                <a:schemeClr val="tx1">
                  <a:lumMod val="65000"/>
                  <a:lumOff val="35000"/>
                </a:schemeClr>
              </a:solidFill>
            </a:endParaRPr>
          </a:p>
          <a:p>
            <a:pPr lvl="1"/>
            <a:endParaRPr lang="en-US" dirty="0">
              <a:solidFill>
                <a:schemeClr val="tx1">
                  <a:lumMod val="65000"/>
                  <a:lumOff val="35000"/>
                </a:schemeClr>
              </a:solidFill>
            </a:endParaRPr>
          </a:p>
        </p:txBody>
      </p:sp>
    </p:spTree>
    <p:extLst>
      <p:ext uri="{BB962C8B-B14F-4D97-AF65-F5344CB8AC3E}">
        <p14:creationId xmlns:p14="http://schemas.microsoft.com/office/powerpoint/2010/main" val="639740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Handling Exceptions</a:t>
            </a:r>
          </a:p>
        </p:txBody>
      </p:sp>
      <p:sp>
        <p:nvSpPr>
          <p:cNvPr id="3" name="Content Placeholder 2"/>
          <p:cNvSpPr>
            <a:spLocks noGrp="1"/>
          </p:cNvSpPr>
          <p:nvPr>
            <p:ph idx="1"/>
          </p:nvPr>
        </p:nvSpPr>
        <p:spPr/>
        <p:txBody>
          <a:bodyPr>
            <a:normAutofit/>
          </a:bodyPr>
          <a:lstStyle/>
          <a:p>
            <a:r>
              <a:rPr lang="en-US" dirty="0"/>
              <a:t>We know</a:t>
            </a:r>
          </a:p>
          <a:p>
            <a:pPr lvl="1"/>
            <a:r>
              <a:rPr lang="en-US" dirty="0"/>
              <a:t>Ostrich(x) → Abnormal(x) </a:t>
            </a:r>
          </a:p>
          <a:p>
            <a:pPr lvl="1"/>
            <a:r>
              <a:rPr lang="en-US" dirty="0"/>
              <a:t>Ostrich is not a normal bird</a:t>
            </a:r>
            <a:endParaRPr lang="en-US" sz="3200" dirty="0"/>
          </a:p>
          <a:p>
            <a:pPr marL="342900" lvl="1" indent="-342900">
              <a:buFont typeface="Arial" panose="020B0604020202020204" pitchFamily="34" charset="0"/>
              <a:buChar char="•"/>
            </a:pPr>
            <a:endParaRPr lang="en-US" sz="3200" dirty="0"/>
          </a:p>
          <a:p>
            <a:pPr marL="0" lvl="1" indent="0">
              <a:buNone/>
            </a:pPr>
            <a:r>
              <a:rPr lang="en-US" b="1" dirty="0"/>
              <a:t>We conclude</a:t>
            </a:r>
          </a:p>
          <a:p>
            <a:pPr marL="742950" lvl="2" indent="-342900"/>
            <a:r>
              <a:rPr lang="en-US" dirty="0"/>
              <a:t>Ostrich(x) → Bird(x) </a:t>
            </a:r>
            <a:r>
              <a:rPr lang="en-US" altLang="zh-TW" b="1" dirty="0">
                <a:solidFill>
                  <a:schemeClr val="tx1">
                    <a:lumMod val="65000"/>
                    <a:lumOff val="35000"/>
                  </a:schemeClr>
                </a:solidFill>
                <a:latin typeface="Symbol" pitchFamily="18" charset="2"/>
                <a:ea typeface="新細明體" pitchFamily="18" charset="-120"/>
              </a:rPr>
              <a:t>Ù </a:t>
            </a:r>
            <a:r>
              <a:rPr lang="en-US" altLang="zh-TW" b="1" dirty="0">
                <a:solidFill>
                  <a:schemeClr val="tx1">
                    <a:lumMod val="65000"/>
                    <a:lumOff val="35000"/>
                  </a:schemeClr>
                </a:solidFill>
                <a:latin typeface="Symbol" pitchFamily="18" charset="2"/>
                <a:ea typeface="新細明體" pitchFamily="18" charset="-120"/>
                <a:sym typeface="Symbol"/>
              </a:rPr>
              <a:t></a:t>
            </a:r>
            <a:r>
              <a:rPr lang="en-US" dirty="0"/>
              <a:t>Flies(x)</a:t>
            </a:r>
          </a:p>
          <a:p>
            <a:endParaRPr lang="en-US" dirty="0"/>
          </a:p>
          <a:p>
            <a:r>
              <a:rPr lang="en-US" dirty="0"/>
              <a:t>We make all exceptions this way</a:t>
            </a:r>
          </a:p>
          <a:p>
            <a:pPr lvl="1"/>
            <a:endParaRPr lang="en-US" dirty="0"/>
          </a:p>
        </p:txBody>
      </p:sp>
    </p:spTree>
    <p:extLst>
      <p:ext uri="{BB962C8B-B14F-4D97-AF65-F5344CB8AC3E}">
        <p14:creationId xmlns:p14="http://schemas.microsoft.com/office/powerpoint/2010/main" val="2501326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Specifying Defaults</a:t>
            </a:r>
          </a:p>
        </p:txBody>
      </p:sp>
      <p:sp>
        <p:nvSpPr>
          <p:cNvPr id="3" name="Content Placeholder 2"/>
          <p:cNvSpPr>
            <a:spLocks noGrp="1"/>
          </p:cNvSpPr>
          <p:nvPr>
            <p:ph idx="1"/>
          </p:nvPr>
        </p:nvSpPr>
        <p:spPr/>
        <p:txBody>
          <a:bodyPr/>
          <a:lstStyle/>
          <a:p>
            <a:r>
              <a:rPr lang="en-US" dirty="0"/>
              <a:t>Monotonic logic has formal systems to handle defaults</a:t>
            </a:r>
          </a:p>
          <a:p>
            <a:pPr lvl="1"/>
            <a:r>
              <a:rPr lang="en-US" dirty="0"/>
              <a:t>Defaults: Known facts and rules </a:t>
            </a:r>
          </a:p>
          <a:p>
            <a:pPr lvl="1"/>
            <a:endParaRPr lang="en-US" dirty="0"/>
          </a:p>
          <a:p>
            <a:endParaRPr lang="en-US" dirty="0"/>
          </a:p>
          <a:p>
            <a:endParaRPr lang="en-US" dirty="0"/>
          </a:p>
          <a:p>
            <a:r>
              <a:rPr lang="en-US" dirty="0"/>
              <a:t>Non-monotonic logic uses incomplete and uncertain information to form patterns for decision making</a:t>
            </a:r>
          </a:p>
          <a:p>
            <a:pPr lvl="1"/>
            <a:r>
              <a:rPr lang="en-US" dirty="0"/>
              <a:t>Abduction: Interpretation of the rules and facts.</a:t>
            </a:r>
          </a:p>
          <a:p>
            <a:endParaRPr lang="en-US" dirty="0"/>
          </a:p>
          <a:p>
            <a:endParaRPr lang="en-US" dirty="0"/>
          </a:p>
          <a:p>
            <a:endParaRPr lang="en-US" dirty="0"/>
          </a:p>
        </p:txBody>
      </p:sp>
    </p:spTree>
    <p:extLst>
      <p:ext uri="{BB962C8B-B14F-4D97-AF65-F5344CB8AC3E}">
        <p14:creationId xmlns:p14="http://schemas.microsoft.com/office/powerpoint/2010/main" val="151659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Reasoning </a:t>
            </a:r>
          </a:p>
        </p:txBody>
      </p:sp>
      <p:sp>
        <p:nvSpPr>
          <p:cNvPr id="3" name="Content Placeholder 2"/>
          <p:cNvSpPr>
            <a:spLocks noGrp="1"/>
          </p:cNvSpPr>
          <p:nvPr>
            <p:ph idx="1"/>
          </p:nvPr>
        </p:nvSpPr>
        <p:spPr/>
        <p:txBody>
          <a:bodyPr>
            <a:normAutofit/>
          </a:bodyPr>
          <a:lstStyle/>
          <a:p>
            <a:r>
              <a:rPr lang="en-US" dirty="0"/>
              <a:t>Default logic</a:t>
            </a:r>
          </a:p>
          <a:p>
            <a:pPr lvl="1"/>
            <a:r>
              <a:rPr lang="en-US" dirty="0"/>
              <a:t>The predicate logic used as set of inferences</a:t>
            </a:r>
          </a:p>
          <a:p>
            <a:pPr marL="457200" lvl="1" indent="0">
              <a:buNone/>
            </a:pPr>
            <a:endParaRPr lang="en-US" dirty="0"/>
          </a:p>
          <a:p>
            <a:r>
              <a:rPr lang="en-US" dirty="0"/>
              <a:t>Modal Operator - consistent with known facts</a:t>
            </a:r>
          </a:p>
          <a:p>
            <a:pPr lvl="1"/>
            <a:r>
              <a:rPr lang="en-US" altLang="zh-TW" dirty="0">
                <a:ea typeface="新細明體" pitchFamily="18" charset="-120"/>
                <a:sym typeface="Symbol" pitchFamily="18" charset="2"/>
              </a:rPr>
              <a:t></a:t>
            </a:r>
            <a:r>
              <a:rPr lang="en-US" altLang="zh-TW" dirty="0" err="1">
                <a:ea typeface="新細明體" pitchFamily="18" charset="-120"/>
              </a:rPr>
              <a:t>x,y</a:t>
            </a:r>
            <a:r>
              <a:rPr lang="en-US" altLang="zh-TW" dirty="0">
                <a:ea typeface="新細明體" pitchFamily="18" charset="-120"/>
              </a:rPr>
              <a:t>: A(</a:t>
            </a:r>
            <a:r>
              <a:rPr lang="en-US" altLang="zh-TW" dirty="0" err="1">
                <a:ea typeface="新細明體" pitchFamily="18" charset="-120"/>
              </a:rPr>
              <a:t>x,y</a:t>
            </a:r>
            <a:r>
              <a:rPr lang="en-US" altLang="zh-TW" dirty="0">
                <a:ea typeface="新細明體" pitchFamily="18" charset="-120"/>
              </a:rPr>
              <a:t>) </a:t>
            </a:r>
            <a:r>
              <a:rPr lang="en-US" altLang="zh-TW" dirty="0">
                <a:latin typeface="Symbol" pitchFamily="18" charset="2"/>
                <a:ea typeface="新細明體" pitchFamily="18" charset="-120"/>
              </a:rPr>
              <a:t>Ù</a:t>
            </a:r>
            <a:r>
              <a:rPr lang="en-US" altLang="zh-TW" dirty="0">
                <a:ea typeface="新細明體" pitchFamily="18" charset="-120"/>
              </a:rPr>
              <a:t> B(</a:t>
            </a:r>
            <a:r>
              <a:rPr lang="en-US" altLang="zh-TW" dirty="0" err="1">
                <a:ea typeface="新細明體" pitchFamily="18" charset="-120"/>
              </a:rPr>
              <a:t>x,y</a:t>
            </a:r>
            <a:r>
              <a:rPr lang="en-US" altLang="zh-TW" dirty="0">
                <a:ea typeface="新細明體" pitchFamily="18" charset="-120"/>
              </a:rPr>
              <a:t>) </a:t>
            </a:r>
          </a:p>
          <a:p>
            <a:pPr marL="457200" lvl="1" indent="0">
              <a:buNone/>
            </a:pPr>
            <a:r>
              <a:rPr lang="en-US" altLang="zh-TW" dirty="0">
                <a:ea typeface="新細明體" pitchFamily="18" charset="-120"/>
                <a:sym typeface="Symbol" pitchFamily="18" charset="2"/>
              </a:rPr>
              <a:t>    </a:t>
            </a:r>
            <a:r>
              <a:rPr lang="en-US" altLang="zh-TW" dirty="0">
                <a:ea typeface="新細明體" pitchFamily="18" charset="-120"/>
              </a:rPr>
              <a:t>C (</a:t>
            </a:r>
            <a:r>
              <a:rPr lang="en-US" altLang="zh-TW" dirty="0" err="1">
                <a:ea typeface="新細明體" pitchFamily="18" charset="-120"/>
              </a:rPr>
              <a:t>x,y</a:t>
            </a:r>
            <a:r>
              <a:rPr lang="en-US" altLang="zh-TW" dirty="0">
                <a:ea typeface="新細明體" pitchFamily="18" charset="-120"/>
              </a:rPr>
              <a:t>)</a:t>
            </a:r>
          </a:p>
          <a:p>
            <a:pPr lvl="1"/>
            <a:r>
              <a:rPr lang="en-US" altLang="zh-TW" dirty="0">
                <a:ea typeface="新細明體" pitchFamily="18" charset="-120"/>
              </a:rPr>
              <a:t>Here B(</a:t>
            </a:r>
            <a:r>
              <a:rPr lang="en-US" altLang="zh-TW" dirty="0" err="1">
                <a:ea typeface="新細明體" pitchFamily="18" charset="-120"/>
              </a:rPr>
              <a:t>x,y</a:t>
            </a:r>
            <a:r>
              <a:rPr lang="en-US" altLang="zh-TW" dirty="0">
                <a:ea typeface="新細明體" pitchFamily="18" charset="-120"/>
              </a:rPr>
              <a:t>) is the Modal Operator</a:t>
            </a:r>
          </a:p>
          <a:p>
            <a:pPr lvl="1"/>
            <a:endParaRPr lang="en-US" dirty="0"/>
          </a:p>
        </p:txBody>
      </p:sp>
    </p:spTree>
    <p:extLst>
      <p:ext uri="{BB962C8B-B14F-4D97-AF65-F5344CB8AC3E}">
        <p14:creationId xmlns:p14="http://schemas.microsoft.com/office/powerpoint/2010/main" val="2615104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Prolog</a:t>
            </a:r>
          </a:p>
        </p:txBody>
      </p:sp>
      <p:sp>
        <p:nvSpPr>
          <p:cNvPr id="4" name="Date Placeholder 3"/>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46</a:t>
            </a:fld>
            <a:endParaRPr lang="en-US"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110181" y="1533236"/>
            <a:ext cx="4156363" cy="4967597"/>
          </a:xfrm>
          <a:prstGeom prst="rect">
            <a:avLst/>
          </a:prstGeom>
        </p:spPr>
      </p:pic>
    </p:spTree>
    <p:extLst>
      <p:ext uri="{BB962C8B-B14F-4D97-AF65-F5344CB8AC3E}">
        <p14:creationId xmlns:p14="http://schemas.microsoft.com/office/powerpoint/2010/main" val="1616327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t>Approaches used in Computation Intelligence</a:t>
            </a:r>
            <a:br>
              <a:rPr lang="en-US" dirty="0"/>
            </a:br>
            <a:br>
              <a:rPr lang="en-US" dirty="0"/>
            </a:br>
            <a:endParaRPr lang="en-US" dirty="0"/>
          </a:p>
        </p:txBody>
      </p:sp>
      <p:sp>
        <p:nvSpPr>
          <p:cNvPr id="3" name="Content Placeholder 2"/>
          <p:cNvSpPr>
            <a:spLocks noGrp="1"/>
          </p:cNvSpPr>
          <p:nvPr>
            <p:ph idx="1"/>
          </p:nvPr>
        </p:nvSpPr>
        <p:spPr/>
        <p:txBody>
          <a:bodyPr/>
          <a:lstStyle/>
          <a:p>
            <a:endParaRPr lang="en-US" dirty="0"/>
          </a:p>
          <a:p>
            <a:pPr lvl="1"/>
            <a:r>
              <a:rPr lang="en-US" dirty="0"/>
              <a:t>Machine Learning Schemes: </a:t>
            </a:r>
          </a:p>
          <a:p>
            <a:pPr lvl="1"/>
            <a:endParaRPr lang="en-US" dirty="0"/>
          </a:p>
          <a:p>
            <a:pPr lvl="3"/>
            <a:r>
              <a:rPr lang="en-US" dirty="0"/>
              <a:t>Linear Regression, </a:t>
            </a:r>
          </a:p>
          <a:p>
            <a:pPr lvl="1"/>
            <a:endParaRPr lang="en-US" dirty="0"/>
          </a:p>
          <a:p>
            <a:pPr lvl="1"/>
            <a:endParaRPr lang="en-US" dirty="0"/>
          </a:p>
          <a:p>
            <a:pPr lvl="1"/>
            <a:endParaRPr lang="en-US" dirty="0"/>
          </a:p>
          <a:p>
            <a:pPr lvl="3"/>
            <a:r>
              <a:rPr lang="en-US" dirty="0"/>
              <a:t>convolutional neural networks and </a:t>
            </a:r>
          </a:p>
          <a:p>
            <a:pPr lvl="1"/>
            <a:endParaRPr lang="en-US" dirty="0"/>
          </a:p>
        </p:txBody>
      </p:sp>
      <p:sp>
        <p:nvSpPr>
          <p:cNvPr id="4" name="Date Placeholder 3"/>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740261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Regression</a:t>
            </a:r>
          </a:p>
        </p:txBody>
      </p:sp>
      <p:sp>
        <p:nvSpPr>
          <p:cNvPr id="3" name="Content Placeholder 2"/>
          <p:cNvSpPr>
            <a:spLocks noGrp="1"/>
          </p:cNvSpPr>
          <p:nvPr>
            <p:ph idx="1"/>
          </p:nvPr>
        </p:nvSpPr>
        <p:spPr/>
        <p:txBody>
          <a:bodyPr/>
          <a:lstStyle/>
          <a:p>
            <a:r>
              <a:rPr lang="en-US" dirty="0"/>
              <a:t>Next Lecture:</a:t>
            </a:r>
          </a:p>
        </p:txBody>
      </p:sp>
      <p:sp>
        <p:nvSpPr>
          <p:cNvPr id="4" name="Date Placeholder 3"/>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1403206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8396" y="124423"/>
            <a:ext cx="8911687" cy="986976"/>
          </a:xfrm>
        </p:spPr>
        <p:txBody>
          <a:bodyPr/>
          <a:lstStyle/>
          <a:p>
            <a:r>
              <a:rPr lang="en-US" dirty="0"/>
              <a:t>AI, ML</a:t>
            </a:r>
          </a:p>
        </p:txBody>
      </p:sp>
      <p:sp>
        <p:nvSpPr>
          <p:cNvPr id="14" name="Date Placeholder 13"/>
          <p:cNvSpPr>
            <a:spLocks noGrp="1"/>
          </p:cNvSpPr>
          <p:nvPr>
            <p:ph type="dt" sz="half" idx="10"/>
          </p:nvPr>
        </p:nvSpPr>
        <p:spPr>
          <a:xfrm>
            <a:off x="13443015" y="6687226"/>
            <a:ext cx="1146283" cy="370396"/>
          </a:xfrm>
        </p:spPr>
        <p:txBody>
          <a:bodyPr/>
          <a:lstStyle/>
          <a:p>
            <a:fld id="{1CD6D9A2-8028-434F-B0D1-E7FBC5BB784E}" type="datetime1">
              <a:rPr lang="en-US" smtClean="0"/>
              <a:t>10/21/2023</a:t>
            </a:fld>
            <a:endParaRPr lang="en-US"/>
          </a:p>
        </p:txBody>
      </p:sp>
      <p:sp>
        <p:nvSpPr>
          <p:cNvPr id="15" name="Slide Number Placeholder 14"/>
          <p:cNvSpPr>
            <a:spLocks noGrp="1"/>
          </p:cNvSpPr>
          <p:nvPr>
            <p:ph type="sldNum" sz="quarter" idx="12"/>
          </p:nvPr>
        </p:nvSpPr>
        <p:spPr>
          <a:xfrm>
            <a:off x="3613215" y="1344571"/>
            <a:ext cx="779767" cy="365125"/>
          </a:xfrm>
        </p:spPr>
        <p:txBody>
          <a:bodyPr/>
          <a:lstStyle/>
          <a:p>
            <a:fld id="{21A9D750-17E9-472F-B72C-6AF24681985C}" type="slidenum">
              <a:rPr lang="en-US" smtClean="0"/>
              <a:t>49</a:t>
            </a:fld>
            <a:endParaRPr lang="en-US"/>
          </a:p>
        </p:txBody>
      </p:sp>
      <p:sp>
        <p:nvSpPr>
          <p:cNvPr id="16" name="Oval 15"/>
          <p:cNvSpPr/>
          <p:nvPr/>
        </p:nvSpPr>
        <p:spPr>
          <a:xfrm>
            <a:off x="4140913" y="1698407"/>
            <a:ext cx="5678310" cy="515959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797316" y="2622656"/>
            <a:ext cx="4425244" cy="398529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5605257" y="3943456"/>
            <a:ext cx="2793213" cy="2664491"/>
          </a:xfrm>
          <a:prstGeom prst="ellipse">
            <a:avLst/>
          </a:prstGeom>
          <a:solidFill>
            <a:srgbClr val="55A9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00425" y="1922459"/>
            <a:ext cx="2607734" cy="369332"/>
          </a:xfrm>
          <a:prstGeom prst="rect">
            <a:avLst/>
          </a:prstGeom>
          <a:noFill/>
        </p:spPr>
        <p:txBody>
          <a:bodyPr wrap="square" rtlCol="0">
            <a:spAutoFit/>
          </a:bodyPr>
          <a:lstStyle/>
          <a:p>
            <a:r>
              <a:rPr lang="en-US" dirty="0">
                <a:solidFill>
                  <a:schemeClr val="bg1"/>
                </a:solidFill>
              </a:rPr>
              <a:t>Artificial Intelligence</a:t>
            </a:r>
          </a:p>
        </p:txBody>
      </p:sp>
      <p:sp>
        <p:nvSpPr>
          <p:cNvPr id="22" name="Oval 21"/>
          <p:cNvSpPr/>
          <p:nvPr/>
        </p:nvSpPr>
        <p:spPr>
          <a:xfrm>
            <a:off x="6257988" y="5206573"/>
            <a:ext cx="1693334" cy="1388847"/>
          </a:xfrm>
          <a:prstGeom prst="ellipse">
            <a:avLst/>
          </a:prstGeom>
          <a:solidFill>
            <a:srgbClr val="D0EE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5777728" y="3098390"/>
            <a:ext cx="2464420" cy="369332"/>
          </a:xfrm>
          <a:prstGeom prst="rect">
            <a:avLst/>
          </a:prstGeom>
          <a:noFill/>
        </p:spPr>
        <p:txBody>
          <a:bodyPr wrap="square" rtlCol="0">
            <a:spAutoFit/>
          </a:bodyPr>
          <a:lstStyle/>
          <a:p>
            <a:r>
              <a:rPr lang="de-DE" dirty="0">
                <a:solidFill>
                  <a:schemeClr val="bg1">
                    <a:lumMod val="95000"/>
                  </a:schemeClr>
                </a:solidFill>
              </a:rPr>
              <a:t>Machine Learning</a:t>
            </a:r>
            <a:endParaRPr lang="en-US" dirty="0">
              <a:solidFill>
                <a:schemeClr val="bg1">
                  <a:lumMod val="95000"/>
                </a:schemeClr>
              </a:solidFill>
            </a:endParaRPr>
          </a:p>
        </p:txBody>
      </p:sp>
      <p:sp>
        <p:nvSpPr>
          <p:cNvPr id="3" name="TextBox 2"/>
          <p:cNvSpPr txBox="1"/>
          <p:nvPr/>
        </p:nvSpPr>
        <p:spPr>
          <a:xfrm>
            <a:off x="6006260" y="4278203"/>
            <a:ext cx="2196790" cy="369332"/>
          </a:xfrm>
          <a:prstGeom prst="rect">
            <a:avLst/>
          </a:prstGeom>
          <a:noFill/>
        </p:spPr>
        <p:txBody>
          <a:bodyPr wrap="square" rtlCol="0">
            <a:spAutoFit/>
          </a:bodyPr>
          <a:lstStyle/>
          <a:p>
            <a:pPr algn="ctr"/>
            <a:r>
              <a:rPr lang="de-DE" dirty="0"/>
              <a:t>Deep learning</a:t>
            </a:r>
            <a:endParaRPr lang="en-US" dirty="0"/>
          </a:p>
        </p:txBody>
      </p:sp>
      <p:sp>
        <p:nvSpPr>
          <p:cNvPr id="5" name="TextBox 4"/>
          <p:cNvSpPr txBox="1"/>
          <p:nvPr/>
        </p:nvSpPr>
        <p:spPr>
          <a:xfrm>
            <a:off x="6658606" y="5716330"/>
            <a:ext cx="892097" cy="369332"/>
          </a:xfrm>
          <a:prstGeom prst="rect">
            <a:avLst/>
          </a:prstGeom>
          <a:noFill/>
        </p:spPr>
        <p:txBody>
          <a:bodyPr wrap="square" rtlCol="0">
            <a:spAutoFit/>
          </a:bodyPr>
          <a:lstStyle/>
          <a:p>
            <a:r>
              <a:rPr lang="de-DE" dirty="0"/>
              <a:t>CNN</a:t>
            </a:r>
            <a:endParaRPr lang="en-US" dirty="0"/>
          </a:p>
        </p:txBody>
      </p:sp>
    </p:spTree>
    <p:extLst>
      <p:ext uri="{BB962C8B-B14F-4D97-AF65-F5344CB8AC3E}">
        <p14:creationId xmlns:p14="http://schemas.microsoft.com/office/powerpoint/2010/main" val="181342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Artificial Intelligence (AI)</a:t>
            </a:r>
          </a:p>
        </p:txBody>
      </p:sp>
      <p:sp>
        <p:nvSpPr>
          <p:cNvPr id="3" name="Content Placeholder 2"/>
          <p:cNvSpPr>
            <a:spLocks noGrp="1"/>
          </p:cNvSpPr>
          <p:nvPr>
            <p:ph idx="1"/>
          </p:nvPr>
        </p:nvSpPr>
        <p:spPr/>
        <p:txBody>
          <a:bodyPr>
            <a:normAutofit/>
          </a:bodyPr>
          <a:lstStyle/>
          <a:p>
            <a:r>
              <a:rPr lang="en-US" dirty="0"/>
              <a:t>What is intelligence?</a:t>
            </a:r>
          </a:p>
          <a:p>
            <a:endParaRPr lang="en-US" dirty="0"/>
          </a:p>
          <a:p>
            <a:r>
              <a:rPr lang="en-US" dirty="0"/>
              <a:t>How can intelligence be measured?</a:t>
            </a:r>
          </a:p>
          <a:p>
            <a:endParaRPr lang="en-US" dirty="0"/>
          </a:p>
          <a:p>
            <a:r>
              <a:rPr lang="en-US" dirty="0"/>
              <a:t>How does our brain work?</a:t>
            </a:r>
          </a:p>
          <a:p>
            <a:endParaRPr lang="en-US" dirty="0"/>
          </a:p>
          <a:p>
            <a:r>
              <a:rPr lang="en-US" dirty="0"/>
              <a:t>Intelligence machine?</a:t>
            </a:r>
          </a:p>
          <a:p>
            <a:endParaRPr lang="en-US" dirty="0"/>
          </a:p>
          <a:p>
            <a:endParaRPr lang="en-US" dirty="0"/>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4A978B9C-A1D6-4C88-96E8-78B53701721F}" type="slidenum">
              <a:rPr lang="en-US" smtClean="0"/>
              <a:pPr/>
              <a:t>5</a:t>
            </a:fld>
            <a:endParaRPr lang="en-US"/>
          </a:p>
        </p:txBody>
      </p:sp>
    </p:spTree>
    <p:extLst>
      <p:ext uri="{BB962C8B-B14F-4D97-AF65-F5344CB8AC3E}">
        <p14:creationId xmlns:p14="http://schemas.microsoft.com/office/powerpoint/2010/main" val="35312996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269" y="541604"/>
            <a:ext cx="8911687" cy="611303"/>
          </a:xfrm>
        </p:spPr>
        <p:txBody>
          <a:bodyPr>
            <a:normAutofit fontScale="90000"/>
          </a:bodyPr>
          <a:lstStyle/>
          <a:p>
            <a:r>
              <a:rPr lang="en-US" dirty="0"/>
              <a:t>Data Science Life Cycle</a:t>
            </a:r>
          </a:p>
        </p:txBody>
      </p:sp>
      <p:sp>
        <p:nvSpPr>
          <p:cNvPr id="3" name="Date Placeholder 2"/>
          <p:cNvSpPr>
            <a:spLocks noGrp="1"/>
          </p:cNvSpPr>
          <p:nvPr>
            <p:ph type="dt" sz="half" idx="10"/>
          </p:nvPr>
        </p:nvSpPr>
        <p:spPr/>
        <p:txBody>
          <a:bodyPr/>
          <a:lstStyle/>
          <a:p>
            <a:fld id="{69002D3D-9371-470B-A06C-6B97EAEC5C21}" type="datetime1">
              <a:rPr lang="en-US" smtClean="0"/>
              <a:t>10/21/2023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50</a:t>
            </a:fld>
            <a:endParaRPr lang="en-US"/>
          </a:p>
        </p:txBody>
      </p:sp>
      <p:pic>
        <p:nvPicPr>
          <p:cNvPr id="5" name="Picture 4"/>
          <p:cNvPicPr>
            <a:picLocks noChangeAspect="1"/>
          </p:cNvPicPr>
          <p:nvPr/>
        </p:nvPicPr>
        <p:blipFill>
          <a:blip r:embed="rId2"/>
          <a:stretch>
            <a:fillRect/>
          </a:stretch>
        </p:blipFill>
        <p:spPr>
          <a:xfrm>
            <a:off x="3142035" y="1439232"/>
            <a:ext cx="5670094" cy="5206263"/>
          </a:xfrm>
          <a:prstGeom prst="rect">
            <a:avLst/>
          </a:prstGeom>
        </p:spPr>
      </p:pic>
      <p:sp>
        <p:nvSpPr>
          <p:cNvPr id="7" name="Callout: Line 6">
            <a:extLst>
              <a:ext uri="{FF2B5EF4-FFF2-40B4-BE49-F238E27FC236}">
                <a16:creationId xmlns:a16="http://schemas.microsoft.com/office/drawing/2014/main" id="{55E032F1-AD6C-EFE6-1F01-855B0A764DA2}"/>
              </a:ext>
            </a:extLst>
          </p:cNvPr>
          <p:cNvSpPr/>
          <p:nvPr/>
        </p:nvSpPr>
        <p:spPr>
          <a:xfrm>
            <a:off x="9162854" y="3346219"/>
            <a:ext cx="2253006" cy="754441"/>
          </a:xfrm>
          <a:prstGeom prst="borderCallout1">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20000"/>
                  <a:lumOff val="80000"/>
                </a:schemeClr>
              </a:solidFill>
            </a:endParaRPr>
          </a:p>
        </p:txBody>
      </p:sp>
      <p:sp>
        <p:nvSpPr>
          <p:cNvPr id="9" name="TextBox 8">
            <a:extLst>
              <a:ext uri="{FF2B5EF4-FFF2-40B4-BE49-F238E27FC236}">
                <a16:creationId xmlns:a16="http://schemas.microsoft.com/office/drawing/2014/main" id="{84A02489-EFE5-B475-25FE-7A8823F76146}"/>
              </a:ext>
            </a:extLst>
          </p:cNvPr>
          <p:cNvSpPr txBox="1"/>
          <p:nvPr/>
        </p:nvSpPr>
        <p:spPr>
          <a:xfrm>
            <a:off x="9172281" y="3316171"/>
            <a:ext cx="1865102" cy="335756"/>
          </a:xfrm>
          <a:prstGeom prst="rect">
            <a:avLst/>
          </a:prstGeom>
          <a:noFill/>
        </p:spPr>
        <p:txBody>
          <a:bodyPr wrap="square" rtlCol="0">
            <a:spAutoFit/>
          </a:bodyPr>
          <a:lstStyle/>
          <a:p>
            <a:r>
              <a:rPr lang="en-US" dirty="0"/>
              <a:t>Data training</a:t>
            </a:r>
          </a:p>
        </p:txBody>
      </p:sp>
      <p:sp>
        <p:nvSpPr>
          <p:cNvPr id="11" name="TextBox 10">
            <a:extLst>
              <a:ext uri="{FF2B5EF4-FFF2-40B4-BE49-F238E27FC236}">
                <a16:creationId xmlns:a16="http://schemas.microsoft.com/office/drawing/2014/main" id="{C6130A18-4D45-1999-B735-A9DB867A5332}"/>
              </a:ext>
            </a:extLst>
          </p:cNvPr>
          <p:cNvSpPr txBox="1"/>
          <p:nvPr/>
        </p:nvSpPr>
        <p:spPr>
          <a:xfrm>
            <a:off x="9220984" y="3741947"/>
            <a:ext cx="1865102" cy="369332"/>
          </a:xfrm>
          <a:prstGeom prst="rect">
            <a:avLst/>
          </a:prstGeom>
          <a:noFill/>
        </p:spPr>
        <p:txBody>
          <a:bodyPr wrap="square" rtlCol="0">
            <a:spAutoFit/>
          </a:bodyPr>
          <a:lstStyle/>
          <a:p>
            <a:r>
              <a:rPr lang="en-US" dirty="0"/>
              <a:t>Test Data</a:t>
            </a:r>
          </a:p>
        </p:txBody>
      </p:sp>
      <p:sp>
        <p:nvSpPr>
          <p:cNvPr id="12" name="Scroll: Horizontal 11">
            <a:extLst>
              <a:ext uri="{FF2B5EF4-FFF2-40B4-BE49-F238E27FC236}">
                <a16:creationId xmlns:a16="http://schemas.microsoft.com/office/drawing/2014/main" id="{DC36CCEB-FF68-5A4B-1918-231BE7DD0ECD}"/>
              </a:ext>
            </a:extLst>
          </p:cNvPr>
          <p:cNvSpPr/>
          <p:nvPr/>
        </p:nvSpPr>
        <p:spPr>
          <a:xfrm>
            <a:off x="7805394" y="872466"/>
            <a:ext cx="2733774" cy="1102936"/>
          </a:xfrm>
          <a:prstGeom prst="horizontalScroll">
            <a:avLst/>
          </a:prstGeom>
          <a:solidFill>
            <a:srgbClr val="00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95000"/>
                    <a:lumOff val="5000"/>
                  </a:schemeClr>
                </a:solidFill>
              </a:rPr>
              <a:t>Sensors</a:t>
            </a:r>
          </a:p>
          <a:p>
            <a:pPr algn="ctr"/>
            <a:r>
              <a:rPr lang="en-US" sz="1200" dirty="0">
                <a:solidFill>
                  <a:schemeClr val="tx1">
                    <a:lumMod val="95000"/>
                    <a:lumOff val="5000"/>
                  </a:schemeClr>
                </a:solidFill>
              </a:rPr>
              <a:t>IoT Devices</a:t>
            </a:r>
          </a:p>
        </p:txBody>
      </p:sp>
      <p:sp>
        <p:nvSpPr>
          <p:cNvPr id="13" name="Callout: Line 12">
            <a:extLst>
              <a:ext uri="{FF2B5EF4-FFF2-40B4-BE49-F238E27FC236}">
                <a16:creationId xmlns:a16="http://schemas.microsoft.com/office/drawing/2014/main" id="{A6CFAEED-73A5-08F8-BF75-408182866A8C}"/>
              </a:ext>
            </a:extLst>
          </p:cNvPr>
          <p:cNvSpPr/>
          <p:nvPr/>
        </p:nvSpPr>
        <p:spPr>
          <a:xfrm>
            <a:off x="889029" y="1857318"/>
            <a:ext cx="2253006" cy="754441"/>
          </a:xfrm>
          <a:prstGeom prst="borderCallout1">
            <a:avLst>
              <a:gd name="adj1" fmla="val 98719"/>
              <a:gd name="adj2" fmla="val 49408"/>
              <a:gd name="adj3" fmla="val 171227"/>
              <a:gd name="adj4" fmla="val 101416"/>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lumMod val="95000"/>
                    <a:lumOff val="5000"/>
                  </a:schemeClr>
                </a:solidFill>
              </a:rPr>
              <a:t>Statistical measurements</a:t>
            </a:r>
          </a:p>
        </p:txBody>
      </p:sp>
    </p:spTree>
    <p:extLst>
      <p:ext uri="{BB962C8B-B14F-4D97-AF65-F5344CB8AC3E}">
        <p14:creationId xmlns:p14="http://schemas.microsoft.com/office/powerpoint/2010/main" val="972193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39484" y="512462"/>
            <a:ext cx="8911687" cy="1280890"/>
          </a:xfrm>
        </p:spPr>
        <p:txBody>
          <a:bodyPr/>
          <a:lstStyle/>
          <a:p>
            <a:r>
              <a:rPr lang="en-US" dirty="0" err="1"/>
              <a:t>Künstliche</a:t>
            </a:r>
            <a:r>
              <a:rPr lang="en-US" dirty="0"/>
              <a:t> Neuronal </a:t>
            </a:r>
            <a:r>
              <a:rPr lang="en-US" dirty="0" err="1"/>
              <a:t>Netze</a:t>
            </a:r>
            <a:r>
              <a:rPr lang="en-US" dirty="0"/>
              <a:t> (KNN)</a:t>
            </a:r>
            <a:br>
              <a:rPr lang="en-US" dirty="0"/>
            </a:br>
            <a:r>
              <a:rPr lang="en-US" dirty="0"/>
              <a:t>Convolutional Neural Network (CNN)</a:t>
            </a:r>
          </a:p>
        </p:txBody>
      </p:sp>
      <p:sp>
        <p:nvSpPr>
          <p:cNvPr id="2" name="Date Placeholder 1"/>
          <p:cNvSpPr>
            <a:spLocks noGrp="1"/>
          </p:cNvSpPr>
          <p:nvPr>
            <p:ph type="dt" sz="half" idx="10"/>
          </p:nvPr>
        </p:nvSpPr>
        <p:spPr>
          <a:xfrm>
            <a:off x="10761800" y="6275403"/>
            <a:ext cx="1146283" cy="370396"/>
          </a:xfrm>
        </p:spPr>
        <p:txBody>
          <a:bodyPr/>
          <a:lstStyle/>
          <a:p>
            <a:fld id="{67665473-E254-483D-9507-0EACDBA4ADC8}" type="datetime1">
              <a:rPr lang="en-US" smtClean="0"/>
              <a:t>10/21/2023</a:t>
            </a:fld>
            <a:endParaRPr lang="en-US" dirty="0"/>
          </a:p>
        </p:txBody>
      </p:sp>
      <p:sp>
        <p:nvSpPr>
          <p:cNvPr id="3" name="Slide Number Placeholder 2"/>
          <p:cNvSpPr>
            <a:spLocks noGrp="1"/>
          </p:cNvSpPr>
          <p:nvPr>
            <p:ph type="sldNum" sz="quarter" idx="12"/>
          </p:nvPr>
        </p:nvSpPr>
        <p:spPr/>
        <p:txBody>
          <a:bodyPr/>
          <a:lstStyle/>
          <a:p>
            <a:fld id="{21A9D750-17E9-472F-B72C-6AF24681985C}" type="slidenum">
              <a:rPr lang="en-US" smtClean="0"/>
              <a:t>51</a:t>
            </a:fld>
            <a:endParaRPr lang="en-US"/>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4033" y="5046202"/>
            <a:ext cx="2841203" cy="1599597"/>
          </a:xfrm>
          <a:prstGeom prst="rect">
            <a:avLst/>
          </a:prstGeom>
        </p:spPr>
      </p:pic>
      <p:sp>
        <p:nvSpPr>
          <p:cNvPr id="17" name="Left Arrow 16"/>
          <p:cNvSpPr/>
          <p:nvPr/>
        </p:nvSpPr>
        <p:spPr>
          <a:xfrm>
            <a:off x="5610719" y="5704640"/>
            <a:ext cx="1377244" cy="282723"/>
          </a:xfrm>
          <a:prstGeom prst="leftArrow">
            <a:avLst/>
          </a:prstGeom>
          <a:solidFill>
            <a:srgbClr val="002060"/>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p:cNvSpPr txBox="1"/>
          <p:nvPr/>
        </p:nvSpPr>
        <p:spPr>
          <a:xfrm>
            <a:off x="866412" y="2252373"/>
            <a:ext cx="5017030" cy="2308324"/>
          </a:xfrm>
          <a:prstGeom prst="rect">
            <a:avLst/>
          </a:prstGeom>
          <a:noFill/>
        </p:spPr>
        <p:txBody>
          <a:bodyPr wrap="square" rtlCol="0">
            <a:spAutoFit/>
          </a:bodyPr>
          <a:lstStyle/>
          <a:p>
            <a:pPr algn="just"/>
            <a:r>
              <a:rPr lang="en-US" dirty="0"/>
              <a:t>Biological neural networks inspired the development of artificial neural networks. However, CNNs are not even an approximate representation of how the brain works. It is still useful to understand the relevance of an activation function in a biological neural network before we know why we use it in an artificial neural network.</a:t>
            </a:r>
          </a:p>
        </p:txBody>
      </p:sp>
      <p:sp>
        <p:nvSpPr>
          <p:cNvPr id="7" name="TextBox 6"/>
          <p:cNvSpPr txBox="1"/>
          <p:nvPr/>
        </p:nvSpPr>
        <p:spPr>
          <a:xfrm>
            <a:off x="6785811" y="2177716"/>
            <a:ext cx="4969042" cy="1938992"/>
          </a:xfrm>
          <a:prstGeom prst="rect">
            <a:avLst/>
          </a:prstGeom>
          <a:noFill/>
        </p:spPr>
        <p:txBody>
          <a:bodyPr wrap="square" rtlCol="0">
            <a:spAutoFit/>
          </a:bodyPr>
          <a:lstStyle/>
          <a:p>
            <a:pPr algn="just"/>
            <a:r>
              <a:rPr lang="en-US" sz="2000" dirty="0"/>
              <a:t>A typical neuron has a physical structure that consists of a cell body,  an axon that sends messages to other neurons, and dendrites that receives signals or information from other neurons.</a:t>
            </a:r>
          </a:p>
        </p:txBody>
      </p:sp>
      <p:pic>
        <p:nvPicPr>
          <p:cNvPr id="4098" name="Picture 2" descr="biological neural networ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579" y="4586959"/>
            <a:ext cx="3301832" cy="2271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014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312485" y="2723211"/>
            <a:ext cx="8915400" cy="3777622"/>
          </a:xfrm>
        </p:spPr>
        <p:txBody>
          <a:bodyPr>
            <a:normAutofit lnSpcReduction="10000"/>
          </a:bodyPr>
          <a:lstStyle/>
          <a:p>
            <a:pPr algn="just"/>
            <a:r>
              <a:rPr lang="en-US" dirty="0"/>
              <a:t>In the above picture, the red circle indicates the region where the two neurons communicate. The neuron receives signals from other neurons through the dendrites. The weight (strength) associated with a dendrite, called synaptic weights, gets multiplied by the incoming signal. The signals from the dendrites are accumulated in the cell body, and if the strength of the resulting signal is above a certain threshold, the neuron passes the message to the axon. Otherwise, the neuron kills the signal and is not propagated further.</a:t>
            </a:r>
          </a:p>
          <a:p>
            <a:pPr algn="just"/>
            <a:r>
              <a:rPr lang="en-US" dirty="0"/>
              <a:t>The activation function makes the decision of whether or not to pass the signal. In this case, it is a simple step function with a single parameter – the threshold. Now, when we learn something new ( or unlearn something ), the threshold and the synaptic weights of some neurons change. This creates new connections among neurons making the brain learn new things.</a:t>
            </a:r>
          </a:p>
          <a:p>
            <a:pPr marL="0" indent="0">
              <a:buNone/>
            </a:pPr>
            <a:endParaRPr lang="en-US" dirty="0"/>
          </a:p>
        </p:txBody>
      </p:sp>
      <p:sp>
        <p:nvSpPr>
          <p:cNvPr id="3" name="Date Placeholder 2"/>
          <p:cNvSpPr>
            <a:spLocks noGrp="1"/>
          </p:cNvSpPr>
          <p:nvPr>
            <p:ph type="dt" sz="half" idx="10"/>
          </p:nvPr>
        </p:nvSpPr>
        <p:spPr/>
        <p:txBody>
          <a:bodyPr/>
          <a:lstStyle/>
          <a:p>
            <a:fld id="{84FC1169-241C-4213-BB42-C68F519B2CB6}" type="datetime1">
              <a:rPr lang="en-US" smtClean="0"/>
              <a:t>10/21/2023</a:t>
            </a:fld>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52</a:t>
            </a:fld>
            <a:endParaRPr lang="en-US" dirty="0"/>
          </a:p>
        </p:txBody>
      </p:sp>
      <p:pic>
        <p:nvPicPr>
          <p:cNvPr id="7" name="Picture 2" descr="biological neural networ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453" y="195433"/>
            <a:ext cx="3301832" cy="2271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292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30925" y="157834"/>
            <a:ext cx="8911687" cy="1280890"/>
          </a:xfrm>
        </p:spPr>
        <p:txBody>
          <a:bodyPr/>
          <a:lstStyle/>
          <a:p>
            <a:r>
              <a:rPr lang="en-US" dirty="0"/>
              <a:t>Infrastructure of  CNN</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7559"/>
          <a:stretch/>
        </p:blipFill>
        <p:spPr>
          <a:xfrm>
            <a:off x="921695" y="1566195"/>
            <a:ext cx="3537268" cy="1982810"/>
          </a:xfrm>
          <a:prstGeom prst="rect">
            <a:avLst/>
          </a:prstGeom>
        </p:spPr>
      </p:pic>
      <p:sp>
        <p:nvSpPr>
          <p:cNvPr id="2" name="Date Placeholder 1"/>
          <p:cNvSpPr>
            <a:spLocks noGrp="1"/>
          </p:cNvSpPr>
          <p:nvPr>
            <p:ph type="dt" sz="half" idx="10"/>
          </p:nvPr>
        </p:nvSpPr>
        <p:spPr/>
        <p:txBody>
          <a:bodyPr/>
          <a:lstStyle/>
          <a:p>
            <a:fld id="{B0211E64-DE79-4CEC-9754-A37EF8237ECF}" type="datetime1">
              <a:rPr lang="en-US" smtClean="0"/>
              <a:t>10/21/2023</a:t>
            </a:fld>
            <a:endParaRPr lang="en-US"/>
          </a:p>
        </p:txBody>
      </p:sp>
      <p:sp>
        <p:nvSpPr>
          <p:cNvPr id="3" name="Slide Number Placeholder 2"/>
          <p:cNvSpPr>
            <a:spLocks noGrp="1"/>
          </p:cNvSpPr>
          <p:nvPr>
            <p:ph type="sldNum" sz="quarter" idx="12"/>
          </p:nvPr>
        </p:nvSpPr>
        <p:spPr/>
        <p:txBody>
          <a:bodyPr/>
          <a:lstStyle/>
          <a:p>
            <a:fld id="{21A9D750-17E9-472F-B72C-6AF24681985C}" type="slidenum">
              <a:rPr lang="en-US" smtClean="0"/>
              <a:t>53</a:t>
            </a:fld>
            <a:endParaRPr lang="en-US"/>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531812" y="3818780"/>
            <a:ext cx="5929745" cy="2867891"/>
          </a:xfrm>
          <a:prstGeom prst="rect">
            <a:avLst/>
          </a:prstGeom>
        </p:spPr>
      </p:pic>
      <p:pic>
        <p:nvPicPr>
          <p:cNvPr id="9" name="Picture 8"/>
          <p:cNvPicPr>
            <a:picLocks noChangeAspect="1"/>
          </p:cNvPicPr>
          <p:nvPr/>
        </p:nvPicPr>
        <p:blipFill>
          <a:blip r:embed="rId4"/>
          <a:stretch>
            <a:fillRect/>
          </a:stretch>
        </p:blipFill>
        <p:spPr>
          <a:xfrm>
            <a:off x="8872701" y="2046913"/>
            <a:ext cx="2263950" cy="35437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2275" y="1566195"/>
            <a:ext cx="3099137" cy="1743265"/>
          </a:xfrm>
          <a:prstGeom prst="rect">
            <a:avLst/>
          </a:prstGeom>
        </p:spPr>
      </p:pic>
    </p:spTree>
    <p:extLst>
      <p:ext uri="{BB962C8B-B14F-4D97-AF65-F5344CB8AC3E}">
        <p14:creationId xmlns:p14="http://schemas.microsoft.com/office/powerpoint/2010/main" val="154749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782" y="164458"/>
            <a:ext cx="8911687" cy="1280890"/>
          </a:xfrm>
        </p:spPr>
        <p:txBody>
          <a:bodyPr/>
          <a:lstStyle/>
          <a:p>
            <a:r>
              <a:rPr lang="en-US" dirty="0"/>
              <a:t>1D /2D/3D   NN</a:t>
            </a:r>
          </a:p>
        </p:txBody>
      </p:sp>
      <p:sp>
        <p:nvSpPr>
          <p:cNvPr id="10" name="Content Placeholder 9"/>
          <p:cNvSpPr>
            <a:spLocks noGrp="1"/>
          </p:cNvSpPr>
          <p:nvPr>
            <p:ph idx="1"/>
          </p:nvPr>
        </p:nvSpPr>
        <p:spPr>
          <a:xfrm>
            <a:off x="531812" y="1452540"/>
            <a:ext cx="4257902" cy="1533386"/>
          </a:xfrm>
        </p:spPr>
        <p:txBody>
          <a:bodyPr>
            <a:normAutofit/>
          </a:bodyPr>
          <a:lstStyle/>
          <a:p>
            <a:pPr marL="0" indent="0" algn="just">
              <a:buNone/>
            </a:pPr>
            <a:r>
              <a:rPr lang="en-US" dirty="0">
                <a:latin typeface="Times New Roman" panose="02020603050405020304" pitchFamily="18" charset="0"/>
                <a:cs typeface="Times New Roman" panose="02020603050405020304" pitchFamily="18" charset="0"/>
              </a:rPr>
              <a:t>In 1D CNN </a:t>
            </a:r>
            <a:r>
              <a:rPr lang="en-US" dirty="0" err="1">
                <a:latin typeface="Times New Roman" panose="02020603050405020304" pitchFamily="18" charset="0"/>
                <a:cs typeface="Times New Roman" panose="02020603050405020304" pitchFamily="18" charset="0"/>
              </a:rPr>
              <a:t>bewegt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sich</a:t>
            </a:r>
            <a:r>
              <a:rPr lang="en-US" dirty="0">
                <a:latin typeface="Times New Roman" panose="02020603050405020304" pitchFamily="18" charset="0"/>
                <a:cs typeface="Times New Roman" panose="02020603050405020304" pitchFamily="18" charset="0"/>
              </a:rPr>
              <a:t> der Kernel in </a:t>
            </a:r>
            <a:r>
              <a:rPr lang="en-US" dirty="0" err="1">
                <a:latin typeface="Times New Roman" panose="02020603050405020304" pitchFamily="18" charset="0"/>
                <a:cs typeface="Times New Roman" panose="02020603050405020304" pitchFamily="18" charset="0"/>
              </a:rPr>
              <a:t>eine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Richtung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Eingabe</a:t>
            </a:r>
            <a:r>
              <a:rPr lang="en-US" dirty="0">
                <a:latin typeface="Times New Roman" panose="02020603050405020304" pitchFamily="18" charset="0"/>
                <a:cs typeface="Times New Roman" panose="02020603050405020304" pitchFamily="18" charset="0"/>
              </a:rPr>
              <a:t>- und </a:t>
            </a:r>
            <a:r>
              <a:rPr lang="en-US" dirty="0" err="1">
                <a:latin typeface="Times New Roman" panose="02020603050405020304" pitchFamily="18" charset="0"/>
                <a:cs typeface="Times New Roman" panose="02020603050405020304" pitchFamily="18" charset="0"/>
              </a:rPr>
              <a:t>Ausgabedaten</a:t>
            </a:r>
            <a:r>
              <a:rPr lang="en-US" dirty="0">
                <a:latin typeface="Times New Roman" panose="02020603050405020304" pitchFamily="18" charset="0"/>
                <a:cs typeface="Times New Roman" panose="02020603050405020304" pitchFamily="18" charset="0"/>
              </a:rPr>
              <a:t> von 1D CNN </a:t>
            </a:r>
            <a:r>
              <a:rPr lang="en-US" dirty="0" err="1">
                <a:latin typeface="Times New Roman" panose="02020603050405020304" pitchFamily="18" charset="0"/>
                <a:cs typeface="Times New Roman" panose="02020603050405020304" pitchFamily="18" charset="0"/>
              </a:rPr>
              <a:t>sind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zweidimensional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Wird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hauptsächlich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für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Zeitreihendaten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verwendet</a:t>
            </a:r>
            <a:r>
              <a:rPr lang="en-US" dirty="0">
                <a:latin typeface="Times New Roman" panose="02020603050405020304" pitchFamily="18" charset="0"/>
                <a:cs typeface="Times New Roman" panose="02020603050405020304" pitchFamily="18" charset="0"/>
              </a:rPr>
              <a:t>.</a:t>
            </a:r>
          </a:p>
          <a:p>
            <a:pPr algn="just"/>
            <a:endParaRPr lang="en-US" dirty="0"/>
          </a:p>
        </p:txBody>
      </p:sp>
      <p:sp>
        <p:nvSpPr>
          <p:cNvPr id="4" name="Date Placeholder 3"/>
          <p:cNvSpPr>
            <a:spLocks noGrp="1"/>
          </p:cNvSpPr>
          <p:nvPr>
            <p:ph type="dt" sz="half" idx="10"/>
          </p:nvPr>
        </p:nvSpPr>
        <p:spPr/>
        <p:txBody>
          <a:bodyPr/>
          <a:lstStyle/>
          <a:p>
            <a:fld id="{D6020984-1218-4D24-ACB0-7EA35A2301C3}" type="datetime1">
              <a:rPr lang="en-US" smtClean="0"/>
              <a:t>10/21/2023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54</a:t>
            </a:fld>
            <a:endParaRPr lang="en-US"/>
          </a:p>
        </p:txBody>
      </p:sp>
      <p:pic>
        <p:nvPicPr>
          <p:cNvPr id="13" name="Picture 12" descr="EMAvsData.jpg"/>
          <p:cNvPicPr/>
          <p:nvPr/>
        </p:nvPicPr>
        <p:blipFill>
          <a:blip r:embed="rId2" cstate="print"/>
          <a:stretch>
            <a:fillRect/>
          </a:stretch>
        </p:blipFill>
        <p:spPr>
          <a:xfrm>
            <a:off x="6704687" y="1452540"/>
            <a:ext cx="2536914" cy="1061632"/>
          </a:xfrm>
          <a:prstGeom prst="rect">
            <a:avLst/>
          </a:prstGeom>
        </p:spPr>
      </p:pic>
      <p:sp>
        <p:nvSpPr>
          <p:cNvPr id="14" name="Content Placeholder 9"/>
          <p:cNvSpPr txBox="1">
            <a:spLocks/>
          </p:cNvSpPr>
          <p:nvPr/>
        </p:nvSpPr>
        <p:spPr>
          <a:xfrm>
            <a:off x="452718" y="3171463"/>
            <a:ext cx="4350776" cy="133545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dirty="0" err="1">
                <a:latin typeface="Times New Roman" panose="02020603050405020304" pitchFamily="18" charset="0"/>
                <a:cs typeface="Times New Roman" panose="02020603050405020304" pitchFamily="18" charset="0"/>
              </a:rPr>
              <a:t>Bei</a:t>
            </a:r>
            <a:r>
              <a:rPr lang="en-US" dirty="0">
                <a:latin typeface="Times New Roman" panose="02020603050405020304" pitchFamily="18" charset="0"/>
                <a:cs typeface="Times New Roman" panose="02020603050405020304" pitchFamily="18" charset="0"/>
              </a:rPr>
              <a:t> 2D-CNN </a:t>
            </a:r>
            <a:r>
              <a:rPr lang="en-US" dirty="0" err="1">
                <a:latin typeface="Times New Roman" panose="02020603050405020304" pitchFamily="18" charset="0"/>
                <a:cs typeface="Times New Roman" panose="02020603050405020304" pitchFamily="18" charset="0"/>
              </a:rPr>
              <a:t>bewegt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sich</a:t>
            </a:r>
            <a:r>
              <a:rPr lang="en-US" dirty="0">
                <a:latin typeface="Times New Roman" panose="02020603050405020304" pitchFamily="18" charset="0"/>
                <a:cs typeface="Times New Roman" panose="02020603050405020304" pitchFamily="18" charset="0"/>
              </a:rPr>
              <a:t> der Kernel in </a:t>
            </a:r>
            <a:r>
              <a:rPr lang="en-US" dirty="0" err="1">
                <a:latin typeface="Times New Roman" panose="02020603050405020304" pitchFamily="18" charset="0"/>
                <a:cs typeface="Times New Roman" panose="02020603050405020304" pitchFamily="18" charset="0"/>
              </a:rPr>
              <a:t>zwei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Richtungen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Ein</a:t>
            </a:r>
            <a:r>
              <a:rPr lang="en-US" dirty="0">
                <a:latin typeface="Times New Roman" panose="02020603050405020304" pitchFamily="18" charset="0"/>
                <a:cs typeface="Times New Roman" panose="02020603050405020304" pitchFamily="18" charset="0"/>
              </a:rPr>
              <a:t>- und </a:t>
            </a:r>
            <a:r>
              <a:rPr lang="en-US" dirty="0" err="1">
                <a:latin typeface="Times New Roman" panose="02020603050405020304" pitchFamily="18" charset="0"/>
                <a:cs typeface="Times New Roman" panose="02020603050405020304" pitchFamily="18" charset="0"/>
              </a:rPr>
              <a:t>Ausgabedaten</a:t>
            </a:r>
            <a:r>
              <a:rPr lang="en-US" dirty="0">
                <a:latin typeface="Times New Roman" panose="02020603050405020304" pitchFamily="18" charset="0"/>
                <a:cs typeface="Times New Roman" panose="02020603050405020304" pitchFamily="18" charset="0"/>
              </a:rPr>
              <a:t> von 2D-CNN </a:t>
            </a:r>
            <a:r>
              <a:rPr lang="en-US" dirty="0" err="1">
                <a:latin typeface="Times New Roman" panose="02020603050405020304" pitchFamily="18" charset="0"/>
                <a:cs typeface="Times New Roman" panose="02020603050405020304" pitchFamily="18" charset="0"/>
              </a:rPr>
              <a:t>sind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dreidimensional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Wird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hauptsächlich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für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Bilddaten</a:t>
            </a:r>
            <a:endParaRPr lang="en-US" dirty="0">
              <a:latin typeface="Times New Roman" panose="02020603050405020304" pitchFamily="18" charset="0"/>
              <a:cs typeface="Times New Roman" panose="02020603050405020304" pitchFamily="18" charset="0"/>
            </a:endParaRPr>
          </a:p>
        </p:txBody>
      </p:sp>
      <p:sp>
        <p:nvSpPr>
          <p:cNvPr id="15" name="Rectangle 14"/>
          <p:cNvSpPr/>
          <p:nvPr/>
        </p:nvSpPr>
        <p:spPr>
          <a:xfrm>
            <a:off x="531812" y="4880986"/>
            <a:ext cx="4713101" cy="1482039"/>
          </a:xfrm>
          <a:prstGeom prst="rect">
            <a:avLst/>
          </a:prstGeom>
        </p:spPr>
        <p:txBody>
          <a:bodyPr wrap="square">
            <a:spAutoFit/>
          </a:bodyPr>
          <a:lstStyle/>
          <a:p>
            <a:pPr algn="just"/>
            <a:r>
              <a:rPr lang="en-US" dirty="0" err="1">
                <a:latin typeface="Times New Roman" panose="02020603050405020304" pitchFamily="18" charset="0"/>
                <a:cs typeface="Times New Roman" panose="02020603050405020304" pitchFamily="18" charset="0"/>
              </a:rPr>
              <a:t>Bei</a:t>
            </a:r>
            <a:r>
              <a:rPr lang="en-US" dirty="0">
                <a:latin typeface="Times New Roman" panose="02020603050405020304" pitchFamily="18" charset="0"/>
                <a:cs typeface="Times New Roman" panose="02020603050405020304" pitchFamily="18" charset="0"/>
              </a:rPr>
              <a:t> 3D-CNN </a:t>
            </a:r>
            <a:r>
              <a:rPr lang="en-US" dirty="0" err="1">
                <a:latin typeface="Times New Roman" panose="02020603050405020304" pitchFamily="18" charset="0"/>
                <a:cs typeface="Times New Roman" panose="02020603050405020304" pitchFamily="18" charset="0"/>
              </a:rPr>
              <a:t>bewegt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sich</a:t>
            </a:r>
            <a:r>
              <a:rPr lang="en-US" dirty="0">
                <a:latin typeface="Times New Roman" panose="02020603050405020304" pitchFamily="18" charset="0"/>
                <a:cs typeface="Times New Roman" panose="02020603050405020304" pitchFamily="18" charset="0"/>
              </a:rPr>
              <a:t> der Kernel in 3 </a:t>
            </a:r>
            <a:r>
              <a:rPr lang="en-US" dirty="0" err="1">
                <a:latin typeface="Times New Roman" panose="02020603050405020304" pitchFamily="18" charset="0"/>
                <a:cs typeface="Times New Roman" panose="02020603050405020304" pitchFamily="18" charset="0"/>
              </a:rPr>
              <a:t>Richtungen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Eingabe</a:t>
            </a:r>
            <a:r>
              <a:rPr lang="en-US" dirty="0">
                <a:latin typeface="Times New Roman" panose="02020603050405020304" pitchFamily="18" charset="0"/>
                <a:cs typeface="Times New Roman" panose="02020603050405020304" pitchFamily="18" charset="0"/>
              </a:rPr>
              <a:t>- und </a:t>
            </a:r>
            <a:r>
              <a:rPr lang="en-US" dirty="0" err="1">
                <a:latin typeface="Times New Roman" panose="02020603050405020304" pitchFamily="18" charset="0"/>
                <a:cs typeface="Times New Roman" panose="02020603050405020304" pitchFamily="18" charset="0"/>
              </a:rPr>
              <a:t>Ausgabedaten</a:t>
            </a:r>
            <a:r>
              <a:rPr lang="en-US" dirty="0">
                <a:latin typeface="Times New Roman" panose="02020603050405020304" pitchFamily="18" charset="0"/>
                <a:cs typeface="Times New Roman" panose="02020603050405020304" pitchFamily="18" charset="0"/>
              </a:rPr>
              <a:t> von 3D-CNN </a:t>
            </a:r>
            <a:r>
              <a:rPr lang="en-US" dirty="0" err="1">
                <a:latin typeface="Times New Roman" panose="02020603050405020304" pitchFamily="18" charset="0"/>
                <a:cs typeface="Times New Roman" panose="02020603050405020304" pitchFamily="18" charset="0"/>
              </a:rPr>
              <a:t>sind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vierdimensional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Wird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hauptsächlich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für</a:t>
            </a:r>
            <a:r>
              <a:rPr lang="en-US" dirty="0">
                <a:latin typeface="Times New Roman" panose="02020603050405020304" pitchFamily="18" charset="0"/>
                <a:cs typeface="Times New Roman" panose="02020603050405020304" pitchFamily="18" charset="0"/>
              </a:rPr>
              <a:t> 3D-Bilddaten (MRT, CT-Scans, Video) </a:t>
            </a:r>
            <a:r>
              <a:rPr lang="en-US" dirty="0" err="1">
                <a:latin typeface="Times New Roman" panose="02020603050405020304" pitchFamily="18" charset="0"/>
                <a:cs typeface="Times New Roman" panose="02020603050405020304" pitchFamily="18" charset="0"/>
              </a:rPr>
              <a:t>verwendet</a:t>
            </a:r>
            <a:r>
              <a:rPr lang="en-US" dirty="0">
                <a:latin typeface="Times New Roman" panose="02020603050405020304" pitchFamily="18" charset="0"/>
                <a:cs typeface="Times New Roman" panose="02020603050405020304" pitchFamily="18" charset="0"/>
              </a:rPr>
              <a:t>.</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997" y="3136934"/>
            <a:ext cx="1658184" cy="928582"/>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420" r="16367"/>
          <a:stretch/>
        </p:blipFill>
        <p:spPr>
          <a:xfrm>
            <a:off x="7533778" y="4880986"/>
            <a:ext cx="1150621" cy="793403"/>
          </a:xfrm>
          <a:prstGeom prst="rect">
            <a:avLst/>
          </a:prstGeom>
        </p:spPr>
      </p:pic>
    </p:spTree>
    <p:extLst>
      <p:ext uri="{BB962C8B-B14F-4D97-AF65-F5344CB8AC3E}">
        <p14:creationId xmlns:p14="http://schemas.microsoft.com/office/powerpoint/2010/main" val="320047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4"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Funktionsweise</a:t>
            </a:r>
            <a:r>
              <a:rPr lang="en-US" dirty="0"/>
              <a:t> </a:t>
            </a:r>
          </a:p>
        </p:txBody>
      </p:sp>
      <p:sp>
        <p:nvSpPr>
          <p:cNvPr id="5" name="Content Placeholder 4"/>
          <p:cNvSpPr>
            <a:spLocks noGrp="1"/>
          </p:cNvSpPr>
          <p:nvPr>
            <p:ph idx="1"/>
          </p:nvPr>
        </p:nvSpPr>
        <p:spPr>
          <a:xfrm>
            <a:off x="2327564" y="1399309"/>
            <a:ext cx="9177048" cy="4511913"/>
          </a:xfrm>
        </p:spPr>
        <p:txBody>
          <a:bodyPr>
            <a:normAutofit fontScale="92500" lnSpcReduction="20000"/>
          </a:bodyPr>
          <a:lstStyle/>
          <a:p>
            <a:pPr lvl="0"/>
            <a:r>
              <a:rPr lang="de-DE" dirty="0"/>
              <a:t>Wenn beispielsweise ein Bild mit N X N Pixeln als Eingabe übergeben wird, wird jedes Pixel als Eingabe jedem Neuron der ersten Schicht zugeführt.</a:t>
            </a:r>
            <a:endParaRPr lang="en-US" dirty="0"/>
          </a:p>
          <a:p>
            <a:pPr lvl="0"/>
            <a:r>
              <a:rPr lang="de-DE" dirty="0"/>
              <a:t>Neuronen einer Schicht sind durch „Kanäle“ mit den folgenden Schichten verbunden.</a:t>
            </a:r>
            <a:endParaRPr lang="en-US" dirty="0"/>
          </a:p>
          <a:p>
            <a:pPr lvl="0"/>
            <a:r>
              <a:rPr lang="de-DE" dirty="0"/>
              <a:t>Jedem dieser Kanäle ist ein numerischer Wert namens „Gewicht“ zugeordnet.</a:t>
            </a:r>
            <a:endParaRPr lang="en-US" dirty="0"/>
          </a:p>
          <a:p>
            <a:pPr lvl="0"/>
            <a:r>
              <a:rPr lang="de-DE" dirty="0"/>
              <a:t>Die Eingaben (x1, x2, …… xn) werden mit ihren entsprechenden Gewichten multipliziert und ihre Summe wird an die Neuronen in der verborgenen Schicht gesendet.</a:t>
            </a:r>
            <a:endParaRPr lang="en-US" dirty="0"/>
          </a:p>
          <a:p>
            <a:pPr lvl="0"/>
            <a:r>
              <a:rPr lang="de-DE" dirty="0"/>
              <a:t>Jedem dieser Neuronen ist ein numerischer Wert namens „Bias“ zugeordnet, der weiter zur Eingangssumme hinzugefügt wird.</a:t>
            </a:r>
            <a:endParaRPr lang="en-US" dirty="0"/>
          </a:p>
          <a:p>
            <a:pPr lvl="0"/>
            <a:r>
              <a:rPr lang="de-DE" dirty="0"/>
              <a:t>Dieser Wert wird dann durch eine Schwellenwertfunktion namens „Aktivierungsfunktion“ geleitet, die bestimmt, ob das jeweilige Neuron aktiviert wird oder nicht.</a:t>
            </a:r>
            <a:endParaRPr lang="en-US" dirty="0"/>
          </a:p>
          <a:p>
            <a:pPr lvl="0"/>
            <a:r>
              <a:rPr lang="de-DE" dirty="0"/>
              <a:t>Das aktivierte Neuron überträgt Daten über Kanäle an Neuronen der nächsten Schicht.</a:t>
            </a:r>
            <a:endParaRPr lang="en-US" dirty="0"/>
          </a:p>
          <a:p>
            <a:pPr lvl="0"/>
            <a:r>
              <a:rPr lang="de-DE" dirty="0"/>
              <a:t>Somit werden Daten durch das Netzwerk propagiert und das Neuron mit dem höchsten Wert bestimmt die Ausgabe.</a:t>
            </a:r>
            <a:endParaRPr lang="en-US" dirty="0"/>
          </a:p>
          <a:p>
            <a:pPr marL="0" indent="0">
              <a:buNone/>
            </a:pPr>
            <a:endParaRPr lang="en-US" dirty="0"/>
          </a:p>
        </p:txBody>
      </p:sp>
      <p:sp>
        <p:nvSpPr>
          <p:cNvPr id="3" name="Date Placeholder 2"/>
          <p:cNvSpPr>
            <a:spLocks noGrp="1"/>
          </p:cNvSpPr>
          <p:nvPr>
            <p:ph type="dt" sz="half" idx="10"/>
          </p:nvPr>
        </p:nvSpPr>
        <p:spPr/>
        <p:txBody>
          <a:bodyPr/>
          <a:lstStyle/>
          <a:p>
            <a:fld id="{D9BB6DDB-C145-4C9D-A1A6-E8449AD47AA1}" type="datetime1">
              <a:rPr lang="en-US" smtClean="0"/>
              <a:t>10/21/2023</a:t>
            </a:fld>
            <a:endParaRPr lang="en-US"/>
          </a:p>
        </p:txBody>
      </p:sp>
      <p:sp>
        <p:nvSpPr>
          <p:cNvPr id="4" name="Slide Number Placeholder 3"/>
          <p:cNvSpPr>
            <a:spLocks noGrp="1"/>
          </p:cNvSpPr>
          <p:nvPr>
            <p:ph type="sldNum" sz="quarter" idx="12"/>
          </p:nvPr>
        </p:nvSpPr>
        <p:spPr/>
        <p:txBody>
          <a:bodyPr/>
          <a:lstStyle/>
          <a:p>
            <a:fld id="{21A9D750-17E9-472F-B72C-6AF24681985C}" type="slidenum">
              <a:rPr lang="en-US" smtClean="0"/>
              <a:t>55</a:t>
            </a:fld>
            <a:endParaRPr lang="en-US"/>
          </a:p>
        </p:txBody>
      </p:sp>
    </p:spTree>
    <p:extLst>
      <p:ext uri="{BB962C8B-B14F-4D97-AF65-F5344CB8AC3E}">
        <p14:creationId xmlns:p14="http://schemas.microsoft.com/office/powerpoint/2010/main" val="24630382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56</a:t>
            </a:fld>
            <a:endParaRPr lang="en-US"/>
          </a:p>
        </p:txBody>
      </p:sp>
      <p:pic>
        <p:nvPicPr>
          <p:cNvPr id="11" name="Picture 10"/>
          <p:cNvPicPr/>
          <p:nvPr/>
        </p:nvPicPr>
        <p:blipFill rotWithShape="1">
          <a:blip r:embed="rId2">
            <a:extLst>
              <a:ext uri="{28A0092B-C50C-407E-A947-70E740481C1C}">
                <a14:useLocalDpi xmlns:a14="http://schemas.microsoft.com/office/drawing/2010/main" val="0"/>
              </a:ext>
            </a:extLst>
          </a:blip>
          <a:srcRect b="4473"/>
          <a:stretch/>
        </p:blipFill>
        <p:spPr>
          <a:xfrm>
            <a:off x="1671478" y="238945"/>
            <a:ext cx="4693502" cy="2401556"/>
          </a:xfrm>
          <a:prstGeom prst="rect">
            <a:avLst/>
          </a:prstGeom>
        </p:spPr>
      </p:pic>
      <p:pic>
        <p:nvPicPr>
          <p:cNvPr id="13" name="Picture 12"/>
          <p:cNvPicPr/>
          <p:nvPr/>
        </p:nvPicPr>
        <p:blipFill>
          <a:blip r:embed="rId3" cstate="print">
            <a:extLst>
              <a:ext uri="{28A0092B-C50C-407E-A947-70E740481C1C}">
                <a14:useLocalDpi xmlns:a14="http://schemas.microsoft.com/office/drawing/2010/main" val="0"/>
              </a:ext>
            </a:extLst>
          </a:blip>
          <a:stretch>
            <a:fillRect/>
          </a:stretch>
        </p:blipFill>
        <p:spPr>
          <a:xfrm>
            <a:off x="6724880" y="238945"/>
            <a:ext cx="4783015" cy="2411604"/>
          </a:xfrm>
          <a:prstGeom prst="rect">
            <a:avLst/>
          </a:prstGeom>
        </p:spPr>
      </p:pic>
      <p:pic>
        <p:nvPicPr>
          <p:cNvPr id="16" name="Picture 15"/>
          <p:cNvPicPr/>
          <p:nvPr/>
        </p:nvPicPr>
        <p:blipFill rotWithShape="1">
          <a:blip r:embed="rId4">
            <a:extLst>
              <a:ext uri="{28A0092B-C50C-407E-A947-70E740481C1C}">
                <a14:useLocalDpi xmlns:a14="http://schemas.microsoft.com/office/drawing/2010/main" val="0"/>
              </a:ext>
            </a:extLst>
          </a:blip>
          <a:srcRect t="17340" r="2269" b="11494"/>
          <a:stretch/>
        </p:blipFill>
        <p:spPr>
          <a:xfrm>
            <a:off x="900744" y="4818966"/>
            <a:ext cx="4912444" cy="1655312"/>
          </a:xfrm>
          <a:prstGeom prst="rect">
            <a:avLst/>
          </a:prstGeom>
        </p:spPr>
      </p:pic>
      <p:grpSp>
        <p:nvGrpSpPr>
          <p:cNvPr id="18" name="Group 17"/>
          <p:cNvGrpSpPr/>
          <p:nvPr/>
        </p:nvGrpSpPr>
        <p:grpSpPr>
          <a:xfrm>
            <a:off x="2898404" y="2841512"/>
            <a:ext cx="3059950" cy="1676325"/>
            <a:chOff x="-2031" y="0"/>
            <a:chExt cx="10471912" cy="5817617"/>
          </a:xfrm>
        </p:grpSpPr>
        <p:sp>
          <p:nvSpPr>
            <p:cNvPr id="19" name="Shape 1196"/>
            <p:cNvSpPr/>
            <p:nvPr/>
          </p:nvSpPr>
          <p:spPr>
            <a:xfrm>
              <a:off x="8195272" y="330245"/>
              <a:ext cx="2274608" cy="1699669"/>
            </a:xfrm>
            <a:custGeom>
              <a:avLst/>
              <a:gdLst/>
              <a:ahLst/>
              <a:cxnLst/>
              <a:rect l="0" t="0" r="0" b="0"/>
              <a:pathLst>
                <a:path w="2274608" h="1699669">
                  <a:moveTo>
                    <a:pt x="2274608" y="0"/>
                  </a:moveTo>
                  <a:lnTo>
                    <a:pt x="2274608" y="741782"/>
                  </a:lnTo>
                  <a:lnTo>
                    <a:pt x="631482" y="1539192"/>
                  </a:lnTo>
                  <a:cubicBezTo>
                    <a:pt x="298729" y="1699669"/>
                    <a:pt x="152032" y="1407417"/>
                    <a:pt x="152032" y="1407417"/>
                  </a:cubicBezTo>
                  <a:lnTo>
                    <a:pt x="146710" y="1395720"/>
                  </a:lnTo>
                  <a:cubicBezTo>
                    <a:pt x="0" y="1103468"/>
                    <a:pt x="332753" y="941936"/>
                    <a:pt x="332753" y="941936"/>
                  </a:cubicBezTo>
                  <a:lnTo>
                    <a:pt x="2274608" y="0"/>
                  </a:lnTo>
                  <a:close/>
                </a:path>
              </a:pathLst>
            </a:custGeom>
            <a:ln w="0" cap="flat">
              <a:miter lim="127000"/>
            </a:ln>
          </p:spPr>
          <p:style>
            <a:lnRef idx="0">
              <a:srgbClr val="000000">
                <a:alpha val="0"/>
              </a:srgbClr>
            </a:lnRef>
            <a:fillRef idx="1">
              <a:srgbClr val="002060"/>
            </a:fillRef>
            <a:effectRef idx="0">
              <a:scrgbClr r="0" g="0" b="0"/>
            </a:effectRef>
            <a:fontRef idx="none"/>
          </p:style>
          <p:txBody>
            <a:bodyPr/>
            <a:lstStyle/>
            <a:p>
              <a:endParaRPr lang="en-US"/>
            </a:p>
          </p:txBody>
        </p:sp>
        <p:sp>
          <p:nvSpPr>
            <p:cNvPr id="20" name="Shape 1197"/>
            <p:cNvSpPr/>
            <p:nvPr/>
          </p:nvSpPr>
          <p:spPr>
            <a:xfrm>
              <a:off x="9009221" y="355"/>
              <a:ext cx="1460659" cy="826961"/>
            </a:xfrm>
            <a:custGeom>
              <a:avLst/>
              <a:gdLst/>
              <a:ahLst/>
              <a:cxnLst/>
              <a:rect l="0" t="0" r="0" b="0"/>
              <a:pathLst>
                <a:path w="1460659" h="826961">
                  <a:moveTo>
                    <a:pt x="20206" y="0"/>
                  </a:moveTo>
                  <a:lnTo>
                    <a:pt x="1460659" y="0"/>
                  </a:lnTo>
                  <a:lnTo>
                    <a:pt x="1460659" y="310082"/>
                  </a:lnTo>
                  <a:lnTo>
                    <a:pt x="395605" y="826961"/>
                  </a:lnTo>
                  <a:cubicBezTo>
                    <a:pt x="218008" y="690905"/>
                    <a:pt x="128677" y="513398"/>
                    <a:pt x="128677" y="513398"/>
                  </a:cubicBezTo>
                  <a:lnTo>
                    <a:pt x="114846" y="485762"/>
                  </a:lnTo>
                  <a:cubicBezTo>
                    <a:pt x="21273" y="299745"/>
                    <a:pt x="0" y="137122"/>
                    <a:pt x="20206" y="0"/>
                  </a:cubicBezTo>
                  <a:close/>
                </a:path>
              </a:pathLst>
            </a:custGeom>
            <a:ln w="0" cap="flat">
              <a:miter lim="127000"/>
            </a:ln>
          </p:spPr>
          <p:style>
            <a:lnRef idx="0">
              <a:srgbClr val="000000">
                <a:alpha val="0"/>
              </a:srgbClr>
            </a:lnRef>
            <a:fillRef idx="1">
              <a:srgbClr val="7F7F7F"/>
            </a:fillRef>
            <a:effectRef idx="0">
              <a:scrgbClr r="0" g="0" b="0"/>
            </a:effectRef>
            <a:fontRef idx="none"/>
          </p:style>
          <p:txBody>
            <a:bodyPr/>
            <a:lstStyle/>
            <a:p>
              <a:endParaRPr lang="en-US"/>
            </a:p>
          </p:txBody>
        </p:sp>
        <p:sp>
          <p:nvSpPr>
            <p:cNvPr id="21" name="Shape 1198"/>
            <p:cNvSpPr/>
            <p:nvPr/>
          </p:nvSpPr>
          <p:spPr>
            <a:xfrm>
              <a:off x="9373186" y="1156344"/>
              <a:ext cx="1096694" cy="771597"/>
            </a:xfrm>
            <a:custGeom>
              <a:avLst/>
              <a:gdLst/>
              <a:ahLst/>
              <a:cxnLst/>
              <a:rect l="0" t="0" r="0" b="0"/>
              <a:pathLst>
                <a:path w="1096694" h="771597">
                  <a:moveTo>
                    <a:pt x="1096694" y="0"/>
                  </a:moveTo>
                  <a:lnTo>
                    <a:pt x="1096694" y="294299"/>
                  </a:lnTo>
                  <a:lnTo>
                    <a:pt x="244310" y="709977"/>
                  </a:lnTo>
                  <a:cubicBezTo>
                    <a:pt x="116853" y="771597"/>
                    <a:pt x="59487" y="654719"/>
                    <a:pt x="59487" y="654719"/>
                  </a:cubicBezTo>
                  <a:lnTo>
                    <a:pt x="57366" y="649410"/>
                  </a:lnTo>
                  <a:cubicBezTo>
                    <a:pt x="0" y="534666"/>
                    <a:pt x="126403" y="471979"/>
                    <a:pt x="126403" y="471979"/>
                  </a:cubicBezTo>
                  <a:lnTo>
                    <a:pt x="1096694" y="0"/>
                  </a:lnTo>
                  <a:close/>
                </a:path>
              </a:pathLst>
            </a:custGeom>
            <a:ln w="0" cap="flat">
              <a:miter lim="127000"/>
            </a:ln>
          </p:spPr>
          <p:style>
            <a:lnRef idx="0">
              <a:srgbClr val="000000">
                <a:alpha val="0"/>
              </a:srgbClr>
            </a:lnRef>
            <a:fillRef idx="1">
              <a:srgbClr val="7F7F7F"/>
            </a:fillRef>
            <a:effectRef idx="0">
              <a:scrgbClr r="0" g="0" b="0"/>
            </a:effectRef>
            <a:fontRef idx="none"/>
          </p:style>
          <p:txBody>
            <a:bodyPr/>
            <a:lstStyle/>
            <a:p>
              <a:endParaRPr lang="en-US"/>
            </a:p>
          </p:txBody>
        </p:sp>
        <p:sp>
          <p:nvSpPr>
            <p:cNvPr id="22" name="Shape 1199"/>
            <p:cNvSpPr/>
            <p:nvPr/>
          </p:nvSpPr>
          <p:spPr>
            <a:xfrm>
              <a:off x="9391008" y="1137980"/>
              <a:ext cx="1078871" cy="766490"/>
            </a:xfrm>
            <a:custGeom>
              <a:avLst/>
              <a:gdLst/>
              <a:ahLst/>
              <a:cxnLst/>
              <a:rect l="0" t="0" r="0" b="0"/>
              <a:pathLst>
                <a:path w="1078871" h="766490">
                  <a:moveTo>
                    <a:pt x="1078871" y="0"/>
                  </a:moveTo>
                  <a:lnTo>
                    <a:pt x="1078871" y="40386"/>
                  </a:lnTo>
                  <a:lnTo>
                    <a:pt x="115799" y="507207"/>
                  </a:lnTo>
                  <a:cubicBezTo>
                    <a:pt x="111544" y="510395"/>
                    <a:pt x="6376" y="562465"/>
                    <a:pt x="55245" y="660229"/>
                  </a:cubicBezTo>
                  <a:lnTo>
                    <a:pt x="57366" y="665538"/>
                  </a:lnTo>
                  <a:cubicBezTo>
                    <a:pt x="62674" y="675101"/>
                    <a:pt x="109424" y="763303"/>
                    <a:pt x="216713" y="711233"/>
                  </a:cubicBezTo>
                  <a:lnTo>
                    <a:pt x="1078871" y="293294"/>
                  </a:lnTo>
                  <a:lnTo>
                    <a:pt x="1078871" y="336855"/>
                  </a:lnTo>
                  <a:lnTo>
                    <a:pt x="233706" y="746298"/>
                  </a:lnTo>
                  <a:cubicBezTo>
                    <a:pt x="203962" y="760115"/>
                    <a:pt x="177407" y="766490"/>
                    <a:pt x="154039" y="766490"/>
                  </a:cubicBezTo>
                  <a:cubicBezTo>
                    <a:pt x="84989" y="766490"/>
                    <a:pt x="41428" y="717608"/>
                    <a:pt x="23368" y="683610"/>
                  </a:cubicBezTo>
                  <a:lnTo>
                    <a:pt x="21248" y="678289"/>
                  </a:lnTo>
                  <a:cubicBezTo>
                    <a:pt x="3188" y="641103"/>
                    <a:pt x="0" y="604972"/>
                    <a:pt x="11685" y="569907"/>
                  </a:cubicBezTo>
                  <a:cubicBezTo>
                    <a:pt x="32931" y="508274"/>
                    <a:pt x="97740" y="475330"/>
                    <a:pt x="99861" y="474264"/>
                  </a:cubicBezTo>
                  <a:lnTo>
                    <a:pt x="107887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US"/>
            </a:p>
          </p:txBody>
        </p:sp>
        <p:sp>
          <p:nvSpPr>
            <p:cNvPr id="23" name="Shape 1200"/>
            <p:cNvSpPr/>
            <p:nvPr/>
          </p:nvSpPr>
          <p:spPr>
            <a:xfrm>
              <a:off x="8275208" y="310343"/>
              <a:ext cx="2194672" cy="1691969"/>
            </a:xfrm>
            <a:custGeom>
              <a:avLst/>
              <a:gdLst/>
              <a:ahLst/>
              <a:cxnLst/>
              <a:rect l="0" t="0" r="0" b="0"/>
              <a:pathLst>
                <a:path w="2194672" h="1691969">
                  <a:moveTo>
                    <a:pt x="2194672" y="0"/>
                  </a:moveTo>
                  <a:lnTo>
                    <a:pt x="2194672" y="41402"/>
                  </a:lnTo>
                  <a:lnTo>
                    <a:pt x="260286" y="979461"/>
                  </a:lnTo>
                  <a:cubicBezTo>
                    <a:pt x="259233" y="980528"/>
                    <a:pt x="179553" y="1020876"/>
                    <a:pt x="118987" y="1093076"/>
                  </a:cubicBezTo>
                  <a:cubicBezTo>
                    <a:pt x="38253" y="1187589"/>
                    <a:pt x="27623" y="1293774"/>
                    <a:pt x="83934" y="1407388"/>
                  </a:cubicBezTo>
                  <a:lnTo>
                    <a:pt x="89243" y="1419072"/>
                  </a:lnTo>
                  <a:cubicBezTo>
                    <a:pt x="93497" y="1429689"/>
                    <a:pt x="231610" y="1691969"/>
                    <a:pt x="541820" y="1541182"/>
                  </a:cubicBezTo>
                  <a:lnTo>
                    <a:pt x="2194672" y="740105"/>
                  </a:lnTo>
                  <a:lnTo>
                    <a:pt x="2194672" y="781521"/>
                  </a:lnTo>
                  <a:lnTo>
                    <a:pt x="558826" y="1576222"/>
                  </a:lnTo>
                  <a:cubicBezTo>
                    <a:pt x="484454" y="1612328"/>
                    <a:pt x="418580" y="1626133"/>
                    <a:pt x="361214" y="1626133"/>
                  </a:cubicBezTo>
                  <a:cubicBezTo>
                    <a:pt x="154051" y="1626133"/>
                    <a:pt x="56312" y="1438185"/>
                    <a:pt x="56312" y="1436064"/>
                  </a:cubicBezTo>
                  <a:lnTo>
                    <a:pt x="51004" y="1424380"/>
                  </a:lnTo>
                  <a:cubicBezTo>
                    <a:pt x="7442" y="1339430"/>
                    <a:pt x="0" y="1256601"/>
                    <a:pt x="26569" y="1178026"/>
                  </a:cubicBezTo>
                  <a:cubicBezTo>
                    <a:pt x="77560" y="1028306"/>
                    <a:pt x="237985" y="949731"/>
                    <a:pt x="244349" y="945489"/>
                  </a:cubicBezTo>
                  <a:lnTo>
                    <a:pt x="219467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US"/>
            </a:p>
          </p:txBody>
        </p:sp>
        <p:pic>
          <p:nvPicPr>
            <p:cNvPr id="24" name="Picture 23"/>
            <p:cNvPicPr/>
            <p:nvPr/>
          </p:nvPicPr>
          <p:blipFill>
            <a:blip r:embed="rId5"/>
            <a:stretch>
              <a:fillRect/>
            </a:stretch>
          </p:blipFill>
          <p:spPr>
            <a:xfrm>
              <a:off x="-2031" y="834136"/>
              <a:ext cx="8217409" cy="4983481"/>
            </a:xfrm>
            <a:prstGeom prst="rect">
              <a:avLst/>
            </a:prstGeom>
          </p:spPr>
        </p:pic>
        <p:pic>
          <p:nvPicPr>
            <p:cNvPr id="25" name="Picture 24"/>
            <p:cNvPicPr/>
            <p:nvPr/>
          </p:nvPicPr>
          <p:blipFill>
            <a:blip r:embed="rId6"/>
            <a:stretch>
              <a:fillRect/>
            </a:stretch>
          </p:blipFill>
          <p:spPr>
            <a:xfrm>
              <a:off x="7879081" y="0"/>
              <a:ext cx="2590800" cy="2209800"/>
            </a:xfrm>
            <a:prstGeom prst="rect">
              <a:avLst/>
            </a:prstGeom>
          </p:spPr>
        </p:pic>
      </p:grpSp>
      <p:grpSp>
        <p:nvGrpSpPr>
          <p:cNvPr id="26" name="Group 25"/>
          <p:cNvGrpSpPr/>
          <p:nvPr/>
        </p:nvGrpSpPr>
        <p:grpSpPr>
          <a:xfrm>
            <a:off x="7763622" y="3002601"/>
            <a:ext cx="2705529" cy="1354732"/>
            <a:chOff x="0" y="0"/>
            <a:chExt cx="12192000" cy="5583936"/>
          </a:xfrm>
        </p:grpSpPr>
        <p:sp>
          <p:nvSpPr>
            <p:cNvPr id="27" name="Shape 1253"/>
            <p:cNvSpPr/>
            <p:nvPr/>
          </p:nvSpPr>
          <p:spPr>
            <a:xfrm>
              <a:off x="9917392" y="330246"/>
              <a:ext cx="2274608" cy="1699669"/>
            </a:xfrm>
            <a:custGeom>
              <a:avLst/>
              <a:gdLst/>
              <a:ahLst/>
              <a:cxnLst/>
              <a:rect l="0" t="0" r="0" b="0"/>
              <a:pathLst>
                <a:path w="2274608" h="1699669">
                  <a:moveTo>
                    <a:pt x="2274608" y="0"/>
                  </a:moveTo>
                  <a:lnTo>
                    <a:pt x="2274608" y="741782"/>
                  </a:lnTo>
                  <a:lnTo>
                    <a:pt x="631482" y="1539192"/>
                  </a:lnTo>
                  <a:cubicBezTo>
                    <a:pt x="298729" y="1699669"/>
                    <a:pt x="152032" y="1407417"/>
                    <a:pt x="152032" y="1407417"/>
                  </a:cubicBezTo>
                  <a:lnTo>
                    <a:pt x="146710" y="1395720"/>
                  </a:lnTo>
                  <a:cubicBezTo>
                    <a:pt x="0" y="1103468"/>
                    <a:pt x="332753" y="941936"/>
                    <a:pt x="332753" y="941936"/>
                  </a:cubicBezTo>
                  <a:lnTo>
                    <a:pt x="2274608" y="0"/>
                  </a:lnTo>
                  <a:close/>
                </a:path>
              </a:pathLst>
            </a:custGeom>
            <a:ln w="0" cap="flat">
              <a:miter lim="127000"/>
            </a:ln>
          </p:spPr>
          <p:style>
            <a:lnRef idx="0">
              <a:srgbClr val="000000">
                <a:alpha val="0"/>
              </a:srgbClr>
            </a:lnRef>
            <a:fillRef idx="1">
              <a:srgbClr val="002060"/>
            </a:fillRef>
            <a:effectRef idx="0">
              <a:scrgbClr r="0" g="0" b="0"/>
            </a:effectRef>
            <a:fontRef idx="none"/>
          </p:style>
          <p:txBody>
            <a:bodyPr/>
            <a:lstStyle/>
            <a:p>
              <a:endParaRPr lang="en-US"/>
            </a:p>
          </p:txBody>
        </p:sp>
        <p:sp>
          <p:nvSpPr>
            <p:cNvPr id="28" name="Shape 1254"/>
            <p:cNvSpPr/>
            <p:nvPr/>
          </p:nvSpPr>
          <p:spPr>
            <a:xfrm>
              <a:off x="10731341" y="356"/>
              <a:ext cx="1460659" cy="826961"/>
            </a:xfrm>
            <a:custGeom>
              <a:avLst/>
              <a:gdLst/>
              <a:ahLst/>
              <a:cxnLst/>
              <a:rect l="0" t="0" r="0" b="0"/>
              <a:pathLst>
                <a:path w="1460659" h="826961">
                  <a:moveTo>
                    <a:pt x="20206" y="0"/>
                  </a:moveTo>
                  <a:lnTo>
                    <a:pt x="1460659" y="0"/>
                  </a:lnTo>
                  <a:lnTo>
                    <a:pt x="1460659" y="310082"/>
                  </a:lnTo>
                  <a:lnTo>
                    <a:pt x="395605" y="826961"/>
                  </a:lnTo>
                  <a:cubicBezTo>
                    <a:pt x="218008" y="690905"/>
                    <a:pt x="128677" y="513398"/>
                    <a:pt x="128677" y="513398"/>
                  </a:cubicBezTo>
                  <a:lnTo>
                    <a:pt x="114846" y="485762"/>
                  </a:lnTo>
                  <a:cubicBezTo>
                    <a:pt x="21273" y="299745"/>
                    <a:pt x="0" y="137122"/>
                    <a:pt x="20206" y="0"/>
                  </a:cubicBezTo>
                  <a:close/>
                </a:path>
              </a:pathLst>
            </a:custGeom>
            <a:ln w="0" cap="flat">
              <a:miter lim="127000"/>
            </a:ln>
          </p:spPr>
          <p:style>
            <a:lnRef idx="0">
              <a:srgbClr val="000000">
                <a:alpha val="0"/>
              </a:srgbClr>
            </a:lnRef>
            <a:fillRef idx="1">
              <a:srgbClr val="7F7F7F"/>
            </a:fillRef>
            <a:effectRef idx="0">
              <a:scrgbClr r="0" g="0" b="0"/>
            </a:effectRef>
            <a:fontRef idx="none"/>
          </p:style>
          <p:txBody>
            <a:bodyPr/>
            <a:lstStyle/>
            <a:p>
              <a:endParaRPr lang="en-US"/>
            </a:p>
          </p:txBody>
        </p:sp>
        <p:sp>
          <p:nvSpPr>
            <p:cNvPr id="29" name="Shape 1255"/>
            <p:cNvSpPr/>
            <p:nvPr/>
          </p:nvSpPr>
          <p:spPr>
            <a:xfrm>
              <a:off x="11095306" y="1156344"/>
              <a:ext cx="1096694" cy="771597"/>
            </a:xfrm>
            <a:custGeom>
              <a:avLst/>
              <a:gdLst/>
              <a:ahLst/>
              <a:cxnLst/>
              <a:rect l="0" t="0" r="0" b="0"/>
              <a:pathLst>
                <a:path w="1096694" h="771597">
                  <a:moveTo>
                    <a:pt x="1096694" y="0"/>
                  </a:moveTo>
                  <a:lnTo>
                    <a:pt x="1096694" y="294299"/>
                  </a:lnTo>
                  <a:lnTo>
                    <a:pt x="244310" y="709977"/>
                  </a:lnTo>
                  <a:cubicBezTo>
                    <a:pt x="116853" y="771597"/>
                    <a:pt x="59487" y="654719"/>
                    <a:pt x="59487" y="654719"/>
                  </a:cubicBezTo>
                  <a:lnTo>
                    <a:pt x="57366" y="649410"/>
                  </a:lnTo>
                  <a:cubicBezTo>
                    <a:pt x="0" y="534666"/>
                    <a:pt x="126403" y="471979"/>
                    <a:pt x="126403" y="471979"/>
                  </a:cubicBezTo>
                  <a:lnTo>
                    <a:pt x="1096694" y="0"/>
                  </a:lnTo>
                  <a:close/>
                </a:path>
              </a:pathLst>
            </a:custGeom>
            <a:ln w="0" cap="flat">
              <a:miter lim="127000"/>
            </a:ln>
          </p:spPr>
          <p:style>
            <a:lnRef idx="0">
              <a:srgbClr val="000000">
                <a:alpha val="0"/>
              </a:srgbClr>
            </a:lnRef>
            <a:fillRef idx="1">
              <a:srgbClr val="7F7F7F"/>
            </a:fillRef>
            <a:effectRef idx="0">
              <a:scrgbClr r="0" g="0" b="0"/>
            </a:effectRef>
            <a:fontRef idx="none"/>
          </p:style>
          <p:txBody>
            <a:bodyPr/>
            <a:lstStyle/>
            <a:p>
              <a:endParaRPr lang="en-US"/>
            </a:p>
          </p:txBody>
        </p:sp>
        <p:sp>
          <p:nvSpPr>
            <p:cNvPr id="30" name="Shape 1256"/>
            <p:cNvSpPr/>
            <p:nvPr/>
          </p:nvSpPr>
          <p:spPr>
            <a:xfrm>
              <a:off x="11113129" y="1137980"/>
              <a:ext cx="1078871" cy="766490"/>
            </a:xfrm>
            <a:custGeom>
              <a:avLst/>
              <a:gdLst/>
              <a:ahLst/>
              <a:cxnLst/>
              <a:rect l="0" t="0" r="0" b="0"/>
              <a:pathLst>
                <a:path w="1078871" h="766490">
                  <a:moveTo>
                    <a:pt x="1078871" y="0"/>
                  </a:moveTo>
                  <a:lnTo>
                    <a:pt x="1078871" y="40386"/>
                  </a:lnTo>
                  <a:lnTo>
                    <a:pt x="115799" y="507207"/>
                  </a:lnTo>
                  <a:cubicBezTo>
                    <a:pt x="111544" y="510395"/>
                    <a:pt x="6376" y="562465"/>
                    <a:pt x="55245" y="660229"/>
                  </a:cubicBezTo>
                  <a:lnTo>
                    <a:pt x="57366" y="665538"/>
                  </a:lnTo>
                  <a:cubicBezTo>
                    <a:pt x="62674" y="675101"/>
                    <a:pt x="109424" y="763303"/>
                    <a:pt x="216713" y="711233"/>
                  </a:cubicBezTo>
                  <a:lnTo>
                    <a:pt x="1078871" y="293294"/>
                  </a:lnTo>
                  <a:lnTo>
                    <a:pt x="1078871" y="336855"/>
                  </a:lnTo>
                  <a:lnTo>
                    <a:pt x="233706" y="746298"/>
                  </a:lnTo>
                  <a:cubicBezTo>
                    <a:pt x="203962" y="760115"/>
                    <a:pt x="177407" y="766490"/>
                    <a:pt x="154039" y="766490"/>
                  </a:cubicBezTo>
                  <a:cubicBezTo>
                    <a:pt x="84989" y="766490"/>
                    <a:pt x="41428" y="717608"/>
                    <a:pt x="23368" y="683610"/>
                  </a:cubicBezTo>
                  <a:lnTo>
                    <a:pt x="21248" y="678289"/>
                  </a:lnTo>
                  <a:cubicBezTo>
                    <a:pt x="3188" y="641103"/>
                    <a:pt x="0" y="604972"/>
                    <a:pt x="11685" y="569907"/>
                  </a:cubicBezTo>
                  <a:cubicBezTo>
                    <a:pt x="32931" y="508274"/>
                    <a:pt x="97740" y="475330"/>
                    <a:pt x="99861" y="474264"/>
                  </a:cubicBezTo>
                  <a:lnTo>
                    <a:pt x="107887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US"/>
            </a:p>
          </p:txBody>
        </p:sp>
        <p:sp>
          <p:nvSpPr>
            <p:cNvPr id="31" name="Shape 1257"/>
            <p:cNvSpPr/>
            <p:nvPr/>
          </p:nvSpPr>
          <p:spPr>
            <a:xfrm>
              <a:off x="9997328" y="310343"/>
              <a:ext cx="2194672" cy="1691969"/>
            </a:xfrm>
            <a:custGeom>
              <a:avLst/>
              <a:gdLst/>
              <a:ahLst/>
              <a:cxnLst/>
              <a:rect l="0" t="0" r="0" b="0"/>
              <a:pathLst>
                <a:path w="2194672" h="1691969">
                  <a:moveTo>
                    <a:pt x="2194672" y="0"/>
                  </a:moveTo>
                  <a:lnTo>
                    <a:pt x="2194672" y="41402"/>
                  </a:lnTo>
                  <a:lnTo>
                    <a:pt x="260286" y="979461"/>
                  </a:lnTo>
                  <a:cubicBezTo>
                    <a:pt x="259233" y="980528"/>
                    <a:pt x="179553" y="1020876"/>
                    <a:pt x="118987" y="1093076"/>
                  </a:cubicBezTo>
                  <a:cubicBezTo>
                    <a:pt x="38253" y="1187589"/>
                    <a:pt x="27623" y="1293774"/>
                    <a:pt x="83934" y="1407388"/>
                  </a:cubicBezTo>
                  <a:lnTo>
                    <a:pt x="89243" y="1419072"/>
                  </a:lnTo>
                  <a:cubicBezTo>
                    <a:pt x="93497" y="1429689"/>
                    <a:pt x="231610" y="1691969"/>
                    <a:pt x="541820" y="1541182"/>
                  </a:cubicBezTo>
                  <a:lnTo>
                    <a:pt x="2194672" y="740105"/>
                  </a:lnTo>
                  <a:lnTo>
                    <a:pt x="2194672" y="781521"/>
                  </a:lnTo>
                  <a:lnTo>
                    <a:pt x="558826" y="1576222"/>
                  </a:lnTo>
                  <a:cubicBezTo>
                    <a:pt x="484454" y="1612328"/>
                    <a:pt x="418580" y="1626133"/>
                    <a:pt x="361214" y="1626133"/>
                  </a:cubicBezTo>
                  <a:cubicBezTo>
                    <a:pt x="154051" y="1626133"/>
                    <a:pt x="56312" y="1438185"/>
                    <a:pt x="56312" y="1436064"/>
                  </a:cubicBezTo>
                  <a:lnTo>
                    <a:pt x="51004" y="1424380"/>
                  </a:lnTo>
                  <a:cubicBezTo>
                    <a:pt x="7442" y="1339430"/>
                    <a:pt x="0" y="1256601"/>
                    <a:pt x="26569" y="1178026"/>
                  </a:cubicBezTo>
                  <a:cubicBezTo>
                    <a:pt x="77560" y="1028306"/>
                    <a:pt x="237985" y="949731"/>
                    <a:pt x="244349" y="945489"/>
                  </a:cubicBezTo>
                  <a:lnTo>
                    <a:pt x="219467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US"/>
            </a:p>
          </p:txBody>
        </p:sp>
        <p:pic>
          <p:nvPicPr>
            <p:cNvPr id="32" name="Picture 31"/>
            <p:cNvPicPr/>
            <p:nvPr/>
          </p:nvPicPr>
          <p:blipFill>
            <a:blip r:embed="rId7"/>
            <a:stretch>
              <a:fillRect/>
            </a:stretch>
          </p:blipFill>
          <p:spPr>
            <a:xfrm>
              <a:off x="0" y="0"/>
              <a:ext cx="12186868" cy="5581528"/>
            </a:xfrm>
            <a:prstGeom prst="rect">
              <a:avLst/>
            </a:prstGeom>
          </p:spPr>
        </p:pic>
        <p:pic>
          <p:nvPicPr>
            <p:cNvPr id="33" name="Picture 32"/>
            <p:cNvPicPr/>
            <p:nvPr/>
          </p:nvPicPr>
          <p:blipFill>
            <a:blip r:embed="rId6"/>
            <a:stretch>
              <a:fillRect/>
            </a:stretch>
          </p:blipFill>
          <p:spPr>
            <a:xfrm>
              <a:off x="6786373" y="4820412"/>
              <a:ext cx="896112" cy="763524"/>
            </a:xfrm>
            <a:prstGeom prst="rect">
              <a:avLst/>
            </a:prstGeom>
          </p:spPr>
        </p:pic>
      </p:grpSp>
      <p:grpSp>
        <p:nvGrpSpPr>
          <p:cNvPr id="34" name="Group 33"/>
          <p:cNvGrpSpPr/>
          <p:nvPr/>
        </p:nvGrpSpPr>
        <p:grpSpPr>
          <a:xfrm>
            <a:off x="7696367" y="4791209"/>
            <a:ext cx="3368726" cy="1655312"/>
            <a:chOff x="0" y="0"/>
            <a:chExt cx="11983212" cy="5397454"/>
          </a:xfrm>
        </p:grpSpPr>
        <p:sp>
          <p:nvSpPr>
            <p:cNvPr id="35" name="Shape 1851"/>
            <p:cNvSpPr/>
            <p:nvPr/>
          </p:nvSpPr>
          <p:spPr>
            <a:xfrm>
              <a:off x="9708604" y="331770"/>
              <a:ext cx="2274608" cy="1699669"/>
            </a:xfrm>
            <a:custGeom>
              <a:avLst/>
              <a:gdLst/>
              <a:ahLst/>
              <a:cxnLst/>
              <a:rect l="0" t="0" r="0" b="0"/>
              <a:pathLst>
                <a:path w="2274608" h="1699669">
                  <a:moveTo>
                    <a:pt x="2274608" y="0"/>
                  </a:moveTo>
                  <a:lnTo>
                    <a:pt x="2274608" y="741782"/>
                  </a:lnTo>
                  <a:lnTo>
                    <a:pt x="631482" y="1539192"/>
                  </a:lnTo>
                  <a:cubicBezTo>
                    <a:pt x="298729" y="1699669"/>
                    <a:pt x="152032" y="1407417"/>
                    <a:pt x="152032" y="1407417"/>
                  </a:cubicBezTo>
                  <a:lnTo>
                    <a:pt x="146710" y="1395720"/>
                  </a:lnTo>
                  <a:cubicBezTo>
                    <a:pt x="0" y="1103468"/>
                    <a:pt x="332753" y="941936"/>
                    <a:pt x="332753" y="941936"/>
                  </a:cubicBezTo>
                  <a:lnTo>
                    <a:pt x="2274608" y="0"/>
                  </a:lnTo>
                  <a:close/>
                </a:path>
              </a:pathLst>
            </a:custGeom>
            <a:ln w="0" cap="flat">
              <a:miter lim="127000"/>
            </a:ln>
          </p:spPr>
          <p:style>
            <a:lnRef idx="0">
              <a:srgbClr val="000000">
                <a:alpha val="0"/>
              </a:srgbClr>
            </a:lnRef>
            <a:fillRef idx="1">
              <a:srgbClr val="002060"/>
            </a:fillRef>
            <a:effectRef idx="0">
              <a:scrgbClr r="0" g="0" b="0"/>
            </a:effectRef>
            <a:fontRef idx="none"/>
          </p:style>
          <p:txBody>
            <a:bodyPr/>
            <a:lstStyle/>
            <a:p>
              <a:endParaRPr lang="en-US"/>
            </a:p>
          </p:txBody>
        </p:sp>
        <p:sp>
          <p:nvSpPr>
            <p:cNvPr id="36" name="Shape 1852"/>
            <p:cNvSpPr/>
            <p:nvPr/>
          </p:nvSpPr>
          <p:spPr>
            <a:xfrm>
              <a:off x="10522553" y="1880"/>
              <a:ext cx="1460659" cy="826961"/>
            </a:xfrm>
            <a:custGeom>
              <a:avLst/>
              <a:gdLst/>
              <a:ahLst/>
              <a:cxnLst/>
              <a:rect l="0" t="0" r="0" b="0"/>
              <a:pathLst>
                <a:path w="1460659" h="826961">
                  <a:moveTo>
                    <a:pt x="20206" y="0"/>
                  </a:moveTo>
                  <a:lnTo>
                    <a:pt x="1460659" y="0"/>
                  </a:lnTo>
                  <a:lnTo>
                    <a:pt x="1460659" y="310082"/>
                  </a:lnTo>
                  <a:lnTo>
                    <a:pt x="395605" y="826961"/>
                  </a:lnTo>
                  <a:cubicBezTo>
                    <a:pt x="218008" y="690905"/>
                    <a:pt x="128677" y="513398"/>
                    <a:pt x="128677" y="513398"/>
                  </a:cubicBezTo>
                  <a:lnTo>
                    <a:pt x="114846" y="485762"/>
                  </a:lnTo>
                  <a:cubicBezTo>
                    <a:pt x="21273" y="299745"/>
                    <a:pt x="0" y="137122"/>
                    <a:pt x="20206" y="0"/>
                  </a:cubicBezTo>
                  <a:close/>
                </a:path>
              </a:pathLst>
            </a:custGeom>
            <a:ln w="0" cap="flat">
              <a:miter lim="127000"/>
            </a:ln>
          </p:spPr>
          <p:style>
            <a:lnRef idx="0">
              <a:srgbClr val="000000">
                <a:alpha val="0"/>
              </a:srgbClr>
            </a:lnRef>
            <a:fillRef idx="1">
              <a:srgbClr val="7F7F7F"/>
            </a:fillRef>
            <a:effectRef idx="0">
              <a:scrgbClr r="0" g="0" b="0"/>
            </a:effectRef>
            <a:fontRef idx="none"/>
          </p:style>
          <p:txBody>
            <a:bodyPr/>
            <a:lstStyle/>
            <a:p>
              <a:endParaRPr lang="en-US"/>
            </a:p>
          </p:txBody>
        </p:sp>
        <p:sp>
          <p:nvSpPr>
            <p:cNvPr id="37" name="Shape 1853"/>
            <p:cNvSpPr/>
            <p:nvPr/>
          </p:nvSpPr>
          <p:spPr>
            <a:xfrm>
              <a:off x="10886518" y="1157869"/>
              <a:ext cx="1096694" cy="771597"/>
            </a:xfrm>
            <a:custGeom>
              <a:avLst/>
              <a:gdLst/>
              <a:ahLst/>
              <a:cxnLst/>
              <a:rect l="0" t="0" r="0" b="0"/>
              <a:pathLst>
                <a:path w="1096694" h="771597">
                  <a:moveTo>
                    <a:pt x="1096694" y="0"/>
                  </a:moveTo>
                  <a:lnTo>
                    <a:pt x="1096694" y="294299"/>
                  </a:lnTo>
                  <a:lnTo>
                    <a:pt x="244310" y="709977"/>
                  </a:lnTo>
                  <a:cubicBezTo>
                    <a:pt x="116853" y="771597"/>
                    <a:pt x="59487" y="654719"/>
                    <a:pt x="59487" y="654719"/>
                  </a:cubicBezTo>
                  <a:lnTo>
                    <a:pt x="57366" y="649410"/>
                  </a:lnTo>
                  <a:cubicBezTo>
                    <a:pt x="0" y="534666"/>
                    <a:pt x="126403" y="471979"/>
                    <a:pt x="126403" y="471979"/>
                  </a:cubicBezTo>
                  <a:lnTo>
                    <a:pt x="1096694" y="0"/>
                  </a:lnTo>
                  <a:close/>
                </a:path>
              </a:pathLst>
            </a:custGeom>
            <a:ln w="0" cap="flat">
              <a:miter lim="127000"/>
            </a:ln>
          </p:spPr>
          <p:style>
            <a:lnRef idx="0">
              <a:srgbClr val="000000">
                <a:alpha val="0"/>
              </a:srgbClr>
            </a:lnRef>
            <a:fillRef idx="1">
              <a:srgbClr val="7F7F7F"/>
            </a:fillRef>
            <a:effectRef idx="0">
              <a:scrgbClr r="0" g="0" b="0"/>
            </a:effectRef>
            <a:fontRef idx="none"/>
          </p:style>
          <p:txBody>
            <a:bodyPr/>
            <a:lstStyle/>
            <a:p>
              <a:endParaRPr lang="en-US"/>
            </a:p>
          </p:txBody>
        </p:sp>
        <p:sp>
          <p:nvSpPr>
            <p:cNvPr id="38" name="Shape 1854"/>
            <p:cNvSpPr/>
            <p:nvPr/>
          </p:nvSpPr>
          <p:spPr>
            <a:xfrm>
              <a:off x="10904341" y="1139505"/>
              <a:ext cx="1078871" cy="766490"/>
            </a:xfrm>
            <a:custGeom>
              <a:avLst/>
              <a:gdLst/>
              <a:ahLst/>
              <a:cxnLst/>
              <a:rect l="0" t="0" r="0" b="0"/>
              <a:pathLst>
                <a:path w="1078871" h="766490">
                  <a:moveTo>
                    <a:pt x="1078871" y="0"/>
                  </a:moveTo>
                  <a:lnTo>
                    <a:pt x="1078871" y="40386"/>
                  </a:lnTo>
                  <a:lnTo>
                    <a:pt x="115799" y="507207"/>
                  </a:lnTo>
                  <a:cubicBezTo>
                    <a:pt x="111544" y="510395"/>
                    <a:pt x="6376" y="562465"/>
                    <a:pt x="55245" y="660229"/>
                  </a:cubicBezTo>
                  <a:lnTo>
                    <a:pt x="57366" y="665538"/>
                  </a:lnTo>
                  <a:cubicBezTo>
                    <a:pt x="62674" y="675101"/>
                    <a:pt x="109424" y="763303"/>
                    <a:pt x="216713" y="711233"/>
                  </a:cubicBezTo>
                  <a:lnTo>
                    <a:pt x="1078871" y="293294"/>
                  </a:lnTo>
                  <a:lnTo>
                    <a:pt x="1078871" y="336855"/>
                  </a:lnTo>
                  <a:lnTo>
                    <a:pt x="233706" y="746298"/>
                  </a:lnTo>
                  <a:cubicBezTo>
                    <a:pt x="203962" y="760115"/>
                    <a:pt x="177407" y="766490"/>
                    <a:pt x="154039" y="766490"/>
                  </a:cubicBezTo>
                  <a:cubicBezTo>
                    <a:pt x="84989" y="766490"/>
                    <a:pt x="41428" y="717608"/>
                    <a:pt x="23368" y="683610"/>
                  </a:cubicBezTo>
                  <a:lnTo>
                    <a:pt x="21248" y="678289"/>
                  </a:lnTo>
                  <a:cubicBezTo>
                    <a:pt x="3188" y="641103"/>
                    <a:pt x="0" y="604972"/>
                    <a:pt x="11685" y="569907"/>
                  </a:cubicBezTo>
                  <a:cubicBezTo>
                    <a:pt x="32931" y="508274"/>
                    <a:pt x="97740" y="475330"/>
                    <a:pt x="99861" y="474264"/>
                  </a:cubicBezTo>
                  <a:lnTo>
                    <a:pt x="107887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US"/>
            </a:p>
          </p:txBody>
        </p:sp>
        <p:sp>
          <p:nvSpPr>
            <p:cNvPr id="39" name="Shape 1855"/>
            <p:cNvSpPr/>
            <p:nvPr/>
          </p:nvSpPr>
          <p:spPr>
            <a:xfrm>
              <a:off x="9788540" y="311868"/>
              <a:ext cx="2194672" cy="1691969"/>
            </a:xfrm>
            <a:custGeom>
              <a:avLst/>
              <a:gdLst/>
              <a:ahLst/>
              <a:cxnLst/>
              <a:rect l="0" t="0" r="0" b="0"/>
              <a:pathLst>
                <a:path w="2194672" h="1691969">
                  <a:moveTo>
                    <a:pt x="2194672" y="0"/>
                  </a:moveTo>
                  <a:lnTo>
                    <a:pt x="2194672" y="41402"/>
                  </a:lnTo>
                  <a:lnTo>
                    <a:pt x="260286" y="979461"/>
                  </a:lnTo>
                  <a:cubicBezTo>
                    <a:pt x="259233" y="980528"/>
                    <a:pt x="179553" y="1020876"/>
                    <a:pt x="118987" y="1093076"/>
                  </a:cubicBezTo>
                  <a:cubicBezTo>
                    <a:pt x="38253" y="1187589"/>
                    <a:pt x="27623" y="1293774"/>
                    <a:pt x="83934" y="1407388"/>
                  </a:cubicBezTo>
                  <a:lnTo>
                    <a:pt x="89243" y="1419072"/>
                  </a:lnTo>
                  <a:cubicBezTo>
                    <a:pt x="93497" y="1429689"/>
                    <a:pt x="231610" y="1691969"/>
                    <a:pt x="541820" y="1541182"/>
                  </a:cubicBezTo>
                  <a:lnTo>
                    <a:pt x="2194672" y="740105"/>
                  </a:lnTo>
                  <a:lnTo>
                    <a:pt x="2194672" y="781521"/>
                  </a:lnTo>
                  <a:lnTo>
                    <a:pt x="558826" y="1576222"/>
                  </a:lnTo>
                  <a:cubicBezTo>
                    <a:pt x="484454" y="1612328"/>
                    <a:pt x="418580" y="1626133"/>
                    <a:pt x="361214" y="1626133"/>
                  </a:cubicBezTo>
                  <a:cubicBezTo>
                    <a:pt x="154051" y="1626133"/>
                    <a:pt x="56312" y="1438185"/>
                    <a:pt x="56312" y="1436064"/>
                  </a:cubicBezTo>
                  <a:lnTo>
                    <a:pt x="51004" y="1424380"/>
                  </a:lnTo>
                  <a:cubicBezTo>
                    <a:pt x="7442" y="1339430"/>
                    <a:pt x="0" y="1256601"/>
                    <a:pt x="26569" y="1178026"/>
                  </a:cubicBezTo>
                  <a:cubicBezTo>
                    <a:pt x="77560" y="1028306"/>
                    <a:pt x="237985" y="949731"/>
                    <a:pt x="244349" y="945489"/>
                  </a:cubicBezTo>
                  <a:lnTo>
                    <a:pt x="219467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US"/>
            </a:p>
          </p:txBody>
        </p:sp>
        <p:pic>
          <p:nvPicPr>
            <p:cNvPr id="40" name="Picture 39"/>
            <p:cNvPicPr/>
            <p:nvPr/>
          </p:nvPicPr>
          <p:blipFill>
            <a:blip r:embed="rId8"/>
            <a:stretch>
              <a:fillRect/>
            </a:stretch>
          </p:blipFill>
          <p:spPr>
            <a:xfrm>
              <a:off x="0" y="0"/>
              <a:ext cx="11983210" cy="5397454"/>
            </a:xfrm>
            <a:prstGeom prst="rect">
              <a:avLst/>
            </a:prstGeom>
          </p:spPr>
        </p:pic>
        <p:pic>
          <p:nvPicPr>
            <p:cNvPr id="41" name="Picture 40"/>
            <p:cNvPicPr/>
            <p:nvPr/>
          </p:nvPicPr>
          <p:blipFill>
            <a:blip r:embed="rId9"/>
            <a:stretch>
              <a:fillRect/>
            </a:stretch>
          </p:blipFill>
          <p:spPr>
            <a:xfrm>
              <a:off x="3678936" y="1524"/>
              <a:ext cx="144780" cy="124968"/>
            </a:xfrm>
            <a:prstGeom prst="rect">
              <a:avLst/>
            </a:prstGeom>
          </p:spPr>
        </p:pic>
      </p:grpSp>
    </p:spTree>
    <p:extLst>
      <p:ext uri="{BB962C8B-B14F-4D97-AF65-F5344CB8AC3E}">
        <p14:creationId xmlns:p14="http://schemas.microsoft.com/office/powerpoint/2010/main" val="131416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AB7246-220E-4D1B-B6B0-2F787C367669}" type="datetime1">
              <a:rPr lang="en-US" smtClean="0"/>
              <a:t>10/21/2023</a:t>
            </a:fld>
            <a:endParaRPr lang="en-US"/>
          </a:p>
        </p:txBody>
      </p:sp>
      <p:sp>
        <p:nvSpPr>
          <p:cNvPr id="3" name="Slide Number Placeholder 2"/>
          <p:cNvSpPr>
            <a:spLocks noGrp="1"/>
          </p:cNvSpPr>
          <p:nvPr>
            <p:ph type="sldNum" sz="quarter" idx="12"/>
          </p:nvPr>
        </p:nvSpPr>
        <p:spPr/>
        <p:txBody>
          <a:bodyPr/>
          <a:lstStyle/>
          <a:p>
            <a:fld id="{21A9D750-17E9-472F-B72C-6AF24681985C}" type="slidenum">
              <a:rPr lang="en-US" smtClean="0"/>
              <a:t>57</a:t>
            </a:fld>
            <a:endParaRPr lang="en-US"/>
          </a:p>
        </p:txBody>
      </p:sp>
      <p:pic>
        <p:nvPicPr>
          <p:cNvPr id="18" name="Picture 17"/>
          <p:cNvPicPr/>
          <p:nvPr/>
        </p:nvPicPr>
        <p:blipFill>
          <a:blip r:embed="rId2"/>
          <a:stretch>
            <a:fillRect/>
          </a:stretch>
        </p:blipFill>
        <p:spPr>
          <a:xfrm>
            <a:off x="1762599" y="131711"/>
            <a:ext cx="9172154" cy="2526322"/>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2599" y="3354014"/>
            <a:ext cx="3846070" cy="2239066"/>
          </a:xfrm>
          <a:prstGeom prst="rect">
            <a:avLst/>
          </a:prstGeom>
        </p:spPr>
      </p:pic>
    </p:spTree>
    <p:extLst>
      <p:ext uri="{BB962C8B-B14F-4D97-AF65-F5344CB8AC3E}">
        <p14:creationId xmlns:p14="http://schemas.microsoft.com/office/powerpoint/2010/main" val="297449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Implementing of  </a:t>
            </a:r>
            <a:r>
              <a:rPr lang="en-US" dirty="0"/>
              <a:t>CNN in Python</a:t>
            </a:r>
          </a:p>
        </p:txBody>
      </p:sp>
      <p:sp>
        <p:nvSpPr>
          <p:cNvPr id="3" name="Content Placeholder 2"/>
          <p:cNvSpPr>
            <a:spLocks noGrp="1"/>
          </p:cNvSpPr>
          <p:nvPr>
            <p:ph idx="1"/>
          </p:nvPr>
        </p:nvSpPr>
        <p:spPr/>
        <p:txBody>
          <a:bodyPr/>
          <a:lstStyle/>
          <a:p>
            <a:pPr marL="0" indent="0">
              <a:buNone/>
            </a:pPr>
            <a:r>
              <a:rPr lang="de-DE" dirty="0"/>
              <a:t>TensorFlow</a:t>
            </a:r>
          </a:p>
          <a:p>
            <a:pPr marL="0" indent="0">
              <a:buNone/>
            </a:pPr>
            <a:endParaRPr lang="de-DE" dirty="0"/>
          </a:p>
          <a:p>
            <a:pPr marL="0" indent="0">
              <a:buNone/>
            </a:pPr>
            <a:r>
              <a:rPr lang="de-DE" dirty="0"/>
              <a:t>pytorch</a:t>
            </a:r>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58</a:t>
            </a:fld>
            <a:endParaRPr lang="en-US"/>
          </a:p>
        </p:txBody>
      </p:sp>
    </p:spTree>
    <p:extLst>
      <p:ext uri="{BB962C8B-B14F-4D97-AF65-F5344CB8AC3E}">
        <p14:creationId xmlns:p14="http://schemas.microsoft.com/office/powerpoint/2010/main" val="2556790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of AI</a:t>
            </a:r>
          </a:p>
        </p:txBody>
      </p:sp>
      <p:sp>
        <p:nvSpPr>
          <p:cNvPr id="3" name="Content Placeholder 2"/>
          <p:cNvSpPr>
            <a:spLocks noGrp="1"/>
          </p:cNvSpPr>
          <p:nvPr>
            <p:ph idx="1"/>
          </p:nvPr>
        </p:nvSpPr>
        <p:spPr/>
        <p:txBody>
          <a:bodyPr>
            <a:normAutofit/>
          </a:bodyPr>
          <a:lstStyle/>
          <a:p>
            <a:r>
              <a:rPr lang="en-US" dirty="0"/>
              <a:t>Autonomous vehicle</a:t>
            </a:r>
          </a:p>
          <a:p>
            <a:endParaRPr lang="en-US" dirty="0"/>
          </a:p>
          <a:p>
            <a:r>
              <a:rPr lang="en-US" dirty="0"/>
              <a:t>Surveillance</a:t>
            </a:r>
          </a:p>
          <a:p>
            <a:endParaRPr lang="en-US" dirty="0"/>
          </a:p>
          <a:p>
            <a:r>
              <a:rPr lang="en-US" dirty="0"/>
              <a:t>Agriculture</a:t>
            </a:r>
          </a:p>
          <a:p>
            <a:endParaRPr lang="en-US" dirty="0"/>
          </a:p>
          <a:p>
            <a:r>
              <a:rPr lang="en-US" dirty="0"/>
              <a:t>Medicine</a:t>
            </a:r>
          </a:p>
          <a:p>
            <a:endParaRPr lang="en-US" dirty="0"/>
          </a:p>
          <a:p>
            <a:r>
              <a:rPr lang="en-US" dirty="0"/>
              <a:t>Finance</a:t>
            </a:r>
          </a:p>
          <a:p>
            <a:endParaRPr lang="en-US" dirty="0"/>
          </a:p>
        </p:txBody>
      </p:sp>
      <p:sp>
        <p:nvSpPr>
          <p:cNvPr id="4" name="Date Placeholder 3"/>
          <p:cNvSpPr>
            <a:spLocks noGrp="1"/>
          </p:cNvSpPr>
          <p:nvPr>
            <p:ph type="dt" sz="half" idx="10"/>
          </p:nvPr>
        </p:nvSpPr>
        <p:spPr/>
        <p:txBody>
          <a:bodyPr/>
          <a:lstStyle/>
          <a:p>
            <a:fld id="{3C8BEB31-5BAC-4F9E-9D2B-6E1D4B38896D}" type="datetime1">
              <a:rPr lang="en-US" smtClean="0"/>
              <a:t>10/21/2023</a:t>
            </a:fld>
            <a:endParaRPr lang="en-US"/>
          </a:p>
        </p:txBody>
      </p:sp>
      <p:sp>
        <p:nvSpPr>
          <p:cNvPr id="5" name="Slide Number Placeholder 4"/>
          <p:cNvSpPr>
            <a:spLocks noGrp="1"/>
          </p:cNvSpPr>
          <p:nvPr>
            <p:ph type="sldNum" sz="quarter" idx="12"/>
          </p:nvPr>
        </p:nvSpPr>
        <p:spPr/>
        <p:txBody>
          <a:bodyPr/>
          <a:lstStyle/>
          <a:p>
            <a:fld id="{21A9D750-17E9-472F-B72C-6AF24681985C}" type="slidenum">
              <a:rPr lang="en-US" smtClean="0"/>
              <a:t>59</a:t>
            </a:fld>
            <a:endParaRPr lang="en-US"/>
          </a:p>
        </p:txBody>
      </p:sp>
    </p:spTree>
    <p:extLst>
      <p:ext uri="{BB962C8B-B14F-4D97-AF65-F5344CB8AC3E}">
        <p14:creationId xmlns:p14="http://schemas.microsoft.com/office/powerpoint/2010/main" val="3658717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589" y="164731"/>
            <a:ext cx="8911687" cy="840104"/>
          </a:xfrm>
        </p:spPr>
        <p:txBody>
          <a:bodyPr/>
          <a:lstStyle/>
          <a:p>
            <a:r>
              <a:rPr lang="en-US" dirty="0"/>
              <a:t>Acting humanly: Turing Test</a:t>
            </a:r>
          </a:p>
        </p:txBody>
      </p:sp>
      <p:sp>
        <p:nvSpPr>
          <p:cNvPr id="4" name="Slide Number Placeholder 3"/>
          <p:cNvSpPr>
            <a:spLocks noGrp="1"/>
          </p:cNvSpPr>
          <p:nvPr>
            <p:ph type="sldNum" sz="quarter" idx="12"/>
          </p:nvPr>
        </p:nvSpPr>
        <p:spPr/>
        <p:txBody>
          <a:bodyPr/>
          <a:lstStyle/>
          <a:p>
            <a:fld id="{4A978B9C-A1D6-4C88-96E8-78B53701721F}" type="slidenum">
              <a:rPr lang="en-US" smtClean="0"/>
              <a:pPr/>
              <a:t>6</a:t>
            </a:fld>
            <a:endParaRPr lang="en-US"/>
          </a:p>
        </p:txBody>
      </p:sp>
      <p:pic>
        <p:nvPicPr>
          <p:cNvPr id="34818" name="Picture 2"/>
          <p:cNvPicPr>
            <a:picLocks noChangeAspect="1" noChangeArrowheads="1"/>
          </p:cNvPicPr>
          <p:nvPr/>
        </p:nvPicPr>
        <p:blipFill>
          <a:blip r:embed="rId2" cstate="print"/>
          <a:srcRect/>
          <a:stretch>
            <a:fillRect/>
          </a:stretch>
        </p:blipFill>
        <p:spPr bwMode="auto">
          <a:xfrm>
            <a:off x="2121877" y="970344"/>
            <a:ext cx="6984434" cy="3206765"/>
          </a:xfrm>
          <a:prstGeom prst="rect">
            <a:avLst/>
          </a:prstGeom>
          <a:noFill/>
          <a:ln w="9525">
            <a:noFill/>
            <a:miter lim="800000"/>
            <a:headEnd/>
            <a:tailEnd/>
          </a:ln>
        </p:spPr>
      </p:pic>
      <p:sp>
        <p:nvSpPr>
          <p:cNvPr id="3" name="TextBox 2">
            <a:extLst>
              <a:ext uri="{FF2B5EF4-FFF2-40B4-BE49-F238E27FC236}">
                <a16:creationId xmlns:a16="http://schemas.microsoft.com/office/drawing/2014/main" id="{9412E555-026D-41DA-0B4D-39B56C934650}"/>
              </a:ext>
            </a:extLst>
          </p:cNvPr>
          <p:cNvSpPr txBox="1"/>
          <p:nvPr/>
        </p:nvSpPr>
        <p:spPr>
          <a:xfrm>
            <a:off x="2121877" y="4384945"/>
            <a:ext cx="7948246" cy="2308324"/>
          </a:xfrm>
          <a:prstGeom prst="rect">
            <a:avLst/>
          </a:prstGeom>
          <a:noFill/>
        </p:spPr>
        <p:txBody>
          <a:bodyPr wrap="square" rtlCol="0">
            <a:spAutoFit/>
          </a:bodyPr>
          <a:lstStyle/>
          <a:p>
            <a:pPr algn="just"/>
            <a:r>
              <a:rPr lang="en-US" sz="1800" kern="100" dirty="0">
                <a:effectLst/>
                <a:latin typeface="Times New Roman" panose="02020603050405020304" pitchFamily="18" charset="0"/>
                <a:ea typeface="Calibri" panose="020F0502020204030204" pitchFamily="34" charset="0"/>
                <a:cs typeface="Arial" panose="020B0604020202020204" pitchFamily="34" charset="0"/>
              </a:rPr>
              <a:t>The Turing Test was proposed by British mathematician and computer scientist Alan Turing in 1950. The test is typically applied to assess a computer's ability to engage in natural language conversation.  The test involves a human judge who engages in natural language conversations with both a machine and a human, without knowing which is which. If the judge cannot reliably distinguish which one is the machine based on the conversation, the machine is said to have passed the Turing Test, demonstrating a high level of conversational artificial intelligence.</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85898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imagesKN3UZ9SK.jpg"/>
          <p:cNvPicPr>
            <a:picLocks noChangeAspect="1"/>
          </p:cNvPicPr>
          <p:nvPr/>
        </p:nvPicPr>
        <p:blipFill>
          <a:blip r:embed="rId3" cstate="print"/>
          <a:srcRect l="20470" t="5128" r="27777" b="47436"/>
          <a:stretch>
            <a:fillRect/>
          </a:stretch>
        </p:blipFill>
        <p:spPr>
          <a:xfrm>
            <a:off x="1752601" y="432048"/>
            <a:ext cx="1447799" cy="838200"/>
          </a:xfrm>
          <a:prstGeom prst="rect">
            <a:avLst/>
          </a:prstGeom>
        </p:spPr>
      </p:pic>
      <p:sp>
        <p:nvSpPr>
          <p:cNvPr id="35" name="Freeform 62"/>
          <p:cNvSpPr>
            <a:spLocks/>
          </p:cNvSpPr>
          <p:nvPr/>
        </p:nvSpPr>
        <p:spPr bwMode="auto">
          <a:xfrm rot="14145885">
            <a:off x="5413052" y="4159159"/>
            <a:ext cx="341776" cy="270655"/>
          </a:xfrm>
          <a:custGeom>
            <a:avLst/>
            <a:gdLst/>
            <a:ahLst/>
            <a:cxnLst>
              <a:cxn ang="0">
                <a:pos x="305" y="305"/>
              </a:cxn>
              <a:cxn ang="0">
                <a:pos x="356" y="230"/>
              </a:cxn>
              <a:cxn ang="0">
                <a:pos x="77" y="38"/>
              </a:cxn>
              <a:cxn ang="0">
                <a:pos x="103" y="0"/>
              </a:cxn>
              <a:cxn ang="0">
                <a:pos x="14" y="50"/>
              </a:cxn>
              <a:cxn ang="0">
                <a:pos x="0" y="150"/>
              </a:cxn>
              <a:cxn ang="0">
                <a:pos x="26" y="113"/>
              </a:cxn>
              <a:cxn ang="0">
                <a:pos x="305" y="305"/>
              </a:cxn>
            </a:cxnLst>
            <a:rect l="0" t="0" r="r" b="b"/>
            <a:pathLst>
              <a:path w="356" h="305">
                <a:moveTo>
                  <a:pt x="305" y="305"/>
                </a:moveTo>
                <a:lnTo>
                  <a:pt x="356" y="230"/>
                </a:lnTo>
                <a:lnTo>
                  <a:pt x="77" y="38"/>
                </a:lnTo>
                <a:lnTo>
                  <a:pt x="103" y="0"/>
                </a:lnTo>
                <a:lnTo>
                  <a:pt x="14" y="50"/>
                </a:lnTo>
                <a:lnTo>
                  <a:pt x="0" y="150"/>
                </a:lnTo>
                <a:lnTo>
                  <a:pt x="26" y="113"/>
                </a:lnTo>
                <a:lnTo>
                  <a:pt x="305" y="305"/>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dirty="0"/>
          </a:p>
        </p:txBody>
      </p:sp>
      <p:sp>
        <p:nvSpPr>
          <p:cNvPr id="87" name="Freeform 123"/>
          <p:cNvSpPr>
            <a:spLocks/>
          </p:cNvSpPr>
          <p:nvPr/>
        </p:nvSpPr>
        <p:spPr bwMode="auto">
          <a:xfrm>
            <a:off x="2555875" y="1952873"/>
            <a:ext cx="63500" cy="141288"/>
          </a:xfrm>
          <a:custGeom>
            <a:avLst/>
            <a:gdLst/>
            <a:ahLst/>
            <a:cxnLst>
              <a:cxn ang="0">
                <a:pos x="6" y="18"/>
              </a:cxn>
              <a:cxn ang="0">
                <a:pos x="20" y="0"/>
              </a:cxn>
              <a:cxn ang="0">
                <a:pos x="33" y="18"/>
              </a:cxn>
              <a:cxn ang="0">
                <a:pos x="40" y="71"/>
              </a:cxn>
              <a:cxn ang="0">
                <a:pos x="20" y="89"/>
              </a:cxn>
              <a:cxn ang="0">
                <a:pos x="0" y="71"/>
              </a:cxn>
              <a:cxn ang="0">
                <a:pos x="6" y="18"/>
              </a:cxn>
            </a:cxnLst>
            <a:rect l="0" t="0" r="r" b="b"/>
            <a:pathLst>
              <a:path w="40" h="89">
                <a:moveTo>
                  <a:pt x="6" y="18"/>
                </a:moveTo>
                <a:lnTo>
                  <a:pt x="20" y="0"/>
                </a:lnTo>
                <a:lnTo>
                  <a:pt x="33" y="18"/>
                </a:lnTo>
                <a:lnTo>
                  <a:pt x="40" y="71"/>
                </a:lnTo>
                <a:lnTo>
                  <a:pt x="20" y="89"/>
                </a:lnTo>
                <a:lnTo>
                  <a:pt x="0" y="71"/>
                </a:lnTo>
                <a:lnTo>
                  <a:pt x="6" y="18"/>
                </a:lnTo>
                <a:close/>
              </a:path>
            </a:pathLst>
          </a:custGeom>
          <a:solidFill>
            <a:srgbClr val="FFFFFF"/>
          </a:solidFill>
          <a:ln w="7938">
            <a:solidFill>
              <a:srgbClr val="000000"/>
            </a:solidFill>
            <a:prstDash val="solid"/>
            <a:round/>
            <a:headEnd/>
            <a:tailEnd/>
          </a:ln>
        </p:spPr>
        <p:txBody>
          <a:bodyPr/>
          <a:lstStyle/>
          <a:p>
            <a:endParaRPr lang="en-US" dirty="0"/>
          </a:p>
        </p:txBody>
      </p:sp>
      <p:sp>
        <p:nvSpPr>
          <p:cNvPr id="89" name="Freeform 125"/>
          <p:cNvSpPr>
            <a:spLocks noEditPoints="1"/>
          </p:cNvSpPr>
          <p:nvPr/>
        </p:nvSpPr>
        <p:spPr bwMode="auto">
          <a:xfrm>
            <a:off x="2403476" y="1803648"/>
            <a:ext cx="339725" cy="185738"/>
          </a:xfrm>
          <a:custGeom>
            <a:avLst/>
            <a:gdLst/>
            <a:ahLst/>
            <a:cxnLst>
              <a:cxn ang="0">
                <a:pos x="80" y="161"/>
              </a:cxn>
              <a:cxn ang="0">
                <a:pos x="26" y="155"/>
              </a:cxn>
              <a:cxn ang="0">
                <a:pos x="54" y="131"/>
              </a:cxn>
              <a:cxn ang="0">
                <a:pos x="0" y="125"/>
              </a:cxn>
              <a:cxn ang="0">
                <a:pos x="214" y="125"/>
              </a:cxn>
              <a:cxn ang="0">
                <a:pos x="159" y="165"/>
              </a:cxn>
              <a:cxn ang="0">
                <a:pos x="175" y="121"/>
              </a:cxn>
              <a:cxn ang="0">
                <a:pos x="120" y="161"/>
              </a:cxn>
              <a:cxn ang="0">
                <a:pos x="107" y="143"/>
              </a:cxn>
              <a:cxn ang="0">
                <a:pos x="93" y="54"/>
              </a:cxn>
              <a:cxn ang="0">
                <a:pos x="120" y="90"/>
              </a:cxn>
              <a:cxn ang="0">
                <a:pos x="107" y="0"/>
              </a:cxn>
            </a:cxnLst>
            <a:rect l="0" t="0" r="r" b="b"/>
            <a:pathLst>
              <a:path w="214" h="165">
                <a:moveTo>
                  <a:pt x="80" y="161"/>
                </a:moveTo>
                <a:lnTo>
                  <a:pt x="26" y="155"/>
                </a:lnTo>
                <a:lnTo>
                  <a:pt x="54" y="131"/>
                </a:lnTo>
                <a:lnTo>
                  <a:pt x="0" y="125"/>
                </a:lnTo>
                <a:moveTo>
                  <a:pt x="214" y="125"/>
                </a:moveTo>
                <a:lnTo>
                  <a:pt x="159" y="165"/>
                </a:lnTo>
                <a:lnTo>
                  <a:pt x="175" y="121"/>
                </a:lnTo>
                <a:lnTo>
                  <a:pt x="120" y="161"/>
                </a:lnTo>
                <a:moveTo>
                  <a:pt x="107" y="143"/>
                </a:moveTo>
                <a:lnTo>
                  <a:pt x="93" y="54"/>
                </a:lnTo>
                <a:lnTo>
                  <a:pt x="120" y="90"/>
                </a:lnTo>
                <a:lnTo>
                  <a:pt x="107" y="0"/>
                </a:lnTo>
              </a:path>
            </a:pathLst>
          </a:custGeom>
          <a:noFill/>
          <a:ln w="3175">
            <a:solidFill>
              <a:srgbClr val="000000"/>
            </a:solidFill>
            <a:prstDash val="solid"/>
            <a:round/>
            <a:headEnd/>
            <a:tailEnd/>
          </a:ln>
        </p:spPr>
        <p:txBody>
          <a:bodyPr/>
          <a:lstStyle/>
          <a:p>
            <a:endParaRPr lang="en-US" dirty="0"/>
          </a:p>
        </p:txBody>
      </p:sp>
      <p:sp>
        <p:nvSpPr>
          <p:cNvPr id="111" name="Freeform 191"/>
          <p:cNvSpPr>
            <a:spLocks noEditPoints="1"/>
          </p:cNvSpPr>
          <p:nvPr/>
        </p:nvSpPr>
        <p:spPr bwMode="auto">
          <a:xfrm>
            <a:off x="2438401" y="2108448"/>
            <a:ext cx="304800" cy="609600"/>
          </a:xfrm>
          <a:custGeom>
            <a:avLst/>
            <a:gdLst/>
            <a:ahLst/>
            <a:cxnLst>
              <a:cxn ang="0">
                <a:pos x="0" y="784"/>
              </a:cxn>
              <a:cxn ang="0">
                <a:pos x="107" y="713"/>
              </a:cxn>
              <a:cxn ang="0">
                <a:pos x="214" y="784"/>
              </a:cxn>
              <a:cxn ang="0">
                <a:pos x="107" y="0"/>
              </a:cxn>
              <a:cxn ang="0">
                <a:pos x="107" y="856"/>
              </a:cxn>
              <a:cxn ang="0">
                <a:pos x="0" y="784"/>
              </a:cxn>
              <a:cxn ang="0">
                <a:pos x="107" y="0"/>
              </a:cxn>
              <a:cxn ang="0">
                <a:pos x="214" y="784"/>
              </a:cxn>
              <a:cxn ang="0">
                <a:pos x="107" y="856"/>
              </a:cxn>
              <a:cxn ang="0">
                <a:pos x="80" y="196"/>
              </a:cxn>
              <a:cxn ang="0">
                <a:pos x="107" y="214"/>
              </a:cxn>
              <a:cxn ang="0">
                <a:pos x="133" y="196"/>
              </a:cxn>
              <a:cxn ang="0">
                <a:pos x="71" y="262"/>
              </a:cxn>
              <a:cxn ang="0">
                <a:pos x="107" y="285"/>
              </a:cxn>
              <a:cxn ang="0">
                <a:pos x="142" y="262"/>
              </a:cxn>
              <a:cxn ang="0">
                <a:pos x="62" y="326"/>
              </a:cxn>
              <a:cxn ang="0">
                <a:pos x="107" y="356"/>
              </a:cxn>
              <a:cxn ang="0">
                <a:pos x="150" y="325"/>
              </a:cxn>
              <a:cxn ang="0">
                <a:pos x="53" y="392"/>
              </a:cxn>
              <a:cxn ang="0">
                <a:pos x="107" y="427"/>
              </a:cxn>
              <a:cxn ang="0">
                <a:pos x="160" y="392"/>
              </a:cxn>
              <a:cxn ang="0">
                <a:pos x="44" y="457"/>
              </a:cxn>
              <a:cxn ang="0">
                <a:pos x="107" y="499"/>
              </a:cxn>
              <a:cxn ang="0">
                <a:pos x="169" y="457"/>
              </a:cxn>
              <a:cxn ang="0">
                <a:pos x="35" y="523"/>
              </a:cxn>
              <a:cxn ang="0">
                <a:pos x="107" y="571"/>
              </a:cxn>
              <a:cxn ang="0">
                <a:pos x="177" y="521"/>
              </a:cxn>
              <a:cxn ang="0">
                <a:pos x="27" y="588"/>
              </a:cxn>
              <a:cxn ang="0">
                <a:pos x="107" y="642"/>
              </a:cxn>
              <a:cxn ang="0">
                <a:pos x="187" y="588"/>
              </a:cxn>
              <a:cxn ang="0">
                <a:pos x="17" y="653"/>
              </a:cxn>
              <a:cxn ang="0">
                <a:pos x="107" y="713"/>
              </a:cxn>
              <a:cxn ang="0">
                <a:pos x="196" y="654"/>
              </a:cxn>
              <a:cxn ang="0">
                <a:pos x="9" y="719"/>
              </a:cxn>
              <a:cxn ang="0">
                <a:pos x="107" y="784"/>
              </a:cxn>
              <a:cxn ang="0">
                <a:pos x="204" y="717"/>
              </a:cxn>
            </a:cxnLst>
            <a:rect l="0" t="0" r="r" b="b"/>
            <a:pathLst>
              <a:path w="214" h="856">
                <a:moveTo>
                  <a:pt x="0" y="784"/>
                </a:moveTo>
                <a:lnTo>
                  <a:pt x="107" y="713"/>
                </a:lnTo>
                <a:lnTo>
                  <a:pt x="214" y="784"/>
                </a:lnTo>
                <a:moveTo>
                  <a:pt x="107" y="0"/>
                </a:moveTo>
                <a:lnTo>
                  <a:pt x="107" y="856"/>
                </a:lnTo>
                <a:lnTo>
                  <a:pt x="0" y="784"/>
                </a:lnTo>
                <a:lnTo>
                  <a:pt x="107" y="0"/>
                </a:lnTo>
                <a:lnTo>
                  <a:pt x="214" y="784"/>
                </a:lnTo>
                <a:lnTo>
                  <a:pt x="107" y="856"/>
                </a:lnTo>
                <a:moveTo>
                  <a:pt x="80" y="196"/>
                </a:moveTo>
                <a:lnTo>
                  <a:pt x="107" y="214"/>
                </a:lnTo>
                <a:lnTo>
                  <a:pt x="133" y="196"/>
                </a:lnTo>
                <a:moveTo>
                  <a:pt x="71" y="262"/>
                </a:moveTo>
                <a:lnTo>
                  <a:pt x="107" y="285"/>
                </a:lnTo>
                <a:lnTo>
                  <a:pt x="142" y="262"/>
                </a:lnTo>
                <a:moveTo>
                  <a:pt x="62" y="326"/>
                </a:moveTo>
                <a:lnTo>
                  <a:pt x="107" y="356"/>
                </a:lnTo>
                <a:lnTo>
                  <a:pt x="150" y="325"/>
                </a:lnTo>
                <a:moveTo>
                  <a:pt x="53" y="392"/>
                </a:moveTo>
                <a:lnTo>
                  <a:pt x="107" y="427"/>
                </a:lnTo>
                <a:lnTo>
                  <a:pt x="160" y="392"/>
                </a:lnTo>
                <a:moveTo>
                  <a:pt x="44" y="457"/>
                </a:moveTo>
                <a:lnTo>
                  <a:pt x="107" y="499"/>
                </a:lnTo>
                <a:lnTo>
                  <a:pt x="169" y="457"/>
                </a:lnTo>
                <a:moveTo>
                  <a:pt x="35" y="523"/>
                </a:moveTo>
                <a:lnTo>
                  <a:pt x="107" y="571"/>
                </a:lnTo>
                <a:lnTo>
                  <a:pt x="177" y="521"/>
                </a:lnTo>
                <a:moveTo>
                  <a:pt x="27" y="588"/>
                </a:moveTo>
                <a:lnTo>
                  <a:pt x="107" y="642"/>
                </a:lnTo>
                <a:lnTo>
                  <a:pt x="187" y="588"/>
                </a:lnTo>
                <a:moveTo>
                  <a:pt x="17" y="653"/>
                </a:moveTo>
                <a:lnTo>
                  <a:pt x="107" y="713"/>
                </a:lnTo>
                <a:lnTo>
                  <a:pt x="196" y="654"/>
                </a:lnTo>
                <a:moveTo>
                  <a:pt x="9" y="719"/>
                </a:moveTo>
                <a:lnTo>
                  <a:pt x="107" y="784"/>
                </a:lnTo>
                <a:lnTo>
                  <a:pt x="204" y="717"/>
                </a:lnTo>
              </a:path>
            </a:pathLst>
          </a:cu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dirty="0"/>
          </a:p>
          <a:p>
            <a:endParaRPr lang="en-US" dirty="0"/>
          </a:p>
        </p:txBody>
      </p:sp>
      <p:sp>
        <p:nvSpPr>
          <p:cNvPr id="68" name="Freeform 64"/>
          <p:cNvSpPr>
            <a:spLocks/>
          </p:cNvSpPr>
          <p:nvPr/>
        </p:nvSpPr>
        <p:spPr bwMode="auto">
          <a:xfrm rot="19138905">
            <a:off x="7668657" y="830177"/>
            <a:ext cx="312158" cy="301100"/>
          </a:xfrm>
          <a:custGeom>
            <a:avLst/>
            <a:gdLst/>
            <a:ahLst/>
            <a:cxnLst>
              <a:cxn ang="0">
                <a:pos x="305" y="305"/>
              </a:cxn>
              <a:cxn ang="0">
                <a:pos x="356" y="230"/>
              </a:cxn>
              <a:cxn ang="0">
                <a:pos x="77" y="38"/>
              </a:cxn>
              <a:cxn ang="0">
                <a:pos x="103" y="0"/>
              </a:cxn>
              <a:cxn ang="0">
                <a:pos x="14" y="50"/>
              </a:cxn>
              <a:cxn ang="0">
                <a:pos x="0" y="150"/>
              </a:cxn>
              <a:cxn ang="0">
                <a:pos x="26" y="113"/>
              </a:cxn>
              <a:cxn ang="0">
                <a:pos x="305" y="305"/>
              </a:cxn>
            </a:cxnLst>
            <a:rect l="0" t="0" r="r" b="b"/>
            <a:pathLst>
              <a:path w="356" h="305">
                <a:moveTo>
                  <a:pt x="305" y="305"/>
                </a:moveTo>
                <a:lnTo>
                  <a:pt x="356" y="230"/>
                </a:lnTo>
                <a:lnTo>
                  <a:pt x="77" y="38"/>
                </a:lnTo>
                <a:lnTo>
                  <a:pt x="103" y="0"/>
                </a:lnTo>
                <a:lnTo>
                  <a:pt x="14" y="50"/>
                </a:lnTo>
                <a:lnTo>
                  <a:pt x="0" y="150"/>
                </a:lnTo>
                <a:lnTo>
                  <a:pt x="26" y="113"/>
                </a:lnTo>
                <a:lnTo>
                  <a:pt x="305" y="305"/>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dirty="0"/>
          </a:p>
        </p:txBody>
      </p:sp>
      <p:pic>
        <p:nvPicPr>
          <p:cNvPr id="39" name="Picture 38" descr="images4.jpg"/>
          <p:cNvPicPr>
            <a:picLocks noChangeAspect="1"/>
          </p:cNvPicPr>
          <p:nvPr/>
        </p:nvPicPr>
        <p:blipFill>
          <a:blip r:embed="rId4" cstate="print"/>
          <a:stretch>
            <a:fillRect/>
          </a:stretch>
        </p:blipFill>
        <p:spPr>
          <a:xfrm>
            <a:off x="8458200" y="2108448"/>
            <a:ext cx="596528" cy="675688"/>
          </a:xfrm>
          <a:prstGeom prst="rect">
            <a:avLst/>
          </a:prstGeom>
        </p:spPr>
      </p:pic>
      <p:sp>
        <p:nvSpPr>
          <p:cNvPr id="45" name="Rectangle 77"/>
          <p:cNvSpPr>
            <a:spLocks noChangeArrowheads="1"/>
          </p:cNvSpPr>
          <p:nvPr/>
        </p:nvSpPr>
        <p:spPr bwMode="auto">
          <a:xfrm>
            <a:off x="2057400" y="1466582"/>
            <a:ext cx="838200" cy="184666"/>
          </a:xfrm>
          <a:prstGeom prst="rect">
            <a:avLst/>
          </a:prstGeom>
          <a:noFill/>
          <a:ln w="9525">
            <a:noFill/>
            <a:miter lim="800000"/>
            <a:headEnd/>
            <a:tailEnd/>
          </a:ln>
        </p:spPr>
        <p:txBody>
          <a:bodyPr wrap="square" lIns="0" tIns="0" rIns="0" bIns="0">
            <a:spAutoFit/>
          </a:bodyPr>
          <a:lstStyle/>
          <a:p>
            <a:r>
              <a:rPr lang="de-DE" sz="1200" dirty="0">
                <a:solidFill>
                  <a:srgbClr val="000000"/>
                </a:solidFill>
                <a:latin typeface="Arial" pitchFamily="34" charset="0"/>
              </a:rPr>
              <a:t>GPS\GNSS</a:t>
            </a:r>
            <a:endParaRPr lang="de-DE" sz="1200" dirty="0"/>
          </a:p>
        </p:txBody>
      </p:sp>
      <p:sp>
        <p:nvSpPr>
          <p:cNvPr id="41" name="Rectangle 77"/>
          <p:cNvSpPr>
            <a:spLocks noChangeArrowheads="1"/>
          </p:cNvSpPr>
          <p:nvPr/>
        </p:nvSpPr>
        <p:spPr bwMode="auto">
          <a:xfrm>
            <a:off x="1905000" y="2870448"/>
            <a:ext cx="1371600" cy="184666"/>
          </a:xfrm>
          <a:prstGeom prst="rect">
            <a:avLst/>
          </a:prstGeom>
          <a:noFill/>
          <a:ln w="9525">
            <a:noFill/>
            <a:miter lim="800000"/>
            <a:headEnd/>
            <a:tailEnd/>
          </a:ln>
        </p:spPr>
        <p:txBody>
          <a:bodyPr wrap="square" lIns="0" tIns="0" rIns="0" bIns="0">
            <a:spAutoFit/>
          </a:bodyPr>
          <a:lstStyle/>
          <a:p>
            <a:r>
              <a:rPr lang="de-DE" sz="1200" dirty="0">
                <a:solidFill>
                  <a:srgbClr val="000000"/>
                </a:solidFill>
                <a:latin typeface="Arial" pitchFamily="34" charset="0"/>
              </a:rPr>
              <a:t>Wireless Networks</a:t>
            </a:r>
            <a:endParaRPr lang="de-DE" sz="1200" dirty="0"/>
          </a:p>
        </p:txBody>
      </p:sp>
      <p:sp>
        <p:nvSpPr>
          <p:cNvPr id="43" name="Rectangle 77"/>
          <p:cNvSpPr>
            <a:spLocks noChangeArrowheads="1"/>
          </p:cNvSpPr>
          <p:nvPr/>
        </p:nvSpPr>
        <p:spPr bwMode="auto">
          <a:xfrm>
            <a:off x="8229600" y="2838182"/>
            <a:ext cx="1066800" cy="184666"/>
          </a:xfrm>
          <a:prstGeom prst="rect">
            <a:avLst/>
          </a:prstGeom>
          <a:noFill/>
          <a:ln w="9525">
            <a:noFill/>
            <a:miter lim="800000"/>
            <a:headEnd/>
            <a:tailEnd/>
          </a:ln>
        </p:spPr>
        <p:txBody>
          <a:bodyPr wrap="square" lIns="0" tIns="0" rIns="0" bIns="0">
            <a:spAutoFit/>
          </a:bodyPr>
          <a:lstStyle/>
          <a:p>
            <a:r>
              <a:rPr lang="de-DE" sz="1200" dirty="0">
                <a:solidFill>
                  <a:srgbClr val="000000"/>
                </a:solidFill>
                <a:latin typeface="Arial" pitchFamily="34" charset="0"/>
              </a:rPr>
              <a:t>Digital Camera</a:t>
            </a:r>
            <a:endParaRPr lang="de-DE" sz="1200" dirty="0"/>
          </a:p>
        </p:txBody>
      </p:sp>
      <p:sp>
        <p:nvSpPr>
          <p:cNvPr id="46" name="Down Arrow 45"/>
          <p:cNvSpPr/>
          <p:nvPr/>
        </p:nvSpPr>
        <p:spPr>
          <a:xfrm>
            <a:off x="5638800" y="3120008"/>
            <a:ext cx="152400" cy="3810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580" name="Rectangle 4"/>
          <p:cNvSpPr>
            <a:spLocks noChangeArrowheads="1"/>
          </p:cNvSpPr>
          <p:nvPr/>
        </p:nvSpPr>
        <p:spPr bwMode="auto">
          <a:xfrm>
            <a:off x="1524001" y="247382"/>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579" name="Object 3"/>
          <p:cNvGraphicFramePr>
            <a:graphicFrameLocks noChangeAspect="1"/>
          </p:cNvGraphicFramePr>
          <p:nvPr/>
        </p:nvGraphicFramePr>
        <p:xfrm>
          <a:off x="3581788" y="432048"/>
          <a:ext cx="4114412" cy="2667000"/>
        </p:xfrm>
        <a:graphic>
          <a:graphicData uri="http://schemas.openxmlformats.org/presentationml/2006/ole">
            <mc:AlternateContent xmlns:mc="http://schemas.openxmlformats.org/markup-compatibility/2006">
              <mc:Choice xmlns:v="urn:schemas-microsoft-com:vml" Requires="v">
                <p:oleObj spid="_x0000_s1035" r:id="rId5" imgW="5141294" imgH="4041176" progId="">
                  <p:embed/>
                </p:oleObj>
              </mc:Choice>
              <mc:Fallback>
                <p:oleObj r:id="rId5" imgW="5141294" imgH="4041176" progId="">
                  <p:embed/>
                  <p:pic>
                    <p:nvPicPr>
                      <p:cNvPr id="2457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788" y="432048"/>
                        <a:ext cx="4114412" cy="266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8" name="Picture 47" descr="delphi-lidar-how-it-works.jpg"/>
          <p:cNvPicPr>
            <a:picLocks noChangeAspect="1"/>
          </p:cNvPicPr>
          <p:nvPr/>
        </p:nvPicPr>
        <p:blipFill>
          <a:blip r:embed="rId7" cstate="print"/>
          <a:srcRect l="56731" t="17308" b="19230"/>
          <a:stretch>
            <a:fillRect/>
          </a:stretch>
        </p:blipFill>
        <p:spPr>
          <a:xfrm>
            <a:off x="8118764" y="508248"/>
            <a:ext cx="1406236" cy="1031240"/>
          </a:xfrm>
          <a:prstGeom prst="rect">
            <a:avLst/>
          </a:prstGeom>
        </p:spPr>
      </p:pic>
      <p:sp>
        <p:nvSpPr>
          <p:cNvPr id="38" name="Rectangle 77"/>
          <p:cNvSpPr>
            <a:spLocks noChangeArrowheads="1"/>
          </p:cNvSpPr>
          <p:nvPr/>
        </p:nvSpPr>
        <p:spPr bwMode="auto">
          <a:xfrm>
            <a:off x="8305800" y="1618982"/>
            <a:ext cx="1066800" cy="184666"/>
          </a:xfrm>
          <a:prstGeom prst="rect">
            <a:avLst/>
          </a:prstGeom>
          <a:noFill/>
          <a:ln w="9525">
            <a:noFill/>
            <a:miter lim="800000"/>
            <a:headEnd/>
            <a:tailEnd/>
          </a:ln>
        </p:spPr>
        <p:txBody>
          <a:bodyPr wrap="square" lIns="0" tIns="0" rIns="0" bIns="0">
            <a:spAutoFit/>
          </a:bodyPr>
          <a:lstStyle/>
          <a:p>
            <a:pPr algn="ctr"/>
            <a:r>
              <a:rPr lang="de-DE" sz="1200" dirty="0">
                <a:solidFill>
                  <a:srgbClr val="000000"/>
                </a:solidFill>
                <a:latin typeface="Arial" pitchFamily="34" charset="0"/>
              </a:rPr>
              <a:t>LiDAR</a:t>
            </a:r>
            <a:endParaRPr lang="de-DE" sz="1200" dirty="0"/>
          </a:p>
        </p:txBody>
      </p:sp>
      <p:sp>
        <p:nvSpPr>
          <p:cNvPr id="50" name="Rectangle 41"/>
          <p:cNvSpPr>
            <a:spLocks noChangeArrowheads="1"/>
          </p:cNvSpPr>
          <p:nvPr/>
        </p:nvSpPr>
        <p:spPr bwMode="auto">
          <a:xfrm>
            <a:off x="4439816" y="3501009"/>
            <a:ext cx="2667000" cy="576064"/>
          </a:xfrm>
          <a:prstGeom prst="rect">
            <a:avLst/>
          </a:prstGeom>
          <a:solidFill>
            <a:srgbClr val="00FF00"/>
          </a:solidFill>
          <a:ln w="3175">
            <a:solidFill>
              <a:srgbClr val="000000"/>
            </a:solidFill>
            <a:miter lim="800000"/>
            <a:headEnd/>
            <a:tailEnd/>
          </a:ln>
        </p:spPr>
        <p:txBody>
          <a:bodyPr/>
          <a:lstStyle/>
          <a:p>
            <a:pPr algn="ctr"/>
            <a:r>
              <a:rPr lang="en-US" sz="1600" dirty="0"/>
              <a:t>Big data management</a:t>
            </a:r>
          </a:p>
        </p:txBody>
      </p:sp>
      <p:sp>
        <p:nvSpPr>
          <p:cNvPr id="75" name="Freeform 64"/>
          <p:cNvSpPr>
            <a:spLocks/>
          </p:cNvSpPr>
          <p:nvPr/>
        </p:nvSpPr>
        <p:spPr bwMode="auto">
          <a:xfrm rot="8787808">
            <a:off x="3050710" y="837877"/>
            <a:ext cx="352589" cy="291057"/>
          </a:xfrm>
          <a:custGeom>
            <a:avLst/>
            <a:gdLst/>
            <a:ahLst/>
            <a:cxnLst>
              <a:cxn ang="0">
                <a:pos x="305" y="305"/>
              </a:cxn>
              <a:cxn ang="0">
                <a:pos x="356" y="230"/>
              </a:cxn>
              <a:cxn ang="0">
                <a:pos x="77" y="38"/>
              </a:cxn>
              <a:cxn ang="0">
                <a:pos x="103" y="0"/>
              </a:cxn>
              <a:cxn ang="0">
                <a:pos x="14" y="50"/>
              </a:cxn>
              <a:cxn ang="0">
                <a:pos x="0" y="150"/>
              </a:cxn>
              <a:cxn ang="0">
                <a:pos x="26" y="113"/>
              </a:cxn>
              <a:cxn ang="0">
                <a:pos x="305" y="305"/>
              </a:cxn>
            </a:cxnLst>
            <a:rect l="0" t="0" r="r" b="b"/>
            <a:pathLst>
              <a:path w="356" h="305">
                <a:moveTo>
                  <a:pt x="305" y="305"/>
                </a:moveTo>
                <a:lnTo>
                  <a:pt x="356" y="230"/>
                </a:lnTo>
                <a:lnTo>
                  <a:pt x="77" y="38"/>
                </a:lnTo>
                <a:lnTo>
                  <a:pt x="103" y="0"/>
                </a:lnTo>
                <a:lnTo>
                  <a:pt x="14" y="50"/>
                </a:lnTo>
                <a:lnTo>
                  <a:pt x="0" y="150"/>
                </a:lnTo>
                <a:lnTo>
                  <a:pt x="26" y="113"/>
                </a:lnTo>
                <a:lnTo>
                  <a:pt x="305" y="305"/>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dirty="0"/>
          </a:p>
        </p:txBody>
      </p:sp>
      <p:pic>
        <p:nvPicPr>
          <p:cNvPr id="36" name="Picture 125" descr="AnimationP"/>
          <p:cNvPicPr>
            <a:picLocks noChangeAspect="1" noChangeArrowheads="1" noCrop="1"/>
          </p:cNvPicPr>
          <p:nvPr/>
        </p:nvPicPr>
        <p:blipFill>
          <a:blip r:embed="rId8" cstate="print"/>
          <a:srcRect/>
          <a:stretch>
            <a:fillRect/>
          </a:stretch>
        </p:blipFill>
        <p:spPr>
          <a:xfrm flipV="1">
            <a:off x="5951984" y="5949281"/>
            <a:ext cx="863600" cy="122237"/>
          </a:xfrm>
          <a:prstGeom prst="rect">
            <a:avLst/>
          </a:prstGeom>
        </p:spPr>
      </p:pic>
      <p:sp>
        <p:nvSpPr>
          <p:cNvPr id="37" name="Line 60"/>
          <p:cNvSpPr>
            <a:spLocks noChangeShapeType="1"/>
          </p:cNvSpPr>
          <p:nvPr/>
        </p:nvSpPr>
        <p:spPr bwMode="auto">
          <a:xfrm flipH="1" flipV="1">
            <a:off x="4511823" y="6093296"/>
            <a:ext cx="1368152" cy="0"/>
          </a:xfrm>
          <a:prstGeom prst="line">
            <a:avLst/>
          </a:prstGeom>
          <a:noFill/>
          <a:ln w="57150">
            <a:solidFill>
              <a:srgbClr val="C0C0C0"/>
            </a:solidFill>
            <a:round/>
            <a:headEnd/>
            <a:tailEnd/>
          </a:ln>
          <a:effectLst>
            <a:prstShdw prst="shdw17" dist="17961" dir="2700000">
              <a:srgbClr val="737373"/>
            </a:prstShdw>
          </a:effectLst>
        </p:spPr>
        <p:txBody>
          <a:bodyPr/>
          <a:lstStyle/>
          <a:p>
            <a:endParaRPr lang="en-US"/>
          </a:p>
        </p:txBody>
      </p:sp>
      <p:sp>
        <p:nvSpPr>
          <p:cNvPr id="40" name="Line 61"/>
          <p:cNvSpPr>
            <a:spLocks noChangeShapeType="1"/>
          </p:cNvSpPr>
          <p:nvPr/>
        </p:nvSpPr>
        <p:spPr bwMode="auto">
          <a:xfrm>
            <a:off x="4529609" y="6094240"/>
            <a:ext cx="0" cy="287337"/>
          </a:xfrm>
          <a:prstGeom prst="line">
            <a:avLst/>
          </a:prstGeom>
          <a:noFill/>
          <a:ln w="9525">
            <a:solidFill>
              <a:srgbClr val="FACAD3"/>
            </a:solidFill>
            <a:round/>
            <a:headEnd/>
            <a:tailEnd/>
          </a:ln>
          <a:effectLst>
            <a:prstShdw prst="shdw17" dist="17961" dir="2700000">
              <a:srgbClr val="96797F"/>
            </a:prstShdw>
          </a:effectLst>
        </p:spPr>
        <p:txBody>
          <a:bodyPr/>
          <a:lstStyle/>
          <a:p>
            <a:endParaRPr lang="en-US"/>
          </a:p>
        </p:txBody>
      </p:sp>
      <p:sp>
        <p:nvSpPr>
          <p:cNvPr id="42" name="Line 62"/>
          <p:cNvSpPr>
            <a:spLocks noChangeShapeType="1"/>
          </p:cNvSpPr>
          <p:nvPr/>
        </p:nvSpPr>
        <p:spPr bwMode="auto">
          <a:xfrm>
            <a:off x="5177309" y="6094240"/>
            <a:ext cx="0" cy="287337"/>
          </a:xfrm>
          <a:prstGeom prst="line">
            <a:avLst/>
          </a:prstGeom>
          <a:noFill/>
          <a:ln w="9525">
            <a:solidFill>
              <a:srgbClr val="FACAD3"/>
            </a:solidFill>
            <a:round/>
            <a:headEnd/>
            <a:tailEnd/>
          </a:ln>
          <a:effectLst>
            <a:prstShdw prst="shdw17" dist="17961" dir="2700000">
              <a:srgbClr val="96797F"/>
            </a:prstShdw>
          </a:effectLst>
        </p:spPr>
        <p:txBody>
          <a:bodyPr/>
          <a:lstStyle/>
          <a:p>
            <a:endParaRPr lang="en-US"/>
          </a:p>
        </p:txBody>
      </p:sp>
      <p:sp>
        <p:nvSpPr>
          <p:cNvPr id="44" name="Line 63"/>
          <p:cNvSpPr>
            <a:spLocks noChangeShapeType="1"/>
          </p:cNvSpPr>
          <p:nvPr/>
        </p:nvSpPr>
        <p:spPr bwMode="auto">
          <a:xfrm>
            <a:off x="5896446" y="6094240"/>
            <a:ext cx="0" cy="287337"/>
          </a:xfrm>
          <a:prstGeom prst="line">
            <a:avLst/>
          </a:prstGeom>
          <a:noFill/>
          <a:ln w="9525">
            <a:solidFill>
              <a:srgbClr val="FACAD3"/>
            </a:solidFill>
            <a:round/>
            <a:headEnd/>
            <a:tailEnd/>
          </a:ln>
          <a:effectLst>
            <a:prstShdw prst="shdw17" dist="17961" dir="2700000">
              <a:srgbClr val="96797F"/>
            </a:prstShdw>
          </a:effectLst>
        </p:spPr>
        <p:txBody>
          <a:bodyPr/>
          <a:lstStyle/>
          <a:p>
            <a:endParaRPr lang="en-US"/>
          </a:p>
        </p:txBody>
      </p:sp>
      <p:sp>
        <p:nvSpPr>
          <p:cNvPr id="47" name="Line 64"/>
          <p:cNvSpPr>
            <a:spLocks noChangeShapeType="1"/>
          </p:cNvSpPr>
          <p:nvPr/>
        </p:nvSpPr>
        <p:spPr bwMode="auto">
          <a:xfrm>
            <a:off x="6672734" y="6094240"/>
            <a:ext cx="0" cy="287337"/>
          </a:xfrm>
          <a:prstGeom prst="line">
            <a:avLst/>
          </a:prstGeom>
          <a:noFill/>
          <a:ln w="9525">
            <a:solidFill>
              <a:srgbClr val="C0C0C0"/>
            </a:solidFill>
            <a:round/>
            <a:headEnd/>
            <a:tailEnd/>
          </a:ln>
          <a:effectLst>
            <a:prstShdw prst="shdw17" dist="17961" dir="2700000">
              <a:srgbClr val="737373"/>
            </a:prstShdw>
          </a:effectLst>
        </p:spPr>
        <p:txBody>
          <a:bodyPr/>
          <a:lstStyle/>
          <a:p>
            <a:endParaRPr lang="en-US"/>
          </a:p>
        </p:txBody>
      </p:sp>
      <p:sp>
        <p:nvSpPr>
          <p:cNvPr id="56" name="Oval 66"/>
          <p:cNvSpPr>
            <a:spLocks noChangeArrowheads="1"/>
          </p:cNvSpPr>
          <p:nvPr/>
        </p:nvSpPr>
        <p:spPr bwMode="auto">
          <a:xfrm>
            <a:off x="4672485" y="6741939"/>
            <a:ext cx="65087"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57" name="Line 67"/>
          <p:cNvSpPr>
            <a:spLocks noChangeShapeType="1"/>
          </p:cNvSpPr>
          <p:nvPr/>
        </p:nvSpPr>
        <p:spPr bwMode="auto">
          <a:xfrm>
            <a:off x="4312121" y="6381577"/>
            <a:ext cx="0" cy="360363"/>
          </a:xfrm>
          <a:prstGeom prst="line">
            <a:avLst/>
          </a:prstGeom>
          <a:noFill/>
          <a:ln w="38100">
            <a:solidFill>
              <a:srgbClr val="FACAD3"/>
            </a:solidFill>
            <a:round/>
            <a:headEnd/>
            <a:tailEnd/>
          </a:ln>
        </p:spPr>
        <p:txBody>
          <a:bodyPr wrap="none" anchor="ctr"/>
          <a:lstStyle/>
          <a:p>
            <a:endParaRPr lang="en-US"/>
          </a:p>
        </p:txBody>
      </p:sp>
      <p:sp>
        <p:nvSpPr>
          <p:cNvPr id="58" name="Oval 68"/>
          <p:cNvSpPr>
            <a:spLocks noChangeArrowheads="1"/>
          </p:cNvSpPr>
          <p:nvPr/>
        </p:nvSpPr>
        <p:spPr bwMode="auto">
          <a:xfrm>
            <a:off x="4312121" y="6741939"/>
            <a:ext cx="65088"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61" name="Oval 69"/>
          <p:cNvSpPr>
            <a:spLocks noChangeArrowheads="1"/>
          </p:cNvSpPr>
          <p:nvPr/>
        </p:nvSpPr>
        <p:spPr bwMode="auto">
          <a:xfrm>
            <a:off x="4385146" y="6741939"/>
            <a:ext cx="65088"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63" name="Oval 70"/>
          <p:cNvSpPr>
            <a:spLocks noChangeArrowheads="1"/>
          </p:cNvSpPr>
          <p:nvPr/>
        </p:nvSpPr>
        <p:spPr bwMode="auto">
          <a:xfrm>
            <a:off x="4456585" y="6741939"/>
            <a:ext cx="65087"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69" name="Oval 71"/>
          <p:cNvSpPr>
            <a:spLocks noChangeArrowheads="1"/>
          </p:cNvSpPr>
          <p:nvPr/>
        </p:nvSpPr>
        <p:spPr bwMode="auto">
          <a:xfrm>
            <a:off x="4535960" y="6741939"/>
            <a:ext cx="65087"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76" name="Oval 72"/>
          <p:cNvSpPr>
            <a:spLocks noChangeArrowheads="1"/>
          </p:cNvSpPr>
          <p:nvPr/>
        </p:nvSpPr>
        <p:spPr bwMode="auto">
          <a:xfrm>
            <a:off x="4607396" y="6741939"/>
            <a:ext cx="65088"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77" name="Oval 73"/>
          <p:cNvSpPr>
            <a:spLocks noChangeArrowheads="1"/>
          </p:cNvSpPr>
          <p:nvPr/>
        </p:nvSpPr>
        <p:spPr bwMode="auto">
          <a:xfrm>
            <a:off x="4240685" y="6741939"/>
            <a:ext cx="65087"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78" name="Line 74"/>
          <p:cNvSpPr>
            <a:spLocks noChangeShapeType="1"/>
          </p:cNvSpPr>
          <p:nvPr/>
        </p:nvSpPr>
        <p:spPr bwMode="auto">
          <a:xfrm>
            <a:off x="4385146" y="6381577"/>
            <a:ext cx="0" cy="360363"/>
          </a:xfrm>
          <a:prstGeom prst="line">
            <a:avLst/>
          </a:prstGeom>
          <a:noFill/>
          <a:ln w="38100">
            <a:solidFill>
              <a:srgbClr val="FACAD3"/>
            </a:solidFill>
            <a:round/>
            <a:headEnd/>
            <a:tailEnd/>
          </a:ln>
        </p:spPr>
        <p:txBody>
          <a:bodyPr wrap="none" anchor="ctr"/>
          <a:lstStyle/>
          <a:p>
            <a:endParaRPr lang="en-US"/>
          </a:p>
        </p:txBody>
      </p:sp>
      <p:sp>
        <p:nvSpPr>
          <p:cNvPr id="79" name="Line 75"/>
          <p:cNvSpPr>
            <a:spLocks noChangeShapeType="1"/>
          </p:cNvSpPr>
          <p:nvPr/>
        </p:nvSpPr>
        <p:spPr bwMode="auto">
          <a:xfrm>
            <a:off x="4456584" y="6381577"/>
            <a:ext cx="0" cy="360363"/>
          </a:xfrm>
          <a:prstGeom prst="line">
            <a:avLst/>
          </a:prstGeom>
          <a:noFill/>
          <a:ln w="38100">
            <a:solidFill>
              <a:srgbClr val="FACAD3"/>
            </a:solidFill>
            <a:round/>
            <a:headEnd/>
            <a:tailEnd/>
          </a:ln>
        </p:spPr>
        <p:txBody>
          <a:bodyPr wrap="none" anchor="ctr"/>
          <a:lstStyle/>
          <a:p>
            <a:endParaRPr lang="en-US"/>
          </a:p>
        </p:txBody>
      </p:sp>
      <p:sp>
        <p:nvSpPr>
          <p:cNvPr id="80" name="Line 76"/>
          <p:cNvSpPr>
            <a:spLocks noChangeShapeType="1"/>
          </p:cNvSpPr>
          <p:nvPr/>
        </p:nvSpPr>
        <p:spPr bwMode="auto">
          <a:xfrm>
            <a:off x="4529609" y="6381577"/>
            <a:ext cx="0" cy="360363"/>
          </a:xfrm>
          <a:prstGeom prst="line">
            <a:avLst/>
          </a:prstGeom>
          <a:noFill/>
          <a:ln w="38100">
            <a:solidFill>
              <a:srgbClr val="FACAD3"/>
            </a:solidFill>
            <a:round/>
            <a:headEnd/>
            <a:tailEnd/>
          </a:ln>
        </p:spPr>
        <p:txBody>
          <a:bodyPr wrap="none" anchor="ctr"/>
          <a:lstStyle/>
          <a:p>
            <a:endParaRPr lang="en-US"/>
          </a:p>
        </p:txBody>
      </p:sp>
      <p:sp>
        <p:nvSpPr>
          <p:cNvPr id="81" name="Line 77"/>
          <p:cNvSpPr>
            <a:spLocks noChangeShapeType="1"/>
          </p:cNvSpPr>
          <p:nvPr/>
        </p:nvSpPr>
        <p:spPr bwMode="auto">
          <a:xfrm>
            <a:off x="4601046" y="6381577"/>
            <a:ext cx="0" cy="360363"/>
          </a:xfrm>
          <a:prstGeom prst="line">
            <a:avLst/>
          </a:prstGeom>
          <a:noFill/>
          <a:ln w="38100">
            <a:solidFill>
              <a:srgbClr val="FACAD3"/>
            </a:solidFill>
            <a:round/>
            <a:headEnd/>
            <a:tailEnd/>
          </a:ln>
        </p:spPr>
        <p:txBody>
          <a:bodyPr wrap="none" anchor="ctr"/>
          <a:lstStyle/>
          <a:p>
            <a:endParaRPr lang="en-US"/>
          </a:p>
        </p:txBody>
      </p:sp>
      <p:sp>
        <p:nvSpPr>
          <p:cNvPr id="82" name="Line 78"/>
          <p:cNvSpPr>
            <a:spLocks noChangeShapeType="1"/>
          </p:cNvSpPr>
          <p:nvPr/>
        </p:nvSpPr>
        <p:spPr bwMode="auto">
          <a:xfrm>
            <a:off x="4672484" y="6381577"/>
            <a:ext cx="0" cy="360363"/>
          </a:xfrm>
          <a:prstGeom prst="line">
            <a:avLst/>
          </a:prstGeom>
          <a:noFill/>
          <a:ln w="38100">
            <a:solidFill>
              <a:srgbClr val="FACAD3"/>
            </a:solidFill>
            <a:round/>
            <a:headEnd/>
            <a:tailEnd/>
          </a:ln>
        </p:spPr>
        <p:txBody>
          <a:bodyPr wrap="none" anchor="ctr"/>
          <a:lstStyle/>
          <a:p>
            <a:endParaRPr lang="en-US"/>
          </a:p>
        </p:txBody>
      </p:sp>
      <p:sp>
        <p:nvSpPr>
          <p:cNvPr id="83" name="Line 79"/>
          <p:cNvSpPr>
            <a:spLocks noChangeShapeType="1"/>
          </p:cNvSpPr>
          <p:nvPr/>
        </p:nvSpPr>
        <p:spPr bwMode="auto">
          <a:xfrm>
            <a:off x="4745509" y="6381577"/>
            <a:ext cx="0" cy="360363"/>
          </a:xfrm>
          <a:prstGeom prst="line">
            <a:avLst/>
          </a:prstGeom>
          <a:noFill/>
          <a:ln w="38100">
            <a:solidFill>
              <a:srgbClr val="FACAD3"/>
            </a:solidFill>
            <a:round/>
            <a:headEnd/>
            <a:tailEnd/>
          </a:ln>
        </p:spPr>
        <p:txBody>
          <a:bodyPr wrap="none" anchor="ctr"/>
          <a:lstStyle/>
          <a:p>
            <a:endParaRPr lang="en-US"/>
          </a:p>
        </p:txBody>
      </p:sp>
      <p:sp>
        <p:nvSpPr>
          <p:cNvPr id="84" name="Oval 80"/>
          <p:cNvSpPr>
            <a:spLocks noChangeArrowheads="1"/>
          </p:cNvSpPr>
          <p:nvPr/>
        </p:nvSpPr>
        <p:spPr bwMode="auto">
          <a:xfrm>
            <a:off x="5320185" y="6749876"/>
            <a:ext cx="65087"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85" name="Line 81"/>
          <p:cNvSpPr>
            <a:spLocks noChangeShapeType="1"/>
          </p:cNvSpPr>
          <p:nvPr/>
        </p:nvSpPr>
        <p:spPr bwMode="auto">
          <a:xfrm>
            <a:off x="4959821" y="6389514"/>
            <a:ext cx="0" cy="360362"/>
          </a:xfrm>
          <a:prstGeom prst="line">
            <a:avLst/>
          </a:prstGeom>
          <a:noFill/>
          <a:ln w="38100">
            <a:solidFill>
              <a:srgbClr val="FACAD3"/>
            </a:solidFill>
            <a:round/>
            <a:headEnd/>
            <a:tailEnd/>
          </a:ln>
        </p:spPr>
        <p:txBody>
          <a:bodyPr wrap="none" anchor="ctr"/>
          <a:lstStyle/>
          <a:p>
            <a:endParaRPr lang="en-US"/>
          </a:p>
        </p:txBody>
      </p:sp>
      <p:sp>
        <p:nvSpPr>
          <p:cNvPr id="86" name="Oval 82"/>
          <p:cNvSpPr>
            <a:spLocks noChangeArrowheads="1"/>
          </p:cNvSpPr>
          <p:nvPr/>
        </p:nvSpPr>
        <p:spPr bwMode="auto">
          <a:xfrm>
            <a:off x="4959821" y="6749876"/>
            <a:ext cx="65088"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88" name="Oval 83"/>
          <p:cNvSpPr>
            <a:spLocks noChangeArrowheads="1"/>
          </p:cNvSpPr>
          <p:nvPr/>
        </p:nvSpPr>
        <p:spPr bwMode="auto">
          <a:xfrm>
            <a:off x="5032846" y="6749876"/>
            <a:ext cx="65088"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90" name="Oval 84"/>
          <p:cNvSpPr>
            <a:spLocks noChangeArrowheads="1"/>
          </p:cNvSpPr>
          <p:nvPr/>
        </p:nvSpPr>
        <p:spPr bwMode="auto">
          <a:xfrm>
            <a:off x="5104285" y="6749876"/>
            <a:ext cx="65087"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91" name="Oval 85"/>
          <p:cNvSpPr>
            <a:spLocks noChangeArrowheads="1"/>
          </p:cNvSpPr>
          <p:nvPr/>
        </p:nvSpPr>
        <p:spPr bwMode="auto">
          <a:xfrm>
            <a:off x="5183660" y="6749876"/>
            <a:ext cx="65087"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92" name="Oval 86"/>
          <p:cNvSpPr>
            <a:spLocks noChangeArrowheads="1"/>
          </p:cNvSpPr>
          <p:nvPr/>
        </p:nvSpPr>
        <p:spPr bwMode="auto">
          <a:xfrm>
            <a:off x="5255096" y="6749876"/>
            <a:ext cx="65088"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93" name="Oval 87"/>
          <p:cNvSpPr>
            <a:spLocks noChangeArrowheads="1"/>
          </p:cNvSpPr>
          <p:nvPr/>
        </p:nvSpPr>
        <p:spPr bwMode="auto">
          <a:xfrm>
            <a:off x="4888385" y="6749876"/>
            <a:ext cx="65087"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94" name="Line 88"/>
          <p:cNvSpPr>
            <a:spLocks noChangeShapeType="1"/>
          </p:cNvSpPr>
          <p:nvPr/>
        </p:nvSpPr>
        <p:spPr bwMode="auto">
          <a:xfrm>
            <a:off x="5032846" y="6389514"/>
            <a:ext cx="0" cy="360362"/>
          </a:xfrm>
          <a:prstGeom prst="line">
            <a:avLst/>
          </a:prstGeom>
          <a:noFill/>
          <a:ln w="38100">
            <a:solidFill>
              <a:srgbClr val="FACAD3"/>
            </a:solidFill>
            <a:round/>
            <a:headEnd/>
            <a:tailEnd/>
          </a:ln>
        </p:spPr>
        <p:txBody>
          <a:bodyPr wrap="none" anchor="ctr"/>
          <a:lstStyle/>
          <a:p>
            <a:endParaRPr lang="en-US"/>
          </a:p>
        </p:txBody>
      </p:sp>
      <p:sp>
        <p:nvSpPr>
          <p:cNvPr id="95" name="Line 89"/>
          <p:cNvSpPr>
            <a:spLocks noChangeShapeType="1"/>
          </p:cNvSpPr>
          <p:nvPr/>
        </p:nvSpPr>
        <p:spPr bwMode="auto">
          <a:xfrm>
            <a:off x="5104284" y="6389514"/>
            <a:ext cx="0" cy="360362"/>
          </a:xfrm>
          <a:prstGeom prst="line">
            <a:avLst/>
          </a:prstGeom>
          <a:noFill/>
          <a:ln w="38100">
            <a:solidFill>
              <a:srgbClr val="FACAD3"/>
            </a:solidFill>
            <a:round/>
            <a:headEnd/>
            <a:tailEnd/>
          </a:ln>
        </p:spPr>
        <p:txBody>
          <a:bodyPr wrap="none" anchor="ctr"/>
          <a:lstStyle/>
          <a:p>
            <a:endParaRPr lang="en-US"/>
          </a:p>
        </p:txBody>
      </p:sp>
      <p:sp>
        <p:nvSpPr>
          <p:cNvPr id="96" name="Line 90"/>
          <p:cNvSpPr>
            <a:spLocks noChangeShapeType="1"/>
          </p:cNvSpPr>
          <p:nvPr/>
        </p:nvSpPr>
        <p:spPr bwMode="auto">
          <a:xfrm>
            <a:off x="5177309" y="6389514"/>
            <a:ext cx="0" cy="360362"/>
          </a:xfrm>
          <a:prstGeom prst="line">
            <a:avLst/>
          </a:prstGeom>
          <a:noFill/>
          <a:ln w="38100">
            <a:solidFill>
              <a:srgbClr val="FACAD3"/>
            </a:solidFill>
            <a:round/>
            <a:headEnd/>
            <a:tailEnd/>
          </a:ln>
        </p:spPr>
        <p:txBody>
          <a:bodyPr wrap="none" anchor="ctr"/>
          <a:lstStyle/>
          <a:p>
            <a:endParaRPr lang="en-US"/>
          </a:p>
        </p:txBody>
      </p:sp>
      <p:sp>
        <p:nvSpPr>
          <p:cNvPr id="97" name="Line 91"/>
          <p:cNvSpPr>
            <a:spLocks noChangeShapeType="1"/>
          </p:cNvSpPr>
          <p:nvPr/>
        </p:nvSpPr>
        <p:spPr bwMode="auto">
          <a:xfrm>
            <a:off x="5248746" y="6389514"/>
            <a:ext cx="0" cy="360362"/>
          </a:xfrm>
          <a:prstGeom prst="line">
            <a:avLst/>
          </a:prstGeom>
          <a:noFill/>
          <a:ln w="38100">
            <a:solidFill>
              <a:srgbClr val="FACAD3"/>
            </a:solidFill>
            <a:round/>
            <a:headEnd/>
            <a:tailEnd/>
          </a:ln>
        </p:spPr>
        <p:txBody>
          <a:bodyPr wrap="none" anchor="ctr"/>
          <a:lstStyle/>
          <a:p>
            <a:endParaRPr lang="en-US"/>
          </a:p>
        </p:txBody>
      </p:sp>
      <p:sp>
        <p:nvSpPr>
          <p:cNvPr id="98" name="Line 92"/>
          <p:cNvSpPr>
            <a:spLocks noChangeShapeType="1"/>
          </p:cNvSpPr>
          <p:nvPr/>
        </p:nvSpPr>
        <p:spPr bwMode="auto">
          <a:xfrm>
            <a:off x="5320184" y="6389514"/>
            <a:ext cx="0" cy="360362"/>
          </a:xfrm>
          <a:prstGeom prst="line">
            <a:avLst/>
          </a:prstGeom>
          <a:noFill/>
          <a:ln w="38100">
            <a:solidFill>
              <a:srgbClr val="FACAD3"/>
            </a:solidFill>
            <a:round/>
            <a:headEnd/>
            <a:tailEnd/>
          </a:ln>
        </p:spPr>
        <p:txBody>
          <a:bodyPr wrap="none" anchor="ctr"/>
          <a:lstStyle/>
          <a:p>
            <a:endParaRPr lang="en-US"/>
          </a:p>
        </p:txBody>
      </p:sp>
      <p:sp>
        <p:nvSpPr>
          <p:cNvPr id="99" name="Line 93"/>
          <p:cNvSpPr>
            <a:spLocks noChangeShapeType="1"/>
          </p:cNvSpPr>
          <p:nvPr/>
        </p:nvSpPr>
        <p:spPr bwMode="auto">
          <a:xfrm>
            <a:off x="5393209" y="6389514"/>
            <a:ext cx="0" cy="360362"/>
          </a:xfrm>
          <a:prstGeom prst="line">
            <a:avLst/>
          </a:prstGeom>
          <a:noFill/>
          <a:ln w="38100">
            <a:solidFill>
              <a:srgbClr val="FACAD3"/>
            </a:solidFill>
            <a:round/>
            <a:headEnd/>
            <a:tailEnd/>
          </a:ln>
        </p:spPr>
        <p:txBody>
          <a:bodyPr wrap="none" anchor="ctr"/>
          <a:lstStyle/>
          <a:p>
            <a:endParaRPr lang="en-US"/>
          </a:p>
        </p:txBody>
      </p:sp>
      <p:sp>
        <p:nvSpPr>
          <p:cNvPr id="100" name="Oval 94"/>
          <p:cNvSpPr>
            <a:spLocks noChangeArrowheads="1"/>
          </p:cNvSpPr>
          <p:nvPr/>
        </p:nvSpPr>
        <p:spPr bwMode="auto">
          <a:xfrm>
            <a:off x="6040910" y="6749876"/>
            <a:ext cx="65087"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101" name="Line 95"/>
          <p:cNvSpPr>
            <a:spLocks noChangeShapeType="1"/>
          </p:cNvSpPr>
          <p:nvPr/>
        </p:nvSpPr>
        <p:spPr bwMode="auto">
          <a:xfrm>
            <a:off x="5680546" y="6389514"/>
            <a:ext cx="0" cy="360362"/>
          </a:xfrm>
          <a:prstGeom prst="line">
            <a:avLst/>
          </a:prstGeom>
          <a:noFill/>
          <a:ln w="38100">
            <a:solidFill>
              <a:srgbClr val="FACAD3"/>
            </a:solidFill>
            <a:round/>
            <a:headEnd/>
            <a:tailEnd/>
          </a:ln>
        </p:spPr>
        <p:txBody>
          <a:bodyPr wrap="none" anchor="ctr"/>
          <a:lstStyle/>
          <a:p>
            <a:endParaRPr lang="en-US"/>
          </a:p>
        </p:txBody>
      </p:sp>
      <p:sp>
        <p:nvSpPr>
          <p:cNvPr id="102" name="Oval 96"/>
          <p:cNvSpPr>
            <a:spLocks noChangeArrowheads="1"/>
          </p:cNvSpPr>
          <p:nvPr/>
        </p:nvSpPr>
        <p:spPr bwMode="auto">
          <a:xfrm>
            <a:off x="5680546" y="6749876"/>
            <a:ext cx="65088"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103" name="Oval 97"/>
          <p:cNvSpPr>
            <a:spLocks noChangeArrowheads="1"/>
          </p:cNvSpPr>
          <p:nvPr/>
        </p:nvSpPr>
        <p:spPr bwMode="auto">
          <a:xfrm>
            <a:off x="5753571" y="6749876"/>
            <a:ext cx="65088"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104" name="Oval 98"/>
          <p:cNvSpPr>
            <a:spLocks noChangeArrowheads="1"/>
          </p:cNvSpPr>
          <p:nvPr/>
        </p:nvSpPr>
        <p:spPr bwMode="auto">
          <a:xfrm>
            <a:off x="5825010" y="6749876"/>
            <a:ext cx="65087"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105" name="Oval 99"/>
          <p:cNvSpPr>
            <a:spLocks noChangeArrowheads="1"/>
          </p:cNvSpPr>
          <p:nvPr/>
        </p:nvSpPr>
        <p:spPr bwMode="auto">
          <a:xfrm>
            <a:off x="5904385" y="6749876"/>
            <a:ext cx="65087"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106" name="Oval 100"/>
          <p:cNvSpPr>
            <a:spLocks noChangeArrowheads="1"/>
          </p:cNvSpPr>
          <p:nvPr/>
        </p:nvSpPr>
        <p:spPr bwMode="auto">
          <a:xfrm>
            <a:off x="5975821" y="6749876"/>
            <a:ext cx="65088"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107" name="Oval 101"/>
          <p:cNvSpPr>
            <a:spLocks noChangeArrowheads="1"/>
          </p:cNvSpPr>
          <p:nvPr/>
        </p:nvSpPr>
        <p:spPr bwMode="auto">
          <a:xfrm>
            <a:off x="5609110" y="6749876"/>
            <a:ext cx="65087" cy="63500"/>
          </a:xfrm>
          <a:prstGeom prst="ellipse">
            <a:avLst/>
          </a:prstGeom>
          <a:solidFill>
            <a:schemeClr val="accent1"/>
          </a:solidFill>
          <a:ln w="9525">
            <a:solidFill>
              <a:srgbClr val="FACAD3"/>
            </a:solidFill>
            <a:round/>
            <a:headEnd/>
            <a:tailEnd/>
          </a:ln>
        </p:spPr>
        <p:txBody>
          <a:bodyPr wrap="none" anchor="ctr"/>
          <a:lstStyle/>
          <a:p>
            <a:endParaRPr lang="en-US"/>
          </a:p>
        </p:txBody>
      </p:sp>
      <p:sp>
        <p:nvSpPr>
          <p:cNvPr id="108" name="Line 102"/>
          <p:cNvSpPr>
            <a:spLocks noChangeShapeType="1"/>
          </p:cNvSpPr>
          <p:nvPr/>
        </p:nvSpPr>
        <p:spPr bwMode="auto">
          <a:xfrm>
            <a:off x="5753571" y="6389514"/>
            <a:ext cx="0" cy="360362"/>
          </a:xfrm>
          <a:prstGeom prst="line">
            <a:avLst/>
          </a:prstGeom>
          <a:noFill/>
          <a:ln w="38100">
            <a:solidFill>
              <a:srgbClr val="FACAD3"/>
            </a:solidFill>
            <a:round/>
            <a:headEnd/>
            <a:tailEnd/>
          </a:ln>
        </p:spPr>
        <p:txBody>
          <a:bodyPr wrap="none" anchor="ctr"/>
          <a:lstStyle/>
          <a:p>
            <a:endParaRPr lang="en-US"/>
          </a:p>
        </p:txBody>
      </p:sp>
      <p:sp>
        <p:nvSpPr>
          <p:cNvPr id="109" name="Line 103"/>
          <p:cNvSpPr>
            <a:spLocks noChangeShapeType="1"/>
          </p:cNvSpPr>
          <p:nvPr/>
        </p:nvSpPr>
        <p:spPr bwMode="auto">
          <a:xfrm>
            <a:off x="5825009" y="6389514"/>
            <a:ext cx="0" cy="360362"/>
          </a:xfrm>
          <a:prstGeom prst="line">
            <a:avLst/>
          </a:prstGeom>
          <a:noFill/>
          <a:ln w="38100">
            <a:solidFill>
              <a:srgbClr val="FACAD3"/>
            </a:solidFill>
            <a:round/>
            <a:headEnd/>
            <a:tailEnd/>
          </a:ln>
        </p:spPr>
        <p:txBody>
          <a:bodyPr wrap="none" anchor="ctr"/>
          <a:lstStyle/>
          <a:p>
            <a:endParaRPr lang="en-US"/>
          </a:p>
        </p:txBody>
      </p:sp>
      <p:sp>
        <p:nvSpPr>
          <p:cNvPr id="110" name="Line 104"/>
          <p:cNvSpPr>
            <a:spLocks noChangeShapeType="1"/>
          </p:cNvSpPr>
          <p:nvPr/>
        </p:nvSpPr>
        <p:spPr bwMode="auto">
          <a:xfrm>
            <a:off x="5898034" y="6389514"/>
            <a:ext cx="0" cy="360362"/>
          </a:xfrm>
          <a:prstGeom prst="line">
            <a:avLst/>
          </a:prstGeom>
          <a:noFill/>
          <a:ln w="38100">
            <a:solidFill>
              <a:srgbClr val="FACAD3"/>
            </a:solidFill>
            <a:round/>
            <a:headEnd/>
            <a:tailEnd/>
          </a:ln>
        </p:spPr>
        <p:txBody>
          <a:bodyPr wrap="none" anchor="ctr"/>
          <a:lstStyle/>
          <a:p>
            <a:endParaRPr lang="en-US"/>
          </a:p>
        </p:txBody>
      </p:sp>
      <p:sp>
        <p:nvSpPr>
          <p:cNvPr id="112" name="Line 105"/>
          <p:cNvSpPr>
            <a:spLocks noChangeShapeType="1"/>
          </p:cNvSpPr>
          <p:nvPr/>
        </p:nvSpPr>
        <p:spPr bwMode="auto">
          <a:xfrm>
            <a:off x="5969471" y="6389514"/>
            <a:ext cx="0" cy="360362"/>
          </a:xfrm>
          <a:prstGeom prst="line">
            <a:avLst/>
          </a:prstGeom>
          <a:noFill/>
          <a:ln w="38100">
            <a:solidFill>
              <a:srgbClr val="FACAD3"/>
            </a:solidFill>
            <a:round/>
            <a:headEnd/>
            <a:tailEnd/>
          </a:ln>
        </p:spPr>
        <p:txBody>
          <a:bodyPr wrap="none" anchor="ctr"/>
          <a:lstStyle/>
          <a:p>
            <a:endParaRPr lang="en-US"/>
          </a:p>
        </p:txBody>
      </p:sp>
      <p:sp>
        <p:nvSpPr>
          <p:cNvPr id="113" name="Line 106"/>
          <p:cNvSpPr>
            <a:spLocks noChangeShapeType="1"/>
          </p:cNvSpPr>
          <p:nvPr/>
        </p:nvSpPr>
        <p:spPr bwMode="auto">
          <a:xfrm>
            <a:off x="6040909" y="6389514"/>
            <a:ext cx="0" cy="360362"/>
          </a:xfrm>
          <a:prstGeom prst="line">
            <a:avLst/>
          </a:prstGeom>
          <a:noFill/>
          <a:ln w="38100">
            <a:solidFill>
              <a:srgbClr val="FACAD3"/>
            </a:solidFill>
            <a:round/>
            <a:headEnd/>
            <a:tailEnd/>
          </a:ln>
        </p:spPr>
        <p:txBody>
          <a:bodyPr wrap="none" anchor="ctr"/>
          <a:lstStyle/>
          <a:p>
            <a:endParaRPr lang="en-US"/>
          </a:p>
        </p:txBody>
      </p:sp>
      <p:sp>
        <p:nvSpPr>
          <p:cNvPr id="114" name="Line 107"/>
          <p:cNvSpPr>
            <a:spLocks noChangeShapeType="1"/>
          </p:cNvSpPr>
          <p:nvPr/>
        </p:nvSpPr>
        <p:spPr bwMode="auto">
          <a:xfrm>
            <a:off x="6113934" y="6389514"/>
            <a:ext cx="0" cy="360362"/>
          </a:xfrm>
          <a:prstGeom prst="line">
            <a:avLst/>
          </a:prstGeom>
          <a:noFill/>
          <a:ln w="38100">
            <a:solidFill>
              <a:srgbClr val="FACAD3"/>
            </a:solidFill>
            <a:round/>
            <a:headEnd/>
            <a:tailEnd/>
          </a:ln>
        </p:spPr>
        <p:txBody>
          <a:bodyPr wrap="none" anchor="ctr"/>
          <a:lstStyle/>
          <a:p>
            <a:endParaRPr lang="en-US"/>
          </a:p>
        </p:txBody>
      </p:sp>
      <p:sp>
        <p:nvSpPr>
          <p:cNvPr id="115" name="Oval 108"/>
          <p:cNvSpPr>
            <a:spLocks noChangeArrowheads="1"/>
          </p:cNvSpPr>
          <p:nvPr/>
        </p:nvSpPr>
        <p:spPr bwMode="auto">
          <a:xfrm>
            <a:off x="6672735" y="6741939"/>
            <a:ext cx="65087" cy="635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16" name="Line 109"/>
          <p:cNvSpPr>
            <a:spLocks noChangeShapeType="1"/>
          </p:cNvSpPr>
          <p:nvPr/>
        </p:nvSpPr>
        <p:spPr bwMode="auto">
          <a:xfrm>
            <a:off x="6312371" y="6381577"/>
            <a:ext cx="0" cy="360363"/>
          </a:xfrm>
          <a:prstGeom prst="line">
            <a:avLst/>
          </a:prstGeom>
          <a:noFill/>
          <a:ln w="38100">
            <a:solidFill>
              <a:srgbClr val="C0C0C0"/>
            </a:solidFill>
            <a:round/>
            <a:headEnd/>
            <a:tailEnd/>
          </a:ln>
        </p:spPr>
        <p:txBody>
          <a:bodyPr wrap="none" anchor="ctr"/>
          <a:lstStyle/>
          <a:p>
            <a:endParaRPr lang="en-US"/>
          </a:p>
        </p:txBody>
      </p:sp>
      <p:sp>
        <p:nvSpPr>
          <p:cNvPr id="117" name="Oval 110"/>
          <p:cNvSpPr>
            <a:spLocks noChangeArrowheads="1"/>
          </p:cNvSpPr>
          <p:nvPr/>
        </p:nvSpPr>
        <p:spPr bwMode="auto">
          <a:xfrm>
            <a:off x="6312371" y="6741939"/>
            <a:ext cx="65088" cy="635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18" name="Oval 111"/>
          <p:cNvSpPr>
            <a:spLocks noChangeArrowheads="1"/>
          </p:cNvSpPr>
          <p:nvPr/>
        </p:nvSpPr>
        <p:spPr bwMode="auto">
          <a:xfrm>
            <a:off x="6385396" y="6741939"/>
            <a:ext cx="65088" cy="635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19" name="Oval 112"/>
          <p:cNvSpPr>
            <a:spLocks noChangeArrowheads="1"/>
          </p:cNvSpPr>
          <p:nvPr/>
        </p:nvSpPr>
        <p:spPr bwMode="auto">
          <a:xfrm>
            <a:off x="6456835" y="6741939"/>
            <a:ext cx="65087" cy="635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0" name="Oval 113"/>
          <p:cNvSpPr>
            <a:spLocks noChangeArrowheads="1"/>
          </p:cNvSpPr>
          <p:nvPr/>
        </p:nvSpPr>
        <p:spPr bwMode="auto">
          <a:xfrm>
            <a:off x="6536210" y="6741939"/>
            <a:ext cx="65087" cy="635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1" name="Oval 114"/>
          <p:cNvSpPr>
            <a:spLocks noChangeArrowheads="1"/>
          </p:cNvSpPr>
          <p:nvPr/>
        </p:nvSpPr>
        <p:spPr bwMode="auto">
          <a:xfrm>
            <a:off x="6607646" y="6741939"/>
            <a:ext cx="65088" cy="635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2" name="Oval 115"/>
          <p:cNvSpPr>
            <a:spLocks noChangeArrowheads="1"/>
          </p:cNvSpPr>
          <p:nvPr/>
        </p:nvSpPr>
        <p:spPr bwMode="auto">
          <a:xfrm>
            <a:off x="6240935" y="6741939"/>
            <a:ext cx="65087" cy="635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23" name="Line 116"/>
          <p:cNvSpPr>
            <a:spLocks noChangeShapeType="1"/>
          </p:cNvSpPr>
          <p:nvPr/>
        </p:nvSpPr>
        <p:spPr bwMode="auto">
          <a:xfrm>
            <a:off x="6385396" y="6381577"/>
            <a:ext cx="0" cy="360363"/>
          </a:xfrm>
          <a:prstGeom prst="line">
            <a:avLst/>
          </a:prstGeom>
          <a:noFill/>
          <a:ln w="38100">
            <a:solidFill>
              <a:srgbClr val="C0C0C0"/>
            </a:solidFill>
            <a:round/>
            <a:headEnd/>
            <a:tailEnd/>
          </a:ln>
        </p:spPr>
        <p:txBody>
          <a:bodyPr wrap="none" anchor="ctr"/>
          <a:lstStyle/>
          <a:p>
            <a:endParaRPr lang="en-US"/>
          </a:p>
        </p:txBody>
      </p:sp>
      <p:sp>
        <p:nvSpPr>
          <p:cNvPr id="124" name="Line 117"/>
          <p:cNvSpPr>
            <a:spLocks noChangeShapeType="1"/>
          </p:cNvSpPr>
          <p:nvPr/>
        </p:nvSpPr>
        <p:spPr bwMode="auto">
          <a:xfrm>
            <a:off x="6456834" y="6381577"/>
            <a:ext cx="0" cy="360363"/>
          </a:xfrm>
          <a:prstGeom prst="line">
            <a:avLst/>
          </a:prstGeom>
          <a:noFill/>
          <a:ln w="38100">
            <a:solidFill>
              <a:srgbClr val="C0C0C0"/>
            </a:solidFill>
            <a:round/>
            <a:headEnd/>
            <a:tailEnd/>
          </a:ln>
        </p:spPr>
        <p:txBody>
          <a:bodyPr wrap="none" anchor="ctr"/>
          <a:lstStyle/>
          <a:p>
            <a:endParaRPr lang="en-US"/>
          </a:p>
        </p:txBody>
      </p:sp>
      <p:sp>
        <p:nvSpPr>
          <p:cNvPr id="125" name="Line 118"/>
          <p:cNvSpPr>
            <a:spLocks noChangeShapeType="1"/>
          </p:cNvSpPr>
          <p:nvPr/>
        </p:nvSpPr>
        <p:spPr bwMode="auto">
          <a:xfrm>
            <a:off x="6529859" y="6381577"/>
            <a:ext cx="0" cy="360363"/>
          </a:xfrm>
          <a:prstGeom prst="line">
            <a:avLst/>
          </a:prstGeom>
          <a:noFill/>
          <a:ln w="38100">
            <a:solidFill>
              <a:srgbClr val="C0C0C0"/>
            </a:solidFill>
            <a:round/>
            <a:headEnd/>
            <a:tailEnd/>
          </a:ln>
        </p:spPr>
        <p:txBody>
          <a:bodyPr wrap="none" anchor="ctr"/>
          <a:lstStyle/>
          <a:p>
            <a:endParaRPr lang="en-US"/>
          </a:p>
        </p:txBody>
      </p:sp>
      <p:sp>
        <p:nvSpPr>
          <p:cNvPr id="126" name="Line 119"/>
          <p:cNvSpPr>
            <a:spLocks noChangeShapeType="1"/>
          </p:cNvSpPr>
          <p:nvPr/>
        </p:nvSpPr>
        <p:spPr bwMode="auto">
          <a:xfrm>
            <a:off x="6601296" y="6381577"/>
            <a:ext cx="0" cy="360363"/>
          </a:xfrm>
          <a:prstGeom prst="line">
            <a:avLst/>
          </a:prstGeom>
          <a:noFill/>
          <a:ln w="38100">
            <a:solidFill>
              <a:srgbClr val="C0C0C0"/>
            </a:solidFill>
            <a:round/>
            <a:headEnd/>
            <a:tailEnd/>
          </a:ln>
        </p:spPr>
        <p:txBody>
          <a:bodyPr wrap="none" anchor="ctr"/>
          <a:lstStyle/>
          <a:p>
            <a:endParaRPr lang="en-US"/>
          </a:p>
        </p:txBody>
      </p:sp>
      <p:sp>
        <p:nvSpPr>
          <p:cNvPr id="127" name="Line 120"/>
          <p:cNvSpPr>
            <a:spLocks noChangeShapeType="1"/>
          </p:cNvSpPr>
          <p:nvPr/>
        </p:nvSpPr>
        <p:spPr bwMode="auto">
          <a:xfrm>
            <a:off x="6672734" y="6381577"/>
            <a:ext cx="0" cy="360363"/>
          </a:xfrm>
          <a:prstGeom prst="line">
            <a:avLst/>
          </a:prstGeom>
          <a:noFill/>
          <a:ln w="38100">
            <a:solidFill>
              <a:srgbClr val="C0C0C0"/>
            </a:solidFill>
            <a:round/>
            <a:headEnd/>
            <a:tailEnd/>
          </a:ln>
        </p:spPr>
        <p:txBody>
          <a:bodyPr wrap="none" anchor="ctr"/>
          <a:lstStyle/>
          <a:p>
            <a:endParaRPr lang="en-US"/>
          </a:p>
        </p:txBody>
      </p:sp>
      <p:sp>
        <p:nvSpPr>
          <p:cNvPr id="128" name="Line 121"/>
          <p:cNvSpPr>
            <a:spLocks noChangeShapeType="1"/>
          </p:cNvSpPr>
          <p:nvPr/>
        </p:nvSpPr>
        <p:spPr bwMode="auto">
          <a:xfrm>
            <a:off x="6745759" y="6381577"/>
            <a:ext cx="0" cy="360363"/>
          </a:xfrm>
          <a:prstGeom prst="line">
            <a:avLst/>
          </a:prstGeom>
          <a:noFill/>
          <a:ln w="38100">
            <a:solidFill>
              <a:srgbClr val="C0C0C0"/>
            </a:solidFill>
            <a:round/>
            <a:headEnd/>
            <a:tailEnd/>
          </a:ln>
        </p:spPr>
        <p:txBody>
          <a:bodyPr wrap="none" anchor="ctr"/>
          <a:lstStyle/>
          <a:p>
            <a:endParaRPr lang="en-US"/>
          </a:p>
        </p:txBody>
      </p:sp>
      <p:sp>
        <p:nvSpPr>
          <p:cNvPr id="131" name="AutoShape 126"/>
          <p:cNvSpPr>
            <a:spLocks noChangeArrowheads="1"/>
          </p:cNvSpPr>
          <p:nvPr/>
        </p:nvSpPr>
        <p:spPr bwMode="auto">
          <a:xfrm>
            <a:off x="5232871" y="4581352"/>
            <a:ext cx="647700" cy="1008063"/>
          </a:xfrm>
          <a:prstGeom prst="downArrowCallout">
            <a:avLst>
              <a:gd name="adj1" fmla="val 25000"/>
              <a:gd name="adj2" fmla="val 25000"/>
              <a:gd name="adj3" fmla="val 25940"/>
              <a:gd name="adj4" fmla="val 66667"/>
            </a:avLst>
          </a:prstGeom>
          <a:solidFill>
            <a:srgbClr val="FACAD3"/>
          </a:solidFill>
          <a:ln w="9525">
            <a:noFill/>
            <a:miter lim="800000"/>
            <a:headEnd/>
            <a:tailEnd/>
          </a:ln>
          <a:effectLst>
            <a:prstShdw prst="shdw17" dist="17961" dir="13500000">
              <a:srgbClr val="96797F"/>
            </a:prstShdw>
          </a:effectLst>
        </p:spPr>
        <p:txBody>
          <a:bodyPr wrap="none" anchor="ctr"/>
          <a:lstStyle/>
          <a:p>
            <a:endParaRPr lang="en-US"/>
          </a:p>
        </p:txBody>
      </p:sp>
      <p:sp>
        <p:nvSpPr>
          <p:cNvPr id="132" name="AutoShape 127"/>
          <p:cNvSpPr>
            <a:spLocks noChangeArrowheads="1"/>
          </p:cNvSpPr>
          <p:nvPr/>
        </p:nvSpPr>
        <p:spPr bwMode="auto">
          <a:xfrm rot="16200000">
            <a:off x="5267995" y="4401393"/>
            <a:ext cx="576262" cy="647700"/>
          </a:xfrm>
          <a:prstGeom prst="flowChartOnlineStorage">
            <a:avLst/>
          </a:prstGeom>
          <a:solidFill>
            <a:srgbClr val="FACAD3"/>
          </a:solidFill>
          <a:ln w="9525">
            <a:noFill/>
            <a:miter lim="800000"/>
            <a:headEnd/>
            <a:tailEnd/>
          </a:ln>
          <a:effectLst>
            <a:prstShdw prst="shdw17" dist="17961" dir="2700000">
              <a:srgbClr val="96797F"/>
            </a:prstShdw>
          </a:effectLst>
        </p:spPr>
        <p:txBody>
          <a:bodyPr wrap="none" anchor="ctr"/>
          <a:lstStyle/>
          <a:p>
            <a:endParaRPr lang="en-US"/>
          </a:p>
        </p:txBody>
      </p:sp>
      <p:sp>
        <p:nvSpPr>
          <p:cNvPr id="134" name="AutoShape 157"/>
          <p:cNvSpPr>
            <a:spLocks noChangeArrowheads="1"/>
          </p:cNvSpPr>
          <p:nvPr/>
        </p:nvSpPr>
        <p:spPr bwMode="auto">
          <a:xfrm rot="7266529">
            <a:off x="5100062" y="5649907"/>
            <a:ext cx="431800" cy="215900"/>
          </a:xfrm>
          <a:custGeom>
            <a:avLst/>
            <a:gdLst>
              <a:gd name="T0" fmla="*/ 323850 w 21600"/>
              <a:gd name="T1" fmla="*/ 0 h 21600"/>
              <a:gd name="T2" fmla="*/ 0 w 21600"/>
              <a:gd name="T3" fmla="*/ 107950 h 21600"/>
              <a:gd name="T4" fmla="*/ 323850 w 21600"/>
              <a:gd name="T5" fmla="*/ 215900 h 21600"/>
              <a:gd name="T6" fmla="*/ 431800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ACAD3"/>
          </a:solidFill>
          <a:ln w="9525">
            <a:solidFill>
              <a:schemeClr val="tx1"/>
            </a:solidFill>
            <a:miter lim="800000"/>
            <a:headEnd/>
            <a:tailEnd/>
          </a:ln>
        </p:spPr>
        <p:txBody>
          <a:bodyPr wrap="none" anchor="ctr"/>
          <a:lstStyle/>
          <a:p>
            <a:endParaRPr lang="en-US"/>
          </a:p>
        </p:txBody>
      </p:sp>
      <p:sp>
        <p:nvSpPr>
          <p:cNvPr id="135" name="AutoShape 158"/>
          <p:cNvSpPr>
            <a:spLocks noChangeArrowheads="1"/>
          </p:cNvSpPr>
          <p:nvPr/>
        </p:nvSpPr>
        <p:spPr bwMode="auto">
          <a:xfrm rot="2783472">
            <a:off x="5653024" y="5640065"/>
            <a:ext cx="431800" cy="215900"/>
          </a:xfrm>
          <a:custGeom>
            <a:avLst/>
            <a:gdLst>
              <a:gd name="T0" fmla="*/ 323850 w 21600"/>
              <a:gd name="T1" fmla="*/ 0 h 21600"/>
              <a:gd name="T2" fmla="*/ 0 w 21600"/>
              <a:gd name="T3" fmla="*/ 107950 h 21600"/>
              <a:gd name="T4" fmla="*/ 323850 w 21600"/>
              <a:gd name="T5" fmla="*/ 215900 h 21600"/>
              <a:gd name="T6" fmla="*/ 431800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p:spPr>
        <p:txBody>
          <a:bodyPr wrap="none" anchor="ctr"/>
          <a:lstStyle/>
          <a:p>
            <a:endParaRPr lang="en-US"/>
          </a:p>
        </p:txBody>
      </p:sp>
      <p:sp>
        <p:nvSpPr>
          <p:cNvPr id="136" name="Text Box 159"/>
          <p:cNvSpPr txBox="1">
            <a:spLocks noChangeArrowheads="1"/>
          </p:cNvSpPr>
          <p:nvPr/>
        </p:nvSpPr>
        <p:spPr bwMode="auto">
          <a:xfrm>
            <a:off x="4528021" y="5517976"/>
            <a:ext cx="776288" cy="274638"/>
          </a:xfrm>
          <a:prstGeom prst="rect">
            <a:avLst/>
          </a:prstGeom>
          <a:noFill/>
          <a:ln w="9525">
            <a:noFill/>
            <a:miter lim="800000"/>
            <a:headEnd/>
            <a:tailEnd/>
          </a:ln>
        </p:spPr>
        <p:txBody>
          <a:bodyPr>
            <a:spAutoFit/>
          </a:bodyPr>
          <a:lstStyle/>
          <a:p>
            <a:pPr>
              <a:spcBef>
                <a:spcPct val="50000"/>
              </a:spcBef>
            </a:pPr>
            <a:r>
              <a:rPr lang="en-US" sz="1200"/>
              <a:t>Belong</a:t>
            </a:r>
          </a:p>
        </p:txBody>
      </p:sp>
      <p:sp>
        <p:nvSpPr>
          <p:cNvPr id="137" name="Text Box 160"/>
          <p:cNvSpPr txBox="1">
            <a:spLocks noChangeArrowheads="1"/>
          </p:cNvSpPr>
          <p:nvPr/>
        </p:nvSpPr>
        <p:spPr bwMode="auto">
          <a:xfrm>
            <a:off x="5896446" y="5446539"/>
            <a:ext cx="776288" cy="457200"/>
          </a:xfrm>
          <a:prstGeom prst="rect">
            <a:avLst/>
          </a:prstGeom>
          <a:noFill/>
          <a:ln w="9525">
            <a:noFill/>
            <a:miter lim="800000"/>
            <a:headEnd/>
            <a:tailEnd/>
          </a:ln>
        </p:spPr>
        <p:txBody>
          <a:bodyPr>
            <a:spAutoFit/>
          </a:bodyPr>
          <a:lstStyle/>
          <a:p>
            <a:pPr algn="ctr">
              <a:spcBef>
                <a:spcPct val="50000"/>
              </a:spcBef>
            </a:pPr>
            <a:r>
              <a:rPr lang="en-US" sz="1200"/>
              <a:t>Not Belong</a:t>
            </a:r>
          </a:p>
        </p:txBody>
      </p:sp>
      <p:sp>
        <p:nvSpPr>
          <p:cNvPr id="138" name="Freeform 64"/>
          <p:cNvSpPr>
            <a:spLocks/>
          </p:cNvSpPr>
          <p:nvPr/>
        </p:nvSpPr>
        <p:spPr bwMode="auto">
          <a:xfrm rot="8787808">
            <a:off x="3050710" y="2344692"/>
            <a:ext cx="352589" cy="291057"/>
          </a:xfrm>
          <a:custGeom>
            <a:avLst/>
            <a:gdLst/>
            <a:ahLst/>
            <a:cxnLst>
              <a:cxn ang="0">
                <a:pos x="305" y="305"/>
              </a:cxn>
              <a:cxn ang="0">
                <a:pos x="356" y="230"/>
              </a:cxn>
              <a:cxn ang="0">
                <a:pos x="77" y="38"/>
              </a:cxn>
              <a:cxn ang="0">
                <a:pos x="103" y="0"/>
              </a:cxn>
              <a:cxn ang="0">
                <a:pos x="14" y="50"/>
              </a:cxn>
              <a:cxn ang="0">
                <a:pos x="0" y="150"/>
              </a:cxn>
              <a:cxn ang="0">
                <a:pos x="26" y="113"/>
              </a:cxn>
              <a:cxn ang="0">
                <a:pos x="305" y="305"/>
              </a:cxn>
            </a:cxnLst>
            <a:rect l="0" t="0" r="r" b="b"/>
            <a:pathLst>
              <a:path w="356" h="305">
                <a:moveTo>
                  <a:pt x="305" y="305"/>
                </a:moveTo>
                <a:lnTo>
                  <a:pt x="356" y="230"/>
                </a:lnTo>
                <a:lnTo>
                  <a:pt x="77" y="38"/>
                </a:lnTo>
                <a:lnTo>
                  <a:pt x="103" y="0"/>
                </a:lnTo>
                <a:lnTo>
                  <a:pt x="14" y="50"/>
                </a:lnTo>
                <a:lnTo>
                  <a:pt x="0" y="150"/>
                </a:lnTo>
                <a:lnTo>
                  <a:pt x="26" y="113"/>
                </a:lnTo>
                <a:lnTo>
                  <a:pt x="305" y="305"/>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dirty="0"/>
          </a:p>
        </p:txBody>
      </p:sp>
      <p:sp>
        <p:nvSpPr>
          <p:cNvPr id="140" name="Freeform 64"/>
          <p:cNvSpPr>
            <a:spLocks/>
          </p:cNvSpPr>
          <p:nvPr/>
        </p:nvSpPr>
        <p:spPr bwMode="auto">
          <a:xfrm rot="19138905">
            <a:off x="7687069" y="2414355"/>
            <a:ext cx="312158" cy="301098"/>
          </a:xfrm>
          <a:custGeom>
            <a:avLst/>
            <a:gdLst/>
            <a:ahLst/>
            <a:cxnLst>
              <a:cxn ang="0">
                <a:pos x="305" y="305"/>
              </a:cxn>
              <a:cxn ang="0">
                <a:pos x="356" y="230"/>
              </a:cxn>
              <a:cxn ang="0">
                <a:pos x="77" y="38"/>
              </a:cxn>
              <a:cxn ang="0">
                <a:pos x="103" y="0"/>
              </a:cxn>
              <a:cxn ang="0">
                <a:pos x="14" y="50"/>
              </a:cxn>
              <a:cxn ang="0">
                <a:pos x="0" y="150"/>
              </a:cxn>
              <a:cxn ang="0">
                <a:pos x="26" y="113"/>
              </a:cxn>
              <a:cxn ang="0">
                <a:pos x="305" y="305"/>
              </a:cxn>
            </a:cxnLst>
            <a:rect l="0" t="0" r="r" b="b"/>
            <a:pathLst>
              <a:path w="356" h="305">
                <a:moveTo>
                  <a:pt x="305" y="305"/>
                </a:moveTo>
                <a:lnTo>
                  <a:pt x="356" y="230"/>
                </a:lnTo>
                <a:lnTo>
                  <a:pt x="77" y="38"/>
                </a:lnTo>
                <a:lnTo>
                  <a:pt x="103" y="0"/>
                </a:lnTo>
                <a:lnTo>
                  <a:pt x="14" y="50"/>
                </a:lnTo>
                <a:lnTo>
                  <a:pt x="0" y="150"/>
                </a:lnTo>
                <a:lnTo>
                  <a:pt x="26" y="113"/>
                </a:lnTo>
                <a:lnTo>
                  <a:pt x="305" y="305"/>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n-US" dirty="0"/>
          </a:p>
        </p:txBody>
      </p:sp>
      <p:sp>
        <p:nvSpPr>
          <p:cNvPr id="141" name="Oval 38"/>
          <p:cNvSpPr>
            <a:spLocks noChangeArrowheads="1"/>
          </p:cNvSpPr>
          <p:nvPr/>
        </p:nvSpPr>
        <p:spPr bwMode="auto">
          <a:xfrm>
            <a:off x="5374582" y="4579788"/>
            <a:ext cx="433387" cy="433388"/>
          </a:xfrm>
          <a:prstGeom prst="ellipse">
            <a:avLst/>
          </a:prstGeom>
          <a:solidFill>
            <a:srgbClr val="99FF33"/>
          </a:solidFill>
          <a:ln w="9525">
            <a:noFill/>
            <a:round/>
            <a:headEnd/>
            <a:tailEnd/>
          </a:ln>
          <a:effectLst>
            <a:prstShdw prst="shdw17" dist="17961" dir="13500000">
              <a:srgbClr val="5C991F"/>
            </a:prstShdw>
          </a:effectLst>
        </p:spPr>
        <p:txBody>
          <a:bodyPr wrap="none" anchor="ctr"/>
          <a:lstStyle/>
          <a:p>
            <a:endParaRPr lang="en-US"/>
          </a:p>
        </p:txBody>
      </p:sp>
      <p:pic>
        <p:nvPicPr>
          <p:cNvPr id="142" name="Picture 39" descr="radar"/>
          <p:cNvPicPr>
            <a:picLocks noChangeAspect="1" noChangeArrowheads="1" noCrop="1"/>
          </p:cNvPicPr>
          <p:nvPr/>
        </p:nvPicPr>
        <p:blipFill>
          <a:blip r:embed="rId9" cstate="print"/>
          <a:srcRect/>
          <a:stretch>
            <a:fillRect/>
          </a:stretch>
        </p:blipFill>
        <p:spPr bwMode="auto">
          <a:xfrm>
            <a:off x="5430407" y="4620494"/>
            <a:ext cx="320675" cy="320675"/>
          </a:xfrm>
          <a:prstGeom prst="rect">
            <a:avLst/>
          </a:prstGeom>
          <a:noFill/>
          <a:ln w="9525">
            <a:noFill/>
            <a:miter lim="800000"/>
            <a:headEnd/>
            <a:tailEnd/>
          </a:ln>
        </p:spPr>
      </p:pic>
      <p:sp>
        <p:nvSpPr>
          <p:cNvPr id="129" name="Slide Number Placeholder 128"/>
          <p:cNvSpPr>
            <a:spLocks noGrp="1"/>
          </p:cNvSpPr>
          <p:nvPr>
            <p:ph type="sldNum" sz="quarter" idx="12"/>
          </p:nvPr>
        </p:nvSpPr>
        <p:spPr/>
        <p:txBody>
          <a:bodyPr/>
          <a:lstStyle/>
          <a:p>
            <a:fld id="{19D89D6A-6E1E-45DC-A161-C1BBBC52B6DC}" type="slidenum">
              <a:rPr lang="en-US" smtClean="0"/>
              <a:pPr/>
              <a:t>60</a:t>
            </a:fld>
            <a:endParaRPr lang="en-US"/>
          </a:p>
        </p:txBody>
      </p:sp>
    </p:spTree>
    <p:extLst>
      <p:ext uri="{BB962C8B-B14F-4D97-AF65-F5344CB8AC3E}">
        <p14:creationId xmlns:p14="http://schemas.microsoft.com/office/powerpoint/2010/main" val="3399020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sz="quarter"/>
          </p:nvPr>
        </p:nvSpPr>
        <p:spPr>
          <a:xfrm>
            <a:off x="609600" y="-1524000"/>
            <a:ext cx="10515600" cy="990600"/>
          </a:xfrm>
        </p:spPr>
        <p:txBody>
          <a:bodyPr>
            <a:noAutofit/>
          </a:bodyPr>
          <a:lstStyle/>
          <a:p>
            <a:pPr algn="ctr"/>
            <a:r>
              <a:rPr lang="en-US" sz="4000" dirty="0">
                <a:solidFill>
                  <a:schemeClr val="tx1"/>
                </a:solidFill>
              </a:rPr>
              <a:t>Forecast  Scheme Based Real-Time Information</a:t>
            </a:r>
          </a:p>
        </p:txBody>
      </p:sp>
      <p:pic>
        <p:nvPicPr>
          <p:cNvPr id="143485" name="Picture 125" descr="AnimationP"/>
          <p:cNvPicPr>
            <a:picLocks noGrp="1" noChangeAspect="1" noChangeArrowheads="1" noCrop="1"/>
          </p:cNvPicPr>
          <p:nvPr>
            <p:ph sz="quarter" idx="1"/>
          </p:nvPr>
        </p:nvPicPr>
        <p:blipFill>
          <a:blip r:embed="rId3" cstate="print"/>
          <a:stretch>
            <a:fillRect/>
          </a:stretch>
        </p:blipFill>
        <p:spPr>
          <a:xfrm>
            <a:off x="3546724" y="3290888"/>
            <a:ext cx="2981325" cy="161925"/>
          </a:xfrm>
        </p:spPr>
      </p:pic>
      <p:sp>
        <p:nvSpPr>
          <p:cNvPr id="160" name="Slide Number Placeholder 159"/>
          <p:cNvSpPr>
            <a:spLocks noGrp="1"/>
          </p:cNvSpPr>
          <p:nvPr>
            <p:ph type="sldNum" sz="quarter" idx="12"/>
          </p:nvPr>
        </p:nvSpPr>
        <p:spPr/>
        <p:txBody>
          <a:bodyPr/>
          <a:lstStyle/>
          <a:p>
            <a:fld id="{AA9F2648-E0D2-4F82-9FB6-ADA5F93EE262}" type="slidenum">
              <a:rPr lang="he-IL" smtClean="0"/>
              <a:pPr/>
              <a:t>61</a:t>
            </a:fld>
            <a:endParaRPr lang="en-US"/>
          </a:p>
        </p:txBody>
      </p:sp>
      <p:sp>
        <p:nvSpPr>
          <p:cNvPr id="143366" name="AutoShape 6"/>
          <p:cNvSpPr>
            <a:spLocks noChangeArrowheads="1"/>
          </p:cNvSpPr>
          <p:nvPr/>
        </p:nvSpPr>
        <p:spPr bwMode="auto">
          <a:xfrm>
            <a:off x="5303838" y="2205039"/>
            <a:ext cx="1223962" cy="865187"/>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lang="en-US"/>
          </a:p>
        </p:txBody>
      </p:sp>
      <p:sp>
        <p:nvSpPr>
          <p:cNvPr id="143367" name="Oval 7"/>
          <p:cNvSpPr>
            <a:spLocks noChangeArrowheads="1"/>
          </p:cNvSpPr>
          <p:nvPr/>
        </p:nvSpPr>
        <p:spPr bwMode="auto">
          <a:xfrm>
            <a:off x="5537200" y="2201864"/>
            <a:ext cx="863600" cy="719137"/>
          </a:xfrm>
          <a:prstGeom prst="ellipse">
            <a:avLst/>
          </a:prstGeom>
          <a:solidFill>
            <a:srgbClr val="FF99CC"/>
          </a:solidFill>
          <a:ln w="9525">
            <a:noFill/>
            <a:round/>
            <a:headEnd/>
            <a:tailEnd/>
          </a:ln>
          <a:effectLst>
            <a:prstShdw prst="shdw18" dist="17961" dir="13500000">
              <a:srgbClr val="FF99CC">
                <a:gamma/>
                <a:shade val="60000"/>
                <a:invGamma/>
              </a:srgbClr>
            </a:prstShdw>
          </a:effectLst>
        </p:spPr>
        <p:txBody>
          <a:bodyPr wrap="none" anchor="ctr"/>
          <a:lstStyle/>
          <a:p>
            <a:endParaRPr lang="en-US"/>
          </a:p>
        </p:txBody>
      </p:sp>
      <p:sp>
        <p:nvSpPr>
          <p:cNvPr id="143370" name="AutoShape 10"/>
          <p:cNvSpPr>
            <a:spLocks noChangeArrowheads="1"/>
          </p:cNvSpPr>
          <p:nvPr/>
        </p:nvSpPr>
        <p:spPr bwMode="auto">
          <a:xfrm>
            <a:off x="5232401" y="4646614"/>
            <a:ext cx="1223963" cy="865187"/>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lang="en-US"/>
          </a:p>
        </p:txBody>
      </p:sp>
      <p:sp>
        <p:nvSpPr>
          <p:cNvPr id="143371" name="Oval 11"/>
          <p:cNvSpPr>
            <a:spLocks noChangeArrowheads="1"/>
          </p:cNvSpPr>
          <p:nvPr/>
        </p:nvSpPr>
        <p:spPr bwMode="auto">
          <a:xfrm>
            <a:off x="5376863" y="4719639"/>
            <a:ext cx="863600" cy="719137"/>
          </a:xfrm>
          <a:prstGeom prst="ellipse">
            <a:avLst/>
          </a:prstGeom>
          <a:solidFill>
            <a:srgbClr val="FF99CC"/>
          </a:solidFill>
          <a:ln w="9525">
            <a:noFill/>
            <a:round/>
            <a:headEnd/>
            <a:tailEnd/>
          </a:ln>
          <a:effectLst>
            <a:prstShdw prst="shdw18" dist="17961" dir="13500000">
              <a:srgbClr val="FF99CC">
                <a:gamma/>
                <a:shade val="60000"/>
                <a:invGamma/>
              </a:srgbClr>
            </a:prstShdw>
          </a:effectLst>
        </p:spPr>
        <p:txBody>
          <a:bodyPr wrap="none" anchor="ctr"/>
          <a:lstStyle/>
          <a:p>
            <a:endParaRPr lang="en-US"/>
          </a:p>
        </p:txBody>
      </p:sp>
      <p:grpSp>
        <p:nvGrpSpPr>
          <p:cNvPr id="2" name="Group 12"/>
          <p:cNvGrpSpPr>
            <a:grpSpLocks/>
          </p:cNvGrpSpPr>
          <p:nvPr/>
        </p:nvGrpSpPr>
        <p:grpSpPr bwMode="auto">
          <a:xfrm>
            <a:off x="5753101" y="2259445"/>
            <a:ext cx="433387" cy="541338"/>
            <a:chOff x="1283" y="604"/>
            <a:chExt cx="397" cy="836"/>
          </a:xfrm>
        </p:grpSpPr>
        <p:sp>
          <p:nvSpPr>
            <p:cNvPr id="143373" name="Freeform 13"/>
            <p:cNvSpPr>
              <a:spLocks/>
            </p:cNvSpPr>
            <p:nvPr/>
          </p:nvSpPr>
          <p:spPr bwMode="auto">
            <a:xfrm>
              <a:off x="1377" y="604"/>
              <a:ext cx="174" cy="193"/>
            </a:xfrm>
            <a:custGeom>
              <a:avLst/>
              <a:gdLst/>
              <a:ahLst/>
              <a:cxnLst>
                <a:cxn ang="0">
                  <a:pos x="272" y="134"/>
                </a:cxn>
                <a:cxn ang="0">
                  <a:pos x="226" y="74"/>
                </a:cxn>
                <a:cxn ang="0">
                  <a:pos x="162" y="30"/>
                </a:cxn>
                <a:cxn ang="0">
                  <a:pos x="105" y="0"/>
                </a:cxn>
                <a:cxn ang="0">
                  <a:pos x="59" y="8"/>
                </a:cxn>
                <a:cxn ang="0">
                  <a:pos x="26" y="41"/>
                </a:cxn>
                <a:cxn ang="0">
                  <a:pos x="0" y="142"/>
                </a:cxn>
                <a:cxn ang="0">
                  <a:pos x="10" y="257"/>
                </a:cxn>
                <a:cxn ang="0">
                  <a:pos x="37" y="368"/>
                </a:cxn>
                <a:cxn ang="0">
                  <a:pos x="67" y="454"/>
                </a:cxn>
                <a:cxn ang="0">
                  <a:pos x="124" y="543"/>
                </a:cxn>
                <a:cxn ang="0">
                  <a:pos x="174" y="580"/>
                </a:cxn>
                <a:cxn ang="0">
                  <a:pos x="241" y="580"/>
                </a:cxn>
                <a:cxn ang="0">
                  <a:pos x="310" y="555"/>
                </a:cxn>
                <a:cxn ang="0">
                  <a:pos x="344" y="491"/>
                </a:cxn>
                <a:cxn ang="0">
                  <a:pos x="362" y="410"/>
                </a:cxn>
                <a:cxn ang="0">
                  <a:pos x="355" y="309"/>
                </a:cxn>
                <a:cxn ang="0">
                  <a:pos x="514" y="320"/>
                </a:cxn>
                <a:cxn ang="0">
                  <a:pos x="522" y="276"/>
                </a:cxn>
                <a:cxn ang="0">
                  <a:pos x="340" y="257"/>
                </a:cxn>
                <a:cxn ang="0">
                  <a:pos x="295" y="153"/>
                </a:cxn>
                <a:cxn ang="0">
                  <a:pos x="272" y="134"/>
                </a:cxn>
              </a:cxnLst>
              <a:rect l="0" t="0" r="r" b="b"/>
              <a:pathLst>
                <a:path w="522" h="580">
                  <a:moveTo>
                    <a:pt x="272" y="134"/>
                  </a:moveTo>
                  <a:lnTo>
                    <a:pt x="226" y="74"/>
                  </a:lnTo>
                  <a:lnTo>
                    <a:pt x="162" y="30"/>
                  </a:lnTo>
                  <a:lnTo>
                    <a:pt x="105" y="0"/>
                  </a:lnTo>
                  <a:lnTo>
                    <a:pt x="59" y="8"/>
                  </a:lnTo>
                  <a:lnTo>
                    <a:pt x="26" y="41"/>
                  </a:lnTo>
                  <a:lnTo>
                    <a:pt x="0" y="142"/>
                  </a:lnTo>
                  <a:lnTo>
                    <a:pt x="10" y="257"/>
                  </a:lnTo>
                  <a:lnTo>
                    <a:pt x="37" y="368"/>
                  </a:lnTo>
                  <a:lnTo>
                    <a:pt x="67" y="454"/>
                  </a:lnTo>
                  <a:lnTo>
                    <a:pt x="124" y="543"/>
                  </a:lnTo>
                  <a:lnTo>
                    <a:pt x="174" y="580"/>
                  </a:lnTo>
                  <a:lnTo>
                    <a:pt x="241" y="580"/>
                  </a:lnTo>
                  <a:lnTo>
                    <a:pt x="310" y="555"/>
                  </a:lnTo>
                  <a:lnTo>
                    <a:pt x="344" y="491"/>
                  </a:lnTo>
                  <a:lnTo>
                    <a:pt x="362" y="410"/>
                  </a:lnTo>
                  <a:lnTo>
                    <a:pt x="355" y="309"/>
                  </a:lnTo>
                  <a:lnTo>
                    <a:pt x="514" y="320"/>
                  </a:lnTo>
                  <a:lnTo>
                    <a:pt x="522" y="276"/>
                  </a:lnTo>
                  <a:lnTo>
                    <a:pt x="340" y="257"/>
                  </a:lnTo>
                  <a:lnTo>
                    <a:pt x="295" y="153"/>
                  </a:lnTo>
                  <a:lnTo>
                    <a:pt x="272" y="134"/>
                  </a:lnTo>
                  <a:close/>
                </a:path>
              </a:pathLst>
            </a:custGeom>
            <a:solidFill>
              <a:srgbClr val="000000"/>
            </a:solidFill>
            <a:ln w="9525">
              <a:noFill/>
              <a:round/>
              <a:headEnd/>
              <a:tailEnd/>
            </a:ln>
          </p:spPr>
          <p:txBody>
            <a:bodyPr/>
            <a:lstStyle/>
            <a:p>
              <a:endParaRPr lang="en-US"/>
            </a:p>
          </p:txBody>
        </p:sp>
        <p:sp>
          <p:nvSpPr>
            <p:cNvPr id="143374" name="Freeform 14"/>
            <p:cNvSpPr>
              <a:spLocks/>
            </p:cNvSpPr>
            <p:nvPr/>
          </p:nvSpPr>
          <p:spPr bwMode="auto">
            <a:xfrm>
              <a:off x="1424" y="811"/>
              <a:ext cx="105" cy="291"/>
            </a:xfrm>
            <a:custGeom>
              <a:avLst/>
              <a:gdLst/>
              <a:ahLst/>
              <a:cxnLst>
                <a:cxn ang="0">
                  <a:pos x="19" y="68"/>
                </a:cxn>
                <a:cxn ang="0">
                  <a:pos x="30" y="23"/>
                </a:cxn>
                <a:cxn ang="0">
                  <a:pos x="80" y="0"/>
                </a:cxn>
                <a:cxn ang="0">
                  <a:pos x="124" y="0"/>
                </a:cxn>
                <a:cxn ang="0">
                  <a:pos x="181" y="34"/>
                </a:cxn>
                <a:cxn ang="0">
                  <a:pos x="235" y="112"/>
                </a:cxn>
                <a:cxn ang="0">
                  <a:pos x="273" y="194"/>
                </a:cxn>
                <a:cxn ang="0">
                  <a:pos x="291" y="305"/>
                </a:cxn>
                <a:cxn ang="0">
                  <a:pos x="307" y="435"/>
                </a:cxn>
                <a:cxn ang="0">
                  <a:pos x="314" y="561"/>
                </a:cxn>
                <a:cxn ang="0">
                  <a:pos x="314" y="725"/>
                </a:cxn>
                <a:cxn ang="0">
                  <a:pos x="291" y="825"/>
                </a:cxn>
                <a:cxn ang="0">
                  <a:pos x="250" y="862"/>
                </a:cxn>
                <a:cxn ang="0">
                  <a:pos x="178" y="873"/>
                </a:cxn>
                <a:cxn ang="0">
                  <a:pos x="102" y="870"/>
                </a:cxn>
                <a:cxn ang="0">
                  <a:pos x="64" y="825"/>
                </a:cxn>
                <a:cxn ang="0">
                  <a:pos x="42" y="748"/>
                </a:cxn>
                <a:cxn ang="0">
                  <a:pos x="22" y="670"/>
                </a:cxn>
                <a:cxn ang="0">
                  <a:pos x="8" y="528"/>
                </a:cxn>
                <a:cxn ang="0">
                  <a:pos x="0" y="369"/>
                </a:cxn>
                <a:cxn ang="0">
                  <a:pos x="0" y="182"/>
                </a:cxn>
                <a:cxn ang="0">
                  <a:pos x="19" y="101"/>
                </a:cxn>
                <a:cxn ang="0">
                  <a:pos x="19" y="68"/>
                </a:cxn>
              </a:cxnLst>
              <a:rect l="0" t="0" r="r" b="b"/>
              <a:pathLst>
                <a:path w="314" h="873">
                  <a:moveTo>
                    <a:pt x="19" y="68"/>
                  </a:moveTo>
                  <a:lnTo>
                    <a:pt x="30" y="23"/>
                  </a:lnTo>
                  <a:lnTo>
                    <a:pt x="80" y="0"/>
                  </a:lnTo>
                  <a:lnTo>
                    <a:pt x="124" y="0"/>
                  </a:lnTo>
                  <a:lnTo>
                    <a:pt x="181" y="34"/>
                  </a:lnTo>
                  <a:lnTo>
                    <a:pt x="235" y="112"/>
                  </a:lnTo>
                  <a:lnTo>
                    <a:pt x="273" y="194"/>
                  </a:lnTo>
                  <a:lnTo>
                    <a:pt x="291" y="305"/>
                  </a:lnTo>
                  <a:lnTo>
                    <a:pt x="307" y="435"/>
                  </a:lnTo>
                  <a:lnTo>
                    <a:pt x="314" y="561"/>
                  </a:lnTo>
                  <a:lnTo>
                    <a:pt x="314" y="725"/>
                  </a:lnTo>
                  <a:lnTo>
                    <a:pt x="291" y="825"/>
                  </a:lnTo>
                  <a:lnTo>
                    <a:pt x="250" y="862"/>
                  </a:lnTo>
                  <a:lnTo>
                    <a:pt x="178" y="873"/>
                  </a:lnTo>
                  <a:lnTo>
                    <a:pt x="102" y="870"/>
                  </a:lnTo>
                  <a:lnTo>
                    <a:pt x="64" y="825"/>
                  </a:lnTo>
                  <a:lnTo>
                    <a:pt x="42" y="748"/>
                  </a:lnTo>
                  <a:lnTo>
                    <a:pt x="22" y="670"/>
                  </a:lnTo>
                  <a:lnTo>
                    <a:pt x="8" y="528"/>
                  </a:lnTo>
                  <a:lnTo>
                    <a:pt x="0" y="369"/>
                  </a:lnTo>
                  <a:lnTo>
                    <a:pt x="0" y="182"/>
                  </a:lnTo>
                  <a:lnTo>
                    <a:pt x="19" y="101"/>
                  </a:lnTo>
                  <a:lnTo>
                    <a:pt x="19" y="68"/>
                  </a:lnTo>
                  <a:close/>
                </a:path>
              </a:pathLst>
            </a:custGeom>
            <a:solidFill>
              <a:srgbClr val="000000"/>
            </a:solidFill>
            <a:ln w="9525">
              <a:noFill/>
              <a:round/>
              <a:headEnd/>
              <a:tailEnd/>
            </a:ln>
          </p:spPr>
          <p:txBody>
            <a:bodyPr/>
            <a:lstStyle/>
            <a:p>
              <a:endParaRPr lang="en-US"/>
            </a:p>
          </p:txBody>
        </p:sp>
        <p:sp>
          <p:nvSpPr>
            <p:cNvPr id="143375" name="Freeform 15"/>
            <p:cNvSpPr>
              <a:spLocks/>
            </p:cNvSpPr>
            <p:nvPr/>
          </p:nvSpPr>
          <p:spPr bwMode="auto">
            <a:xfrm>
              <a:off x="1472" y="819"/>
              <a:ext cx="160" cy="224"/>
            </a:xfrm>
            <a:custGeom>
              <a:avLst/>
              <a:gdLst/>
              <a:ahLst/>
              <a:cxnLst>
                <a:cxn ang="0">
                  <a:pos x="26" y="0"/>
                </a:cxn>
                <a:cxn ang="0">
                  <a:pos x="124" y="12"/>
                </a:cxn>
                <a:cxn ang="0">
                  <a:pos x="226" y="30"/>
                </a:cxn>
                <a:cxn ang="0">
                  <a:pos x="333" y="90"/>
                </a:cxn>
                <a:cxn ang="0">
                  <a:pos x="408" y="134"/>
                </a:cxn>
                <a:cxn ang="0">
                  <a:pos x="457" y="198"/>
                </a:cxn>
                <a:cxn ang="0">
                  <a:pos x="480" y="235"/>
                </a:cxn>
                <a:cxn ang="0">
                  <a:pos x="434" y="344"/>
                </a:cxn>
                <a:cxn ang="0">
                  <a:pos x="362" y="410"/>
                </a:cxn>
                <a:cxn ang="0">
                  <a:pos x="275" y="458"/>
                </a:cxn>
                <a:cxn ang="0">
                  <a:pos x="230" y="488"/>
                </a:cxn>
                <a:cxn ang="0">
                  <a:pos x="151" y="503"/>
                </a:cxn>
                <a:cxn ang="0">
                  <a:pos x="147" y="532"/>
                </a:cxn>
                <a:cxn ang="0">
                  <a:pos x="208" y="559"/>
                </a:cxn>
                <a:cxn ang="0">
                  <a:pos x="295" y="582"/>
                </a:cxn>
                <a:cxn ang="0">
                  <a:pos x="377" y="626"/>
                </a:cxn>
                <a:cxn ang="0">
                  <a:pos x="344" y="659"/>
                </a:cxn>
                <a:cxn ang="0">
                  <a:pos x="310" y="671"/>
                </a:cxn>
                <a:cxn ang="0">
                  <a:pos x="260" y="622"/>
                </a:cxn>
                <a:cxn ang="0">
                  <a:pos x="185" y="592"/>
                </a:cxn>
                <a:cxn ang="0">
                  <a:pos x="124" y="570"/>
                </a:cxn>
                <a:cxn ang="0">
                  <a:pos x="124" y="526"/>
                </a:cxn>
                <a:cxn ang="0">
                  <a:pos x="136" y="477"/>
                </a:cxn>
                <a:cxn ang="0">
                  <a:pos x="174" y="458"/>
                </a:cxn>
                <a:cxn ang="0">
                  <a:pos x="295" y="410"/>
                </a:cxn>
                <a:cxn ang="0">
                  <a:pos x="362" y="336"/>
                </a:cxn>
                <a:cxn ang="0">
                  <a:pos x="411" y="258"/>
                </a:cxn>
                <a:cxn ang="0">
                  <a:pos x="400" y="220"/>
                </a:cxn>
                <a:cxn ang="0">
                  <a:pos x="362" y="175"/>
                </a:cxn>
                <a:cxn ang="0">
                  <a:pos x="272" y="112"/>
                </a:cxn>
                <a:cxn ang="0">
                  <a:pos x="162" y="90"/>
                </a:cxn>
                <a:cxn ang="0">
                  <a:pos x="90" y="86"/>
                </a:cxn>
                <a:cxn ang="0">
                  <a:pos x="26" y="86"/>
                </a:cxn>
                <a:cxn ang="0">
                  <a:pos x="0" y="45"/>
                </a:cxn>
                <a:cxn ang="0">
                  <a:pos x="26" y="0"/>
                </a:cxn>
              </a:cxnLst>
              <a:rect l="0" t="0" r="r" b="b"/>
              <a:pathLst>
                <a:path w="480" h="671">
                  <a:moveTo>
                    <a:pt x="26" y="0"/>
                  </a:moveTo>
                  <a:lnTo>
                    <a:pt x="124" y="12"/>
                  </a:lnTo>
                  <a:lnTo>
                    <a:pt x="226" y="30"/>
                  </a:lnTo>
                  <a:lnTo>
                    <a:pt x="333" y="90"/>
                  </a:lnTo>
                  <a:lnTo>
                    <a:pt x="408" y="134"/>
                  </a:lnTo>
                  <a:lnTo>
                    <a:pt x="457" y="198"/>
                  </a:lnTo>
                  <a:lnTo>
                    <a:pt x="480" y="235"/>
                  </a:lnTo>
                  <a:lnTo>
                    <a:pt x="434" y="344"/>
                  </a:lnTo>
                  <a:lnTo>
                    <a:pt x="362" y="410"/>
                  </a:lnTo>
                  <a:lnTo>
                    <a:pt x="275" y="458"/>
                  </a:lnTo>
                  <a:lnTo>
                    <a:pt x="230" y="488"/>
                  </a:lnTo>
                  <a:lnTo>
                    <a:pt x="151" y="503"/>
                  </a:lnTo>
                  <a:lnTo>
                    <a:pt x="147" y="532"/>
                  </a:lnTo>
                  <a:lnTo>
                    <a:pt x="208" y="559"/>
                  </a:lnTo>
                  <a:lnTo>
                    <a:pt x="295" y="582"/>
                  </a:lnTo>
                  <a:lnTo>
                    <a:pt x="377" y="626"/>
                  </a:lnTo>
                  <a:lnTo>
                    <a:pt x="344" y="659"/>
                  </a:lnTo>
                  <a:lnTo>
                    <a:pt x="310" y="671"/>
                  </a:lnTo>
                  <a:lnTo>
                    <a:pt x="260" y="622"/>
                  </a:lnTo>
                  <a:lnTo>
                    <a:pt x="185" y="592"/>
                  </a:lnTo>
                  <a:lnTo>
                    <a:pt x="124" y="570"/>
                  </a:lnTo>
                  <a:lnTo>
                    <a:pt x="124" y="526"/>
                  </a:lnTo>
                  <a:lnTo>
                    <a:pt x="136" y="477"/>
                  </a:lnTo>
                  <a:lnTo>
                    <a:pt x="174" y="458"/>
                  </a:lnTo>
                  <a:lnTo>
                    <a:pt x="295" y="410"/>
                  </a:lnTo>
                  <a:lnTo>
                    <a:pt x="362" y="336"/>
                  </a:lnTo>
                  <a:lnTo>
                    <a:pt x="411" y="258"/>
                  </a:lnTo>
                  <a:lnTo>
                    <a:pt x="400" y="220"/>
                  </a:lnTo>
                  <a:lnTo>
                    <a:pt x="362" y="175"/>
                  </a:lnTo>
                  <a:lnTo>
                    <a:pt x="272" y="112"/>
                  </a:lnTo>
                  <a:lnTo>
                    <a:pt x="162" y="90"/>
                  </a:lnTo>
                  <a:lnTo>
                    <a:pt x="90" y="86"/>
                  </a:lnTo>
                  <a:lnTo>
                    <a:pt x="26" y="86"/>
                  </a:lnTo>
                  <a:lnTo>
                    <a:pt x="0" y="45"/>
                  </a:lnTo>
                  <a:lnTo>
                    <a:pt x="26" y="0"/>
                  </a:lnTo>
                  <a:close/>
                </a:path>
              </a:pathLst>
            </a:custGeom>
            <a:solidFill>
              <a:srgbClr val="000000"/>
            </a:solidFill>
            <a:ln w="9525">
              <a:noFill/>
              <a:round/>
              <a:headEnd/>
              <a:tailEnd/>
            </a:ln>
          </p:spPr>
          <p:txBody>
            <a:bodyPr/>
            <a:lstStyle/>
            <a:p>
              <a:endParaRPr lang="en-US"/>
            </a:p>
          </p:txBody>
        </p:sp>
        <p:sp>
          <p:nvSpPr>
            <p:cNvPr id="143376" name="Freeform 16"/>
            <p:cNvSpPr>
              <a:spLocks/>
            </p:cNvSpPr>
            <p:nvPr/>
          </p:nvSpPr>
          <p:spPr bwMode="auto">
            <a:xfrm>
              <a:off x="1485" y="1073"/>
              <a:ext cx="195" cy="361"/>
            </a:xfrm>
            <a:custGeom>
              <a:avLst/>
              <a:gdLst/>
              <a:ahLst/>
              <a:cxnLst>
                <a:cxn ang="0">
                  <a:pos x="68" y="0"/>
                </a:cxn>
                <a:cxn ang="0">
                  <a:pos x="15" y="0"/>
                </a:cxn>
                <a:cxn ang="0">
                  <a:pos x="0" y="78"/>
                </a:cxn>
                <a:cxn ang="0">
                  <a:pos x="38" y="124"/>
                </a:cxn>
                <a:cxn ang="0">
                  <a:pos x="159" y="231"/>
                </a:cxn>
                <a:cxn ang="0">
                  <a:pos x="266" y="369"/>
                </a:cxn>
                <a:cxn ang="0">
                  <a:pos x="334" y="510"/>
                </a:cxn>
                <a:cxn ang="0">
                  <a:pos x="345" y="603"/>
                </a:cxn>
                <a:cxn ang="0">
                  <a:pos x="341" y="671"/>
                </a:cxn>
                <a:cxn ang="0">
                  <a:pos x="312" y="823"/>
                </a:cxn>
                <a:cxn ang="0">
                  <a:pos x="273" y="946"/>
                </a:cxn>
                <a:cxn ang="0">
                  <a:pos x="239" y="1017"/>
                </a:cxn>
                <a:cxn ang="0">
                  <a:pos x="231" y="1062"/>
                </a:cxn>
                <a:cxn ang="0">
                  <a:pos x="266" y="1062"/>
                </a:cxn>
                <a:cxn ang="0">
                  <a:pos x="318" y="1047"/>
                </a:cxn>
                <a:cxn ang="0">
                  <a:pos x="334" y="1051"/>
                </a:cxn>
                <a:cxn ang="0">
                  <a:pos x="444" y="1057"/>
                </a:cxn>
                <a:cxn ang="0">
                  <a:pos x="528" y="1084"/>
                </a:cxn>
                <a:cxn ang="0">
                  <a:pos x="557" y="1069"/>
                </a:cxn>
                <a:cxn ang="0">
                  <a:pos x="585" y="1013"/>
                </a:cxn>
                <a:cxn ang="0">
                  <a:pos x="557" y="983"/>
                </a:cxn>
                <a:cxn ang="0">
                  <a:pos x="433" y="980"/>
                </a:cxn>
                <a:cxn ang="0">
                  <a:pos x="345" y="991"/>
                </a:cxn>
                <a:cxn ang="0">
                  <a:pos x="300" y="1013"/>
                </a:cxn>
                <a:cxn ang="0">
                  <a:pos x="307" y="961"/>
                </a:cxn>
                <a:cxn ang="0">
                  <a:pos x="353" y="882"/>
                </a:cxn>
                <a:cxn ang="0">
                  <a:pos x="390" y="760"/>
                </a:cxn>
                <a:cxn ang="0">
                  <a:pos x="421" y="656"/>
                </a:cxn>
                <a:cxn ang="0">
                  <a:pos x="398" y="537"/>
                </a:cxn>
                <a:cxn ang="0">
                  <a:pos x="364" y="410"/>
                </a:cxn>
                <a:cxn ang="0">
                  <a:pos x="296" y="264"/>
                </a:cxn>
                <a:cxn ang="0">
                  <a:pos x="197" y="131"/>
                </a:cxn>
                <a:cxn ang="0">
                  <a:pos x="114" y="33"/>
                </a:cxn>
                <a:cxn ang="0">
                  <a:pos x="68" y="0"/>
                </a:cxn>
              </a:cxnLst>
              <a:rect l="0" t="0" r="r" b="b"/>
              <a:pathLst>
                <a:path w="585" h="1084">
                  <a:moveTo>
                    <a:pt x="68" y="0"/>
                  </a:moveTo>
                  <a:lnTo>
                    <a:pt x="15" y="0"/>
                  </a:lnTo>
                  <a:lnTo>
                    <a:pt x="0" y="78"/>
                  </a:lnTo>
                  <a:lnTo>
                    <a:pt x="38" y="124"/>
                  </a:lnTo>
                  <a:lnTo>
                    <a:pt x="159" y="231"/>
                  </a:lnTo>
                  <a:lnTo>
                    <a:pt x="266" y="369"/>
                  </a:lnTo>
                  <a:lnTo>
                    <a:pt x="334" y="510"/>
                  </a:lnTo>
                  <a:lnTo>
                    <a:pt x="345" y="603"/>
                  </a:lnTo>
                  <a:lnTo>
                    <a:pt x="341" y="671"/>
                  </a:lnTo>
                  <a:lnTo>
                    <a:pt x="312" y="823"/>
                  </a:lnTo>
                  <a:lnTo>
                    <a:pt x="273" y="946"/>
                  </a:lnTo>
                  <a:lnTo>
                    <a:pt x="239" y="1017"/>
                  </a:lnTo>
                  <a:lnTo>
                    <a:pt x="231" y="1062"/>
                  </a:lnTo>
                  <a:lnTo>
                    <a:pt x="266" y="1062"/>
                  </a:lnTo>
                  <a:lnTo>
                    <a:pt x="318" y="1047"/>
                  </a:lnTo>
                  <a:lnTo>
                    <a:pt x="334" y="1051"/>
                  </a:lnTo>
                  <a:lnTo>
                    <a:pt x="444" y="1057"/>
                  </a:lnTo>
                  <a:lnTo>
                    <a:pt x="528" y="1084"/>
                  </a:lnTo>
                  <a:lnTo>
                    <a:pt x="557" y="1069"/>
                  </a:lnTo>
                  <a:lnTo>
                    <a:pt x="585" y="1013"/>
                  </a:lnTo>
                  <a:lnTo>
                    <a:pt x="557" y="983"/>
                  </a:lnTo>
                  <a:lnTo>
                    <a:pt x="433" y="980"/>
                  </a:lnTo>
                  <a:lnTo>
                    <a:pt x="345" y="991"/>
                  </a:lnTo>
                  <a:lnTo>
                    <a:pt x="300" y="1013"/>
                  </a:lnTo>
                  <a:lnTo>
                    <a:pt x="307" y="961"/>
                  </a:lnTo>
                  <a:lnTo>
                    <a:pt x="353" y="882"/>
                  </a:lnTo>
                  <a:lnTo>
                    <a:pt x="390" y="760"/>
                  </a:lnTo>
                  <a:lnTo>
                    <a:pt x="421" y="656"/>
                  </a:lnTo>
                  <a:lnTo>
                    <a:pt x="398" y="537"/>
                  </a:lnTo>
                  <a:lnTo>
                    <a:pt x="364" y="410"/>
                  </a:lnTo>
                  <a:lnTo>
                    <a:pt x="296" y="264"/>
                  </a:lnTo>
                  <a:lnTo>
                    <a:pt x="197" y="131"/>
                  </a:lnTo>
                  <a:lnTo>
                    <a:pt x="114" y="33"/>
                  </a:lnTo>
                  <a:lnTo>
                    <a:pt x="68" y="0"/>
                  </a:lnTo>
                  <a:close/>
                </a:path>
              </a:pathLst>
            </a:custGeom>
            <a:solidFill>
              <a:srgbClr val="000000"/>
            </a:solidFill>
            <a:ln w="9525">
              <a:noFill/>
              <a:round/>
              <a:headEnd/>
              <a:tailEnd/>
            </a:ln>
          </p:spPr>
          <p:txBody>
            <a:bodyPr/>
            <a:lstStyle/>
            <a:p>
              <a:endParaRPr lang="en-US"/>
            </a:p>
          </p:txBody>
        </p:sp>
        <p:sp>
          <p:nvSpPr>
            <p:cNvPr id="143377" name="Freeform 17"/>
            <p:cNvSpPr>
              <a:spLocks/>
            </p:cNvSpPr>
            <p:nvPr/>
          </p:nvSpPr>
          <p:spPr bwMode="auto">
            <a:xfrm>
              <a:off x="1362" y="1072"/>
              <a:ext cx="132" cy="368"/>
            </a:xfrm>
            <a:custGeom>
              <a:avLst/>
              <a:gdLst/>
              <a:ahLst/>
              <a:cxnLst>
                <a:cxn ang="0">
                  <a:pos x="273" y="0"/>
                </a:cxn>
                <a:cxn ang="0">
                  <a:pos x="223" y="104"/>
                </a:cxn>
                <a:cxn ang="0">
                  <a:pos x="189" y="256"/>
                </a:cxn>
                <a:cxn ang="0">
                  <a:pos x="148" y="424"/>
                </a:cxn>
                <a:cxn ang="0">
                  <a:pos x="110" y="595"/>
                </a:cxn>
                <a:cxn ang="0">
                  <a:pos x="110" y="658"/>
                </a:cxn>
                <a:cxn ang="0">
                  <a:pos x="148" y="770"/>
                </a:cxn>
                <a:cxn ang="0">
                  <a:pos x="201" y="829"/>
                </a:cxn>
                <a:cxn ang="0">
                  <a:pos x="250" y="904"/>
                </a:cxn>
                <a:cxn ang="0">
                  <a:pos x="284" y="959"/>
                </a:cxn>
                <a:cxn ang="0">
                  <a:pos x="269" y="985"/>
                </a:cxn>
                <a:cxn ang="0">
                  <a:pos x="182" y="996"/>
                </a:cxn>
                <a:cxn ang="0">
                  <a:pos x="42" y="1018"/>
                </a:cxn>
                <a:cxn ang="0">
                  <a:pos x="0" y="1053"/>
                </a:cxn>
                <a:cxn ang="0">
                  <a:pos x="35" y="1082"/>
                </a:cxn>
                <a:cxn ang="0">
                  <a:pos x="114" y="1104"/>
                </a:cxn>
                <a:cxn ang="0">
                  <a:pos x="205" y="1059"/>
                </a:cxn>
                <a:cxn ang="0">
                  <a:pos x="273" y="1030"/>
                </a:cxn>
                <a:cxn ang="0">
                  <a:pos x="359" y="1018"/>
                </a:cxn>
                <a:cxn ang="0">
                  <a:pos x="394" y="1008"/>
                </a:cxn>
                <a:cxn ang="0">
                  <a:pos x="382" y="970"/>
                </a:cxn>
                <a:cxn ang="0">
                  <a:pos x="284" y="874"/>
                </a:cxn>
                <a:cxn ang="0">
                  <a:pos x="227" y="773"/>
                </a:cxn>
                <a:cxn ang="0">
                  <a:pos x="178" y="706"/>
                </a:cxn>
                <a:cxn ang="0">
                  <a:pos x="171" y="639"/>
                </a:cxn>
                <a:cxn ang="0">
                  <a:pos x="194" y="528"/>
                </a:cxn>
                <a:cxn ang="0">
                  <a:pos x="246" y="413"/>
                </a:cxn>
                <a:cxn ang="0">
                  <a:pos x="303" y="216"/>
                </a:cxn>
                <a:cxn ang="0">
                  <a:pos x="353" y="101"/>
                </a:cxn>
                <a:cxn ang="0">
                  <a:pos x="348" y="33"/>
                </a:cxn>
                <a:cxn ang="0">
                  <a:pos x="303" y="0"/>
                </a:cxn>
                <a:cxn ang="0">
                  <a:pos x="273" y="0"/>
                </a:cxn>
              </a:cxnLst>
              <a:rect l="0" t="0" r="r" b="b"/>
              <a:pathLst>
                <a:path w="394" h="1104">
                  <a:moveTo>
                    <a:pt x="273" y="0"/>
                  </a:moveTo>
                  <a:lnTo>
                    <a:pt x="223" y="104"/>
                  </a:lnTo>
                  <a:lnTo>
                    <a:pt x="189" y="256"/>
                  </a:lnTo>
                  <a:lnTo>
                    <a:pt x="148" y="424"/>
                  </a:lnTo>
                  <a:lnTo>
                    <a:pt x="110" y="595"/>
                  </a:lnTo>
                  <a:lnTo>
                    <a:pt x="110" y="658"/>
                  </a:lnTo>
                  <a:lnTo>
                    <a:pt x="148" y="770"/>
                  </a:lnTo>
                  <a:lnTo>
                    <a:pt x="201" y="829"/>
                  </a:lnTo>
                  <a:lnTo>
                    <a:pt x="250" y="904"/>
                  </a:lnTo>
                  <a:lnTo>
                    <a:pt x="284" y="959"/>
                  </a:lnTo>
                  <a:lnTo>
                    <a:pt x="269" y="985"/>
                  </a:lnTo>
                  <a:lnTo>
                    <a:pt x="182" y="996"/>
                  </a:lnTo>
                  <a:lnTo>
                    <a:pt x="42" y="1018"/>
                  </a:lnTo>
                  <a:lnTo>
                    <a:pt x="0" y="1053"/>
                  </a:lnTo>
                  <a:lnTo>
                    <a:pt x="35" y="1082"/>
                  </a:lnTo>
                  <a:lnTo>
                    <a:pt x="114" y="1104"/>
                  </a:lnTo>
                  <a:lnTo>
                    <a:pt x="205" y="1059"/>
                  </a:lnTo>
                  <a:lnTo>
                    <a:pt x="273" y="1030"/>
                  </a:lnTo>
                  <a:lnTo>
                    <a:pt x="359" y="1018"/>
                  </a:lnTo>
                  <a:lnTo>
                    <a:pt x="394" y="1008"/>
                  </a:lnTo>
                  <a:lnTo>
                    <a:pt x="382" y="970"/>
                  </a:lnTo>
                  <a:lnTo>
                    <a:pt x="284" y="874"/>
                  </a:lnTo>
                  <a:lnTo>
                    <a:pt x="227" y="773"/>
                  </a:lnTo>
                  <a:lnTo>
                    <a:pt x="178" y="706"/>
                  </a:lnTo>
                  <a:lnTo>
                    <a:pt x="171" y="639"/>
                  </a:lnTo>
                  <a:lnTo>
                    <a:pt x="194" y="528"/>
                  </a:lnTo>
                  <a:lnTo>
                    <a:pt x="246" y="413"/>
                  </a:lnTo>
                  <a:lnTo>
                    <a:pt x="303" y="216"/>
                  </a:lnTo>
                  <a:lnTo>
                    <a:pt x="353" y="101"/>
                  </a:lnTo>
                  <a:lnTo>
                    <a:pt x="348" y="33"/>
                  </a:lnTo>
                  <a:lnTo>
                    <a:pt x="303" y="0"/>
                  </a:lnTo>
                  <a:lnTo>
                    <a:pt x="273" y="0"/>
                  </a:lnTo>
                  <a:close/>
                </a:path>
              </a:pathLst>
            </a:custGeom>
            <a:solidFill>
              <a:srgbClr val="000000"/>
            </a:solidFill>
            <a:ln w="9525">
              <a:noFill/>
              <a:round/>
              <a:headEnd/>
              <a:tailEnd/>
            </a:ln>
          </p:spPr>
          <p:txBody>
            <a:bodyPr/>
            <a:lstStyle/>
            <a:p>
              <a:endParaRPr lang="en-US"/>
            </a:p>
          </p:txBody>
        </p:sp>
        <p:sp>
          <p:nvSpPr>
            <p:cNvPr id="143378" name="Freeform 18"/>
            <p:cNvSpPr>
              <a:spLocks/>
            </p:cNvSpPr>
            <p:nvPr/>
          </p:nvSpPr>
          <p:spPr bwMode="auto">
            <a:xfrm rot="124902" flipH="1">
              <a:off x="1283" y="810"/>
              <a:ext cx="192" cy="224"/>
            </a:xfrm>
            <a:custGeom>
              <a:avLst/>
              <a:gdLst/>
              <a:ahLst/>
              <a:cxnLst>
                <a:cxn ang="0">
                  <a:pos x="26" y="0"/>
                </a:cxn>
                <a:cxn ang="0">
                  <a:pos x="124" y="12"/>
                </a:cxn>
                <a:cxn ang="0">
                  <a:pos x="226" y="30"/>
                </a:cxn>
                <a:cxn ang="0">
                  <a:pos x="333" y="90"/>
                </a:cxn>
                <a:cxn ang="0">
                  <a:pos x="408" y="134"/>
                </a:cxn>
                <a:cxn ang="0">
                  <a:pos x="457" y="198"/>
                </a:cxn>
                <a:cxn ang="0">
                  <a:pos x="480" y="235"/>
                </a:cxn>
                <a:cxn ang="0">
                  <a:pos x="434" y="344"/>
                </a:cxn>
                <a:cxn ang="0">
                  <a:pos x="362" y="410"/>
                </a:cxn>
                <a:cxn ang="0">
                  <a:pos x="275" y="458"/>
                </a:cxn>
                <a:cxn ang="0">
                  <a:pos x="230" y="488"/>
                </a:cxn>
                <a:cxn ang="0">
                  <a:pos x="151" y="503"/>
                </a:cxn>
                <a:cxn ang="0">
                  <a:pos x="147" y="532"/>
                </a:cxn>
                <a:cxn ang="0">
                  <a:pos x="208" y="559"/>
                </a:cxn>
                <a:cxn ang="0">
                  <a:pos x="295" y="582"/>
                </a:cxn>
                <a:cxn ang="0">
                  <a:pos x="377" y="626"/>
                </a:cxn>
                <a:cxn ang="0">
                  <a:pos x="344" y="659"/>
                </a:cxn>
                <a:cxn ang="0">
                  <a:pos x="310" y="671"/>
                </a:cxn>
                <a:cxn ang="0">
                  <a:pos x="260" y="622"/>
                </a:cxn>
                <a:cxn ang="0">
                  <a:pos x="185" y="592"/>
                </a:cxn>
                <a:cxn ang="0">
                  <a:pos x="124" y="570"/>
                </a:cxn>
                <a:cxn ang="0">
                  <a:pos x="124" y="526"/>
                </a:cxn>
                <a:cxn ang="0">
                  <a:pos x="136" y="477"/>
                </a:cxn>
                <a:cxn ang="0">
                  <a:pos x="174" y="458"/>
                </a:cxn>
                <a:cxn ang="0">
                  <a:pos x="295" y="410"/>
                </a:cxn>
                <a:cxn ang="0">
                  <a:pos x="362" y="336"/>
                </a:cxn>
                <a:cxn ang="0">
                  <a:pos x="411" y="258"/>
                </a:cxn>
                <a:cxn ang="0">
                  <a:pos x="400" y="220"/>
                </a:cxn>
                <a:cxn ang="0">
                  <a:pos x="362" y="175"/>
                </a:cxn>
                <a:cxn ang="0">
                  <a:pos x="272" y="112"/>
                </a:cxn>
                <a:cxn ang="0">
                  <a:pos x="162" y="90"/>
                </a:cxn>
                <a:cxn ang="0">
                  <a:pos x="90" y="86"/>
                </a:cxn>
                <a:cxn ang="0">
                  <a:pos x="26" y="86"/>
                </a:cxn>
                <a:cxn ang="0">
                  <a:pos x="0" y="45"/>
                </a:cxn>
                <a:cxn ang="0">
                  <a:pos x="26" y="0"/>
                </a:cxn>
              </a:cxnLst>
              <a:rect l="0" t="0" r="r" b="b"/>
              <a:pathLst>
                <a:path w="480" h="671">
                  <a:moveTo>
                    <a:pt x="26" y="0"/>
                  </a:moveTo>
                  <a:lnTo>
                    <a:pt x="124" y="12"/>
                  </a:lnTo>
                  <a:lnTo>
                    <a:pt x="226" y="30"/>
                  </a:lnTo>
                  <a:lnTo>
                    <a:pt x="333" y="90"/>
                  </a:lnTo>
                  <a:lnTo>
                    <a:pt x="408" y="134"/>
                  </a:lnTo>
                  <a:lnTo>
                    <a:pt x="457" y="198"/>
                  </a:lnTo>
                  <a:lnTo>
                    <a:pt x="480" y="235"/>
                  </a:lnTo>
                  <a:lnTo>
                    <a:pt x="434" y="344"/>
                  </a:lnTo>
                  <a:lnTo>
                    <a:pt x="362" y="410"/>
                  </a:lnTo>
                  <a:lnTo>
                    <a:pt x="275" y="458"/>
                  </a:lnTo>
                  <a:lnTo>
                    <a:pt x="230" y="488"/>
                  </a:lnTo>
                  <a:lnTo>
                    <a:pt x="151" y="503"/>
                  </a:lnTo>
                  <a:lnTo>
                    <a:pt x="147" y="532"/>
                  </a:lnTo>
                  <a:lnTo>
                    <a:pt x="208" y="559"/>
                  </a:lnTo>
                  <a:lnTo>
                    <a:pt x="295" y="582"/>
                  </a:lnTo>
                  <a:lnTo>
                    <a:pt x="377" y="626"/>
                  </a:lnTo>
                  <a:lnTo>
                    <a:pt x="344" y="659"/>
                  </a:lnTo>
                  <a:lnTo>
                    <a:pt x="310" y="671"/>
                  </a:lnTo>
                  <a:lnTo>
                    <a:pt x="260" y="622"/>
                  </a:lnTo>
                  <a:lnTo>
                    <a:pt x="185" y="592"/>
                  </a:lnTo>
                  <a:lnTo>
                    <a:pt x="124" y="570"/>
                  </a:lnTo>
                  <a:lnTo>
                    <a:pt x="124" y="526"/>
                  </a:lnTo>
                  <a:lnTo>
                    <a:pt x="136" y="477"/>
                  </a:lnTo>
                  <a:lnTo>
                    <a:pt x="174" y="458"/>
                  </a:lnTo>
                  <a:lnTo>
                    <a:pt x="295" y="410"/>
                  </a:lnTo>
                  <a:lnTo>
                    <a:pt x="362" y="336"/>
                  </a:lnTo>
                  <a:lnTo>
                    <a:pt x="411" y="258"/>
                  </a:lnTo>
                  <a:lnTo>
                    <a:pt x="400" y="220"/>
                  </a:lnTo>
                  <a:lnTo>
                    <a:pt x="362" y="175"/>
                  </a:lnTo>
                  <a:lnTo>
                    <a:pt x="272" y="112"/>
                  </a:lnTo>
                  <a:lnTo>
                    <a:pt x="162" y="90"/>
                  </a:lnTo>
                  <a:lnTo>
                    <a:pt x="90" y="86"/>
                  </a:lnTo>
                  <a:lnTo>
                    <a:pt x="26" y="86"/>
                  </a:lnTo>
                  <a:lnTo>
                    <a:pt x="0" y="45"/>
                  </a:lnTo>
                  <a:lnTo>
                    <a:pt x="26" y="0"/>
                  </a:lnTo>
                  <a:close/>
                </a:path>
              </a:pathLst>
            </a:custGeom>
            <a:solidFill>
              <a:srgbClr val="000000"/>
            </a:solidFill>
            <a:ln w="9525">
              <a:noFill/>
              <a:round/>
              <a:headEnd/>
              <a:tailEnd/>
            </a:ln>
          </p:spPr>
          <p:txBody>
            <a:bodyPr/>
            <a:lstStyle/>
            <a:p>
              <a:endParaRPr lang="en-US"/>
            </a:p>
          </p:txBody>
        </p:sp>
      </p:grpSp>
      <p:grpSp>
        <p:nvGrpSpPr>
          <p:cNvPr id="3" name="Group 19"/>
          <p:cNvGrpSpPr>
            <a:grpSpLocks/>
          </p:cNvGrpSpPr>
          <p:nvPr/>
        </p:nvGrpSpPr>
        <p:grpSpPr bwMode="auto">
          <a:xfrm flipH="1">
            <a:off x="5664201" y="4791076"/>
            <a:ext cx="360363" cy="576263"/>
            <a:chOff x="1283" y="604"/>
            <a:chExt cx="397" cy="836"/>
          </a:xfrm>
        </p:grpSpPr>
        <p:sp>
          <p:nvSpPr>
            <p:cNvPr id="143380" name="Freeform 20"/>
            <p:cNvSpPr>
              <a:spLocks/>
            </p:cNvSpPr>
            <p:nvPr/>
          </p:nvSpPr>
          <p:spPr bwMode="auto">
            <a:xfrm>
              <a:off x="1377" y="604"/>
              <a:ext cx="174" cy="193"/>
            </a:xfrm>
            <a:custGeom>
              <a:avLst/>
              <a:gdLst/>
              <a:ahLst/>
              <a:cxnLst>
                <a:cxn ang="0">
                  <a:pos x="272" y="134"/>
                </a:cxn>
                <a:cxn ang="0">
                  <a:pos x="226" y="74"/>
                </a:cxn>
                <a:cxn ang="0">
                  <a:pos x="162" y="30"/>
                </a:cxn>
                <a:cxn ang="0">
                  <a:pos x="105" y="0"/>
                </a:cxn>
                <a:cxn ang="0">
                  <a:pos x="59" y="8"/>
                </a:cxn>
                <a:cxn ang="0">
                  <a:pos x="26" y="41"/>
                </a:cxn>
                <a:cxn ang="0">
                  <a:pos x="0" y="142"/>
                </a:cxn>
                <a:cxn ang="0">
                  <a:pos x="10" y="257"/>
                </a:cxn>
                <a:cxn ang="0">
                  <a:pos x="37" y="368"/>
                </a:cxn>
                <a:cxn ang="0">
                  <a:pos x="67" y="454"/>
                </a:cxn>
                <a:cxn ang="0">
                  <a:pos x="124" y="543"/>
                </a:cxn>
                <a:cxn ang="0">
                  <a:pos x="174" y="580"/>
                </a:cxn>
                <a:cxn ang="0">
                  <a:pos x="241" y="580"/>
                </a:cxn>
                <a:cxn ang="0">
                  <a:pos x="310" y="555"/>
                </a:cxn>
                <a:cxn ang="0">
                  <a:pos x="344" y="491"/>
                </a:cxn>
                <a:cxn ang="0">
                  <a:pos x="362" y="410"/>
                </a:cxn>
                <a:cxn ang="0">
                  <a:pos x="355" y="309"/>
                </a:cxn>
                <a:cxn ang="0">
                  <a:pos x="514" y="320"/>
                </a:cxn>
                <a:cxn ang="0">
                  <a:pos x="522" y="276"/>
                </a:cxn>
                <a:cxn ang="0">
                  <a:pos x="340" y="257"/>
                </a:cxn>
                <a:cxn ang="0">
                  <a:pos x="295" y="153"/>
                </a:cxn>
                <a:cxn ang="0">
                  <a:pos x="272" y="134"/>
                </a:cxn>
              </a:cxnLst>
              <a:rect l="0" t="0" r="r" b="b"/>
              <a:pathLst>
                <a:path w="522" h="580">
                  <a:moveTo>
                    <a:pt x="272" y="134"/>
                  </a:moveTo>
                  <a:lnTo>
                    <a:pt x="226" y="74"/>
                  </a:lnTo>
                  <a:lnTo>
                    <a:pt x="162" y="30"/>
                  </a:lnTo>
                  <a:lnTo>
                    <a:pt x="105" y="0"/>
                  </a:lnTo>
                  <a:lnTo>
                    <a:pt x="59" y="8"/>
                  </a:lnTo>
                  <a:lnTo>
                    <a:pt x="26" y="41"/>
                  </a:lnTo>
                  <a:lnTo>
                    <a:pt x="0" y="142"/>
                  </a:lnTo>
                  <a:lnTo>
                    <a:pt x="10" y="257"/>
                  </a:lnTo>
                  <a:lnTo>
                    <a:pt x="37" y="368"/>
                  </a:lnTo>
                  <a:lnTo>
                    <a:pt x="67" y="454"/>
                  </a:lnTo>
                  <a:lnTo>
                    <a:pt x="124" y="543"/>
                  </a:lnTo>
                  <a:lnTo>
                    <a:pt x="174" y="580"/>
                  </a:lnTo>
                  <a:lnTo>
                    <a:pt x="241" y="580"/>
                  </a:lnTo>
                  <a:lnTo>
                    <a:pt x="310" y="555"/>
                  </a:lnTo>
                  <a:lnTo>
                    <a:pt x="344" y="491"/>
                  </a:lnTo>
                  <a:lnTo>
                    <a:pt x="362" y="410"/>
                  </a:lnTo>
                  <a:lnTo>
                    <a:pt x="355" y="309"/>
                  </a:lnTo>
                  <a:lnTo>
                    <a:pt x="514" y="320"/>
                  </a:lnTo>
                  <a:lnTo>
                    <a:pt x="522" y="276"/>
                  </a:lnTo>
                  <a:lnTo>
                    <a:pt x="340" y="257"/>
                  </a:lnTo>
                  <a:lnTo>
                    <a:pt x="295" y="153"/>
                  </a:lnTo>
                  <a:lnTo>
                    <a:pt x="272" y="134"/>
                  </a:lnTo>
                  <a:close/>
                </a:path>
              </a:pathLst>
            </a:custGeom>
            <a:solidFill>
              <a:srgbClr val="FF6600"/>
            </a:solidFill>
            <a:ln w="9525">
              <a:noFill/>
              <a:round/>
              <a:headEnd/>
              <a:tailEnd/>
            </a:ln>
          </p:spPr>
          <p:txBody>
            <a:bodyPr/>
            <a:lstStyle/>
            <a:p>
              <a:endParaRPr lang="en-US"/>
            </a:p>
          </p:txBody>
        </p:sp>
        <p:sp>
          <p:nvSpPr>
            <p:cNvPr id="143381" name="Freeform 21"/>
            <p:cNvSpPr>
              <a:spLocks/>
            </p:cNvSpPr>
            <p:nvPr/>
          </p:nvSpPr>
          <p:spPr bwMode="auto">
            <a:xfrm>
              <a:off x="1424" y="811"/>
              <a:ext cx="105" cy="291"/>
            </a:xfrm>
            <a:custGeom>
              <a:avLst/>
              <a:gdLst/>
              <a:ahLst/>
              <a:cxnLst>
                <a:cxn ang="0">
                  <a:pos x="19" y="68"/>
                </a:cxn>
                <a:cxn ang="0">
                  <a:pos x="30" y="23"/>
                </a:cxn>
                <a:cxn ang="0">
                  <a:pos x="80" y="0"/>
                </a:cxn>
                <a:cxn ang="0">
                  <a:pos x="124" y="0"/>
                </a:cxn>
                <a:cxn ang="0">
                  <a:pos x="181" y="34"/>
                </a:cxn>
                <a:cxn ang="0">
                  <a:pos x="235" y="112"/>
                </a:cxn>
                <a:cxn ang="0">
                  <a:pos x="273" y="194"/>
                </a:cxn>
                <a:cxn ang="0">
                  <a:pos x="291" y="305"/>
                </a:cxn>
                <a:cxn ang="0">
                  <a:pos x="307" y="435"/>
                </a:cxn>
                <a:cxn ang="0">
                  <a:pos x="314" y="561"/>
                </a:cxn>
                <a:cxn ang="0">
                  <a:pos x="314" y="725"/>
                </a:cxn>
                <a:cxn ang="0">
                  <a:pos x="291" y="825"/>
                </a:cxn>
                <a:cxn ang="0">
                  <a:pos x="250" y="862"/>
                </a:cxn>
                <a:cxn ang="0">
                  <a:pos x="178" y="873"/>
                </a:cxn>
                <a:cxn ang="0">
                  <a:pos x="102" y="870"/>
                </a:cxn>
                <a:cxn ang="0">
                  <a:pos x="64" y="825"/>
                </a:cxn>
                <a:cxn ang="0">
                  <a:pos x="42" y="748"/>
                </a:cxn>
                <a:cxn ang="0">
                  <a:pos x="22" y="670"/>
                </a:cxn>
                <a:cxn ang="0">
                  <a:pos x="8" y="528"/>
                </a:cxn>
                <a:cxn ang="0">
                  <a:pos x="0" y="369"/>
                </a:cxn>
                <a:cxn ang="0">
                  <a:pos x="0" y="182"/>
                </a:cxn>
                <a:cxn ang="0">
                  <a:pos x="19" y="101"/>
                </a:cxn>
                <a:cxn ang="0">
                  <a:pos x="19" y="68"/>
                </a:cxn>
              </a:cxnLst>
              <a:rect l="0" t="0" r="r" b="b"/>
              <a:pathLst>
                <a:path w="314" h="873">
                  <a:moveTo>
                    <a:pt x="19" y="68"/>
                  </a:moveTo>
                  <a:lnTo>
                    <a:pt x="30" y="23"/>
                  </a:lnTo>
                  <a:lnTo>
                    <a:pt x="80" y="0"/>
                  </a:lnTo>
                  <a:lnTo>
                    <a:pt x="124" y="0"/>
                  </a:lnTo>
                  <a:lnTo>
                    <a:pt x="181" y="34"/>
                  </a:lnTo>
                  <a:lnTo>
                    <a:pt x="235" y="112"/>
                  </a:lnTo>
                  <a:lnTo>
                    <a:pt x="273" y="194"/>
                  </a:lnTo>
                  <a:lnTo>
                    <a:pt x="291" y="305"/>
                  </a:lnTo>
                  <a:lnTo>
                    <a:pt x="307" y="435"/>
                  </a:lnTo>
                  <a:lnTo>
                    <a:pt x="314" y="561"/>
                  </a:lnTo>
                  <a:lnTo>
                    <a:pt x="314" y="725"/>
                  </a:lnTo>
                  <a:lnTo>
                    <a:pt x="291" y="825"/>
                  </a:lnTo>
                  <a:lnTo>
                    <a:pt x="250" y="862"/>
                  </a:lnTo>
                  <a:lnTo>
                    <a:pt x="178" y="873"/>
                  </a:lnTo>
                  <a:lnTo>
                    <a:pt x="102" y="870"/>
                  </a:lnTo>
                  <a:lnTo>
                    <a:pt x="64" y="825"/>
                  </a:lnTo>
                  <a:lnTo>
                    <a:pt x="42" y="748"/>
                  </a:lnTo>
                  <a:lnTo>
                    <a:pt x="22" y="670"/>
                  </a:lnTo>
                  <a:lnTo>
                    <a:pt x="8" y="528"/>
                  </a:lnTo>
                  <a:lnTo>
                    <a:pt x="0" y="369"/>
                  </a:lnTo>
                  <a:lnTo>
                    <a:pt x="0" y="182"/>
                  </a:lnTo>
                  <a:lnTo>
                    <a:pt x="19" y="101"/>
                  </a:lnTo>
                  <a:lnTo>
                    <a:pt x="19" y="68"/>
                  </a:lnTo>
                  <a:close/>
                </a:path>
              </a:pathLst>
            </a:custGeom>
            <a:solidFill>
              <a:srgbClr val="FF6600"/>
            </a:solidFill>
            <a:ln w="9525">
              <a:noFill/>
              <a:round/>
              <a:headEnd/>
              <a:tailEnd/>
            </a:ln>
          </p:spPr>
          <p:txBody>
            <a:bodyPr/>
            <a:lstStyle/>
            <a:p>
              <a:endParaRPr lang="en-US"/>
            </a:p>
          </p:txBody>
        </p:sp>
        <p:sp>
          <p:nvSpPr>
            <p:cNvPr id="143382" name="Freeform 22"/>
            <p:cNvSpPr>
              <a:spLocks/>
            </p:cNvSpPr>
            <p:nvPr/>
          </p:nvSpPr>
          <p:spPr bwMode="auto">
            <a:xfrm>
              <a:off x="1472" y="819"/>
              <a:ext cx="160" cy="224"/>
            </a:xfrm>
            <a:custGeom>
              <a:avLst/>
              <a:gdLst/>
              <a:ahLst/>
              <a:cxnLst>
                <a:cxn ang="0">
                  <a:pos x="26" y="0"/>
                </a:cxn>
                <a:cxn ang="0">
                  <a:pos x="124" y="12"/>
                </a:cxn>
                <a:cxn ang="0">
                  <a:pos x="226" y="30"/>
                </a:cxn>
                <a:cxn ang="0">
                  <a:pos x="333" y="90"/>
                </a:cxn>
                <a:cxn ang="0">
                  <a:pos x="408" y="134"/>
                </a:cxn>
                <a:cxn ang="0">
                  <a:pos x="457" y="198"/>
                </a:cxn>
                <a:cxn ang="0">
                  <a:pos x="480" y="235"/>
                </a:cxn>
                <a:cxn ang="0">
                  <a:pos x="434" y="344"/>
                </a:cxn>
                <a:cxn ang="0">
                  <a:pos x="362" y="410"/>
                </a:cxn>
                <a:cxn ang="0">
                  <a:pos x="275" y="458"/>
                </a:cxn>
                <a:cxn ang="0">
                  <a:pos x="230" y="488"/>
                </a:cxn>
                <a:cxn ang="0">
                  <a:pos x="151" y="503"/>
                </a:cxn>
                <a:cxn ang="0">
                  <a:pos x="147" y="532"/>
                </a:cxn>
                <a:cxn ang="0">
                  <a:pos x="208" y="559"/>
                </a:cxn>
                <a:cxn ang="0">
                  <a:pos x="295" y="582"/>
                </a:cxn>
                <a:cxn ang="0">
                  <a:pos x="377" y="626"/>
                </a:cxn>
                <a:cxn ang="0">
                  <a:pos x="344" y="659"/>
                </a:cxn>
                <a:cxn ang="0">
                  <a:pos x="310" y="671"/>
                </a:cxn>
                <a:cxn ang="0">
                  <a:pos x="260" y="622"/>
                </a:cxn>
                <a:cxn ang="0">
                  <a:pos x="185" y="592"/>
                </a:cxn>
                <a:cxn ang="0">
                  <a:pos x="124" y="570"/>
                </a:cxn>
                <a:cxn ang="0">
                  <a:pos x="124" y="526"/>
                </a:cxn>
                <a:cxn ang="0">
                  <a:pos x="136" y="477"/>
                </a:cxn>
                <a:cxn ang="0">
                  <a:pos x="174" y="458"/>
                </a:cxn>
                <a:cxn ang="0">
                  <a:pos x="295" y="410"/>
                </a:cxn>
                <a:cxn ang="0">
                  <a:pos x="362" y="336"/>
                </a:cxn>
                <a:cxn ang="0">
                  <a:pos x="411" y="258"/>
                </a:cxn>
                <a:cxn ang="0">
                  <a:pos x="400" y="220"/>
                </a:cxn>
                <a:cxn ang="0">
                  <a:pos x="362" y="175"/>
                </a:cxn>
                <a:cxn ang="0">
                  <a:pos x="272" y="112"/>
                </a:cxn>
                <a:cxn ang="0">
                  <a:pos x="162" y="90"/>
                </a:cxn>
                <a:cxn ang="0">
                  <a:pos x="90" y="86"/>
                </a:cxn>
                <a:cxn ang="0">
                  <a:pos x="26" y="86"/>
                </a:cxn>
                <a:cxn ang="0">
                  <a:pos x="0" y="45"/>
                </a:cxn>
                <a:cxn ang="0">
                  <a:pos x="26" y="0"/>
                </a:cxn>
              </a:cxnLst>
              <a:rect l="0" t="0" r="r" b="b"/>
              <a:pathLst>
                <a:path w="480" h="671">
                  <a:moveTo>
                    <a:pt x="26" y="0"/>
                  </a:moveTo>
                  <a:lnTo>
                    <a:pt x="124" y="12"/>
                  </a:lnTo>
                  <a:lnTo>
                    <a:pt x="226" y="30"/>
                  </a:lnTo>
                  <a:lnTo>
                    <a:pt x="333" y="90"/>
                  </a:lnTo>
                  <a:lnTo>
                    <a:pt x="408" y="134"/>
                  </a:lnTo>
                  <a:lnTo>
                    <a:pt x="457" y="198"/>
                  </a:lnTo>
                  <a:lnTo>
                    <a:pt x="480" y="235"/>
                  </a:lnTo>
                  <a:lnTo>
                    <a:pt x="434" y="344"/>
                  </a:lnTo>
                  <a:lnTo>
                    <a:pt x="362" y="410"/>
                  </a:lnTo>
                  <a:lnTo>
                    <a:pt x="275" y="458"/>
                  </a:lnTo>
                  <a:lnTo>
                    <a:pt x="230" y="488"/>
                  </a:lnTo>
                  <a:lnTo>
                    <a:pt x="151" y="503"/>
                  </a:lnTo>
                  <a:lnTo>
                    <a:pt x="147" y="532"/>
                  </a:lnTo>
                  <a:lnTo>
                    <a:pt x="208" y="559"/>
                  </a:lnTo>
                  <a:lnTo>
                    <a:pt x="295" y="582"/>
                  </a:lnTo>
                  <a:lnTo>
                    <a:pt x="377" y="626"/>
                  </a:lnTo>
                  <a:lnTo>
                    <a:pt x="344" y="659"/>
                  </a:lnTo>
                  <a:lnTo>
                    <a:pt x="310" y="671"/>
                  </a:lnTo>
                  <a:lnTo>
                    <a:pt x="260" y="622"/>
                  </a:lnTo>
                  <a:lnTo>
                    <a:pt x="185" y="592"/>
                  </a:lnTo>
                  <a:lnTo>
                    <a:pt x="124" y="570"/>
                  </a:lnTo>
                  <a:lnTo>
                    <a:pt x="124" y="526"/>
                  </a:lnTo>
                  <a:lnTo>
                    <a:pt x="136" y="477"/>
                  </a:lnTo>
                  <a:lnTo>
                    <a:pt x="174" y="458"/>
                  </a:lnTo>
                  <a:lnTo>
                    <a:pt x="295" y="410"/>
                  </a:lnTo>
                  <a:lnTo>
                    <a:pt x="362" y="336"/>
                  </a:lnTo>
                  <a:lnTo>
                    <a:pt x="411" y="258"/>
                  </a:lnTo>
                  <a:lnTo>
                    <a:pt x="400" y="220"/>
                  </a:lnTo>
                  <a:lnTo>
                    <a:pt x="362" y="175"/>
                  </a:lnTo>
                  <a:lnTo>
                    <a:pt x="272" y="112"/>
                  </a:lnTo>
                  <a:lnTo>
                    <a:pt x="162" y="90"/>
                  </a:lnTo>
                  <a:lnTo>
                    <a:pt x="90" y="86"/>
                  </a:lnTo>
                  <a:lnTo>
                    <a:pt x="26" y="86"/>
                  </a:lnTo>
                  <a:lnTo>
                    <a:pt x="0" y="45"/>
                  </a:lnTo>
                  <a:lnTo>
                    <a:pt x="26" y="0"/>
                  </a:lnTo>
                  <a:close/>
                </a:path>
              </a:pathLst>
            </a:custGeom>
            <a:solidFill>
              <a:srgbClr val="FF6600"/>
            </a:solidFill>
            <a:ln w="9525">
              <a:noFill/>
              <a:round/>
              <a:headEnd/>
              <a:tailEnd/>
            </a:ln>
          </p:spPr>
          <p:txBody>
            <a:bodyPr/>
            <a:lstStyle/>
            <a:p>
              <a:endParaRPr lang="en-US"/>
            </a:p>
          </p:txBody>
        </p:sp>
        <p:sp>
          <p:nvSpPr>
            <p:cNvPr id="143383" name="Freeform 23"/>
            <p:cNvSpPr>
              <a:spLocks/>
            </p:cNvSpPr>
            <p:nvPr/>
          </p:nvSpPr>
          <p:spPr bwMode="auto">
            <a:xfrm>
              <a:off x="1485" y="1073"/>
              <a:ext cx="195" cy="361"/>
            </a:xfrm>
            <a:custGeom>
              <a:avLst/>
              <a:gdLst/>
              <a:ahLst/>
              <a:cxnLst>
                <a:cxn ang="0">
                  <a:pos x="68" y="0"/>
                </a:cxn>
                <a:cxn ang="0">
                  <a:pos x="15" y="0"/>
                </a:cxn>
                <a:cxn ang="0">
                  <a:pos x="0" y="78"/>
                </a:cxn>
                <a:cxn ang="0">
                  <a:pos x="38" y="124"/>
                </a:cxn>
                <a:cxn ang="0">
                  <a:pos x="159" y="231"/>
                </a:cxn>
                <a:cxn ang="0">
                  <a:pos x="266" y="369"/>
                </a:cxn>
                <a:cxn ang="0">
                  <a:pos x="334" y="510"/>
                </a:cxn>
                <a:cxn ang="0">
                  <a:pos x="345" y="603"/>
                </a:cxn>
                <a:cxn ang="0">
                  <a:pos x="341" y="671"/>
                </a:cxn>
                <a:cxn ang="0">
                  <a:pos x="312" y="823"/>
                </a:cxn>
                <a:cxn ang="0">
                  <a:pos x="273" y="946"/>
                </a:cxn>
                <a:cxn ang="0">
                  <a:pos x="239" y="1017"/>
                </a:cxn>
                <a:cxn ang="0">
                  <a:pos x="231" y="1062"/>
                </a:cxn>
                <a:cxn ang="0">
                  <a:pos x="266" y="1062"/>
                </a:cxn>
                <a:cxn ang="0">
                  <a:pos x="318" y="1047"/>
                </a:cxn>
                <a:cxn ang="0">
                  <a:pos x="334" y="1051"/>
                </a:cxn>
                <a:cxn ang="0">
                  <a:pos x="444" y="1057"/>
                </a:cxn>
                <a:cxn ang="0">
                  <a:pos x="528" y="1084"/>
                </a:cxn>
                <a:cxn ang="0">
                  <a:pos x="557" y="1069"/>
                </a:cxn>
                <a:cxn ang="0">
                  <a:pos x="585" y="1013"/>
                </a:cxn>
                <a:cxn ang="0">
                  <a:pos x="557" y="983"/>
                </a:cxn>
                <a:cxn ang="0">
                  <a:pos x="433" y="980"/>
                </a:cxn>
                <a:cxn ang="0">
                  <a:pos x="345" y="991"/>
                </a:cxn>
                <a:cxn ang="0">
                  <a:pos x="300" y="1013"/>
                </a:cxn>
                <a:cxn ang="0">
                  <a:pos x="307" y="961"/>
                </a:cxn>
                <a:cxn ang="0">
                  <a:pos x="353" y="882"/>
                </a:cxn>
                <a:cxn ang="0">
                  <a:pos x="390" y="760"/>
                </a:cxn>
                <a:cxn ang="0">
                  <a:pos x="421" y="656"/>
                </a:cxn>
                <a:cxn ang="0">
                  <a:pos x="398" y="537"/>
                </a:cxn>
                <a:cxn ang="0">
                  <a:pos x="364" y="410"/>
                </a:cxn>
                <a:cxn ang="0">
                  <a:pos x="296" y="264"/>
                </a:cxn>
                <a:cxn ang="0">
                  <a:pos x="197" y="131"/>
                </a:cxn>
                <a:cxn ang="0">
                  <a:pos x="114" y="33"/>
                </a:cxn>
                <a:cxn ang="0">
                  <a:pos x="68" y="0"/>
                </a:cxn>
              </a:cxnLst>
              <a:rect l="0" t="0" r="r" b="b"/>
              <a:pathLst>
                <a:path w="585" h="1084">
                  <a:moveTo>
                    <a:pt x="68" y="0"/>
                  </a:moveTo>
                  <a:lnTo>
                    <a:pt x="15" y="0"/>
                  </a:lnTo>
                  <a:lnTo>
                    <a:pt x="0" y="78"/>
                  </a:lnTo>
                  <a:lnTo>
                    <a:pt x="38" y="124"/>
                  </a:lnTo>
                  <a:lnTo>
                    <a:pt x="159" y="231"/>
                  </a:lnTo>
                  <a:lnTo>
                    <a:pt x="266" y="369"/>
                  </a:lnTo>
                  <a:lnTo>
                    <a:pt x="334" y="510"/>
                  </a:lnTo>
                  <a:lnTo>
                    <a:pt x="345" y="603"/>
                  </a:lnTo>
                  <a:lnTo>
                    <a:pt x="341" y="671"/>
                  </a:lnTo>
                  <a:lnTo>
                    <a:pt x="312" y="823"/>
                  </a:lnTo>
                  <a:lnTo>
                    <a:pt x="273" y="946"/>
                  </a:lnTo>
                  <a:lnTo>
                    <a:pt x="239" y="1017"/>
                  </a:lnTo>
                  <a:lnTo>
                    <a:pt x="231" y="1062"/>
                  </a:lnTo>
                  <a:lnTo>
                    <a:pt x="266" y="1062"/>
                  </a:lnTo>
                  <a:lnTo>
                    <a:pt x="318" y="1047"/>
                  </a:lnTo>
                  <a:lnTo>
                    <a:pt x="334" y="1051"/>
                  </a:lnTo>
                  <a:lnTo>
                    <a:pt x="444" y="1057"/>
                  </a:lnTo>
                  <a:lnTo>
                    <a:pt x="528" y="1084"/>
                  </a:lnTo>
                  <a:lnTo>
                    <a:pt x="557" y="1069"/>
                  </a:lnTo>
                  <a:lnTo>
                    <a:pt x="585" y="1013"/>
                  </a:lnTo>
                  <a:lnTo>
                    <a:pt x="557" y="983"/>
                  </a:lnTo>
                  <a:lnTo>
                    <a:pt x="433" y="980"/>
                  </a:lnTo>
                  <a:lnTo>
                    <a:pt x="345" y="991"/>
                  </a:lnTo>
                  <a:lnTo>
                    <a:pt x="300" y="1013"/>
                  </a:lnTo>
                  <a:lnTo>
                    <a:pt x="307" y="961"/>
                  </a:lnTo>
                  <a:lnTo>
                    <a:pt x="353" y="882"/>
                  </a:lnTo>
                  <a:lnTo>
                    <a:pt x="390" y="760"/>
                  </a:lnTo>
                  <a:lnTo>
                    <a:pt x="421" y="656"/>
                  </a:lnTo>
                  <a:lnTo>
                    <a:pt x="398" y="537"/>
                  </a:lnTo>
                  <a:lnTo>
                    <a:pt x="364" y="410"/>
                  </a:lnTo>
                  <a:lnTo>
                    <a:pt x="296" y="264"/>
                  </a:lnTo>
                  <a:lnTo>
                    <a:pt x="197" y="131"/>
                  </a:lnTo>
                  <a:lnTo>
                    <a:pt x="114" y="33"/>
                  </a:lnTo>
                  <a:lnTo>
                    <a:pt x="68" y="0"/>
                  </a:lnTo>
                  <a:close/>
                </a:path>
              </a:pathLst>
            </a:custGeom>
            <a:solidFill>
              <a:srgbClr val="FF6600"/>
            </a:solidFill>
            <a:ln w="9525">
              <a:noFill/>
              <a:round/>
              <a:headEnd/>
              <a:tailEnd/>
            </a:ln>
          </p:spPr>
          <p:txBody>
            <a:bodyPr/>
            <a:lstStyle/>
            <a:p>
              <a:endParaRPr lang="en-US"/>
            </a:p>
          </p:txBody>
        </p:sp>
        <p:sp>
          <p:nvSpPr>
            <p:cNvPr id="143384" name="Freeform 24"/>
            <p:cNvSpPr>
              <a:spLocks/>
            </p:cNvSpPr>
            <p:nvPr/>
          </p:nvSpPr>
          <p:spPr bwMode="auto">
            <a:xfrm>
              <a:off x="1362" y="1072"/>
              <a:ext cx="132" cy="368"/>
            </a:xfrm>
            <a:custGeom>
              <a:avLst/>
              <a:gdLst/>
              <a:ahLst/>
              <a:cxnLst>
                <a:cxn ang="0">
                  <a:pos x="273" y="0"/>
                </a:cxn>
                <a:cxn ang="0">
                  <a:pos x="223" y="104"/>
                </a:cxn>
                <a:cxn ang="0">
                  <a:pos x="189" y="256"/>
                </a:cxn>
                <a:cxn ang="0">
                  <a:pos x="148" y="424"/>
                </a:cxn>
                <a:cxn ang="0">
                  <a:pos x="110" y="595"/>
                </a:cxn>
                <a:cxn ang="0">
                  <a:pos x="110" y="658"/>
                </a:cxn>
                <a:cxn ang="0">
                  <a:pos x="148" y="770"/>
                </a:cxn>
                <a:cxn ang="0">
                  <a:pos x="201" y="829"/>
                </a:cxn>
                <a:cxn ang="0">
                  <a:pos x="250" y="904"/>
                </a:cxn>
                <a:cxn ang="0">
                  <a:pos x="284" y="959"/>
                </a:cxn>
                <a:cxn ang="0">
                  <a:pos x="269" y="985"/>
                </a:cxn>
                <a:cxn ang="0">
                  <a:pos x="182" y="996"/>
                </a:cxn>
                <a:cxn ang="0">
                  <a:pos x="42" y="1018"/>
                </a:cxn>
                <a:cxn ang="0">
                  <a:pos x="0" y="1053"/>
                </a:cxn>
                <a:cxn ang="0">
                  <a:pos x="35" y="1082"/>
                </a:cxn>
                <a:cxn ang="0">
                  <a:pos x="114" y="1104"/>
                </a:cxn>
                <a:cxn ang="0">
                  <a:pos x="205" y="1059"/>
                </a:cxn>
                <a:cxn ang="0">
                  <a:pos x="273" y="1030"/>
                </a:cxn>
                <a:cxn ang="0">
                  <a:pos x="359" y="1018"/>
                </a:cxn>
                <a:cxn ang="0">
                  <a:pos x="394" y="1008"/>
                </a:cxn>
                <a:cxn ang="0">
                  <a:pos x="382" y="970"/>
                </a:cxn>
                <a:cxn ang="0">
                  <a:pos x="284" y="874"/>
                </a:cxn>
                <a:cxn ang="0">
                  <a:pos x="227" y="773"/>
                </a:cxn>
                <a:cxn ang="0">
                  <a:pos x="178" y="706"/>
                </a:cxn>
                <a:cxn ang="0">
                  <a:pos x="171" y="639"/>
                </a:cxn>
                <a:cxn ang="0">
                  <a:pos x="194" y="528"/>
                </a:cxn>
                <a:cxn ang="0">
                  <a:pos x="246" y="413"/>
                </a:cxn>
                <a:cxn ang="0">
                  <a:pos x="303" y="216"/>
                </a:cxn>
                <a:cxn ang="0">
                  <a:pos x="353" y="101"/>
                </a:cxn>
                <a:cxn ang="0">
                  <a:pos x="348" y="33"/>
                </a:cxn>
                <a:cxn ang="0">
                  <a:pos x="303" y="0"/>
                </a:cxn>
                <a:cxn ang="0">
                  <a:pos x="273" y="0"/>
                </a:cxn>
              </a:cxnLst>
              <a:rect l="0" t="0" r="r" b="b"/>
              <a:pathLst>
                <a:path w="394" h="1104">
                  <a:moveTo>
                    <a:pt x="273" y="0"/>
                  </a:moveTo>
                  <a:lnTo>
                    <a:pt x="223" y="104"/>
                  </a:lnTo>
                  <a:lnTo>
                    <a:pt x="189" y="256"/>
                  </a:lnTo>
                  <a:lnTo>
                    <a:pt x="148" y="424"/>
                  </a:lnTo>
                  <a:lnTo>
                    <a:pt x="110" y="595"/>
                  </a:lnTo>
                  <a:lnTo>
                    <a:pt x="110" y="658"/>
                  </a:lnTo>
                  <a:lnTo>
                    <a:pt x="148" y="770"/>
                  </a:lnTo>
                  <a:lnTo>
                    <a:pt x="201" y="829"/>
                  </a:lnTo>
                  <a:lnTo>
                    <a:pt x="250" y="904"/>
                  </a:lnTo>
                  <a:lnTo>
                    <a:pt x="284" y="959"/>
                  </a:lnTo>
                  <a:lnTo>
                    <a:pt x="269" y="985"/>
                  </a:lnTo>
                  <a:lnTo>
                    <a:pt x="182" y="996"/>
                  </a:lnTo>
                  <a:lnTo>
                    <a:pt x="42" y="1018"/>
                  </a:lnTo>
                  <a:lnTo>
                    <a:pt x="0" y="1053"/>
                  </a:lnTo>
                  <a:lnTo>
                    <a:pt x="35" y="1082"/>
                  </a:lnTo>
                  <a:lnTo>
                    <a:pt x="114" y="1104"/>
                  </a:lnTo>
                  <a:lnTo>
                    <a:pt x="205" y="1059"/>
                  </a:lnTo>
                  <a:lnTo>
                    <a:pt x="273" y="1030"/>
                  </a:lnTo>
                  <a:lnTo>
                    <a:pt x="359" y="1018"/>
                  </a:lnTo>
                  <a:lnTo>
                    <a:pt x="394" y="1008"/>
                  </a:lnTo>
                  <a:lnTo>
                    <a:pt x="382" y="970"/>
                  </a:lnTo>
                  <a:lnTo>
                    <a:pt x="284" y="874"/>
                  </a:lnTo>
                  <a:lnTo>
                    <a:pt x="227" y="773"/>
                  </a:lnTo>
                  <a:lnTo>
                    <a:pt x="178" y="706"/>
                  </a:lnTo>
                  <a:lnTo>
                    <a:pt x="171" y="639"/>
                  </a:lnTo>
                  <a:lnTo>
                    <a:pt x="194" y="528"/>
                  </a:lnTo>
                  <a:lnTo>
                    <a:pt x="246" y="413"/>
                  </a:lnTo>
                  <a:lnTo>
                    <a:pt x="303" y="216"/>
                  </a:lnTo>
                  <a:lnTo>
                    <a:pt x="353" y="101"/>
                  </a:lnTo>
                  <a:lnTo>
                    <a:pt x="348" y="33"/>
                  </a:lnTo>
                  <a:lnTo>
                    <a:pt x="303" y="0"/>
                  </a:lnTo>
                  <a:lnTo>
                    <a:pt x="273" y="0"/>
                  </a:lnTo>
                  <a:close/>
                </a:path>
              </a:pathLst>
            </a:custGeom>
            <a:solidFill>
              <a:srgbClr val="FF6600"/>
            </a:solidFill>
            <a:ln w="9525">
              <a:noFill/>
              <a:round/>
              <a:headEnd/>
              <a:tailEnd/>
            </a:ln>
          </p:spPr>
          <p:txBody>
            <a:bodyPr/>
            <a:lstStyle/>
            <a:p>
              <a:endParaRPr lang="en-US"/>
            </a:p>
          </p:txBody>
        </p:sp>
        <p:sp>
          <p:nvSpPr>
            <p:cNvPr id="143385" name="Freeform 25"/>
            <p:cNvSpPr>
              <a:spLocks/>
            </p:cNvSpPr>
            <p:nvPr/>
          </p:nvSpPr>
          <p:spPr bwMode="auto">
            <a:xfrm rot="124902" flipH="1">
              <a:off x="1283" y="810"/>
              <a:ext cx="192" cy="224"/>
            </a:xfrm>
            <a:custGeom>
              <a:avLst/>
              <a:gdLst/>
              <a:ahLst/>
              <a:cxnLst>
                <a:cxn ang="0">
                  <a:pos x="26" y="0"/>
                </a:cxn>
                <a:cxn ang="0">
                  <a:pos x="124" y="12"/>
                </a:cxn>
                <a:cxn ang="0">
                  <a:pos x="226" y="30"/>
                </a:cxn>
                <a:cxn ang="0">
                  <a:pos x="333" y="90"/>
                </a:cxn>
                <a:cxn ang="0">
                  <a:pos x="408" y="134"/>
                </a:cxn>
                <a:cxn ang="0">
                  <a:pos x="457" y="198"/>
                </a:cxn>
                <a:cxn ang="0">
                  <a:pos x="480" y="235"/>
                </a:cxn>
                <a:cxn ang="0">
                  <a:pos x="434" y="344"/>
                </a:cxn>
                <a:cxn ang="0">
                  <a:pos x="362" y="410"/>
                </a:cxn>
                <a:cxn ang="0">
                  <a:pos x="275" y="458"/>
                </a:cxn>
                <a:cxn ang="0">
                  <a:pos x="230" y="488"/>
                </a:cxn>
                <a:cxn ang="0">
                  <a:pos x="151" y="503"/>
                </a:cxn>
                <a:cxn ang="0">
                  <a:pos x="147" y="532"/>
                </a:cxn>
                <a:cxn ang="0">
                  <a:pos x="208" y="559"/>
                </a:cxn>
                <a:cxn ang="0">
                  <a:pos x="295" y="582"/>
                </a:cxn>
                <a:cxn ang="0">
                  <a:pos x="377" y="626"/>
                </a:cxn>
                <a:cxn ang="0">
                  <a:pos x="344" y="659"/>
                </a:cxn>
                <a:cxn ang="0">
                  <a:pos x="310" y="671"/>
                </a:cxn>
                <a:cxn ang="0">
                  <a:pos x="260" y="622"/>
                </a:cxn>
                <a:cxn ang="0">
                  <a:pos x="185" y="592"/>
                </a:cxn>
                <a:cxn ang="0">
                  <a:pos x="124" y="570"/>
                </a:cxn>
                <a:cxn ang="0">
                  <a:pos x="124" y="526"/>
                </a:cxn>
                <a:cxn ang="0">
                  <a:pos x="136" y="477"/>
                </a:cxn>
                <a:cxn ang="0">
                  <a:pos x="174" y="458"/>
                </a:cxn>
                <a:cxn ang="0">
                  <a:pos x="295" y="410"/>
                </a:cxn>
                <a:cxn ang="0">
                  <a:pos x="362" y="336"/>
                </a:cxn>
                <a:cxn ang="0">
                  <a:pos x="411" y="258"/>
                </a:cxn>
                <a:cxn ang="0">
                  <a:pos x="400" y="220"/>
                </a:cxn>
                <a:cxn ang="0">
                  <a:pos x="362" y="175"/>
                </a:cxn>
                <a:cxn ang="0">
                  <a:pos x="272" y="112"/>
                </a:cxn>
                <a:cxn ang="0">
                  <a:pos x="162" y="90"/>
                </a:cxn>
                <a:cxn ang="0">
                  <a:pos x="90" y="86"/>
                </a:cxn>
                <a:cxn ang="0">
                  <a:pos x="26" y="86"/>
                </a:cxn>
                <a:cxn ang="0">
                  <a:pos x="0" y="45"/>
                </a:cxn>
                <a:cxn ang="0">
                  <a:pos x="26" y="0"/>
                </a:cxn>
              </a:cxnLst>
              <a:rect l="0" t="0" r="r" b="b"/>
              <a:pathLst>
                <a:path w="480" h="671">
                  <a:moveTo>
                    <a:pt x="26" y="0"/>
                  </a:moveTo>
                  <a:lnTo>
                    <a:pt x="124" y="12"/>
                  </a:lnTo>
                  <a:lnTo>
                    <a:pt x="226" y="30"/>
                  </a:lnTo>
                  <a:lnTo>
                    <a:pt x="333" y="90"/>
                  </a:lnTo>
                  <a:lnTo>
                    <a:pt x="408" y="134"/>
                  </a:lnTo>
                  <a:lnTo>
                    <a:pt x="457" y="198"/>
                  </a:lnTo>
                  <a:lnTo>
                    <a:pt x="480" y="235"/>
                  </a:lnTo>
                  <a:lnTo>
                    <a:pt x="434" y="344"/>
                  </a:lnTo>
                  <a:lnTo>
                    <a:pt x="362" y="410"/>
                  </a:lnTo>
                  <a:lnTo>
                    <a:pt x="275" y="458"/>
                  </a:lnTo>
                  <a:lnTo>
                    <a:pt x="230" y="488"/>
                  </a:lnTo>
                  <a:lnTo>
                    <a:pt x="151" y="503"/>
                  </a:lnTo>
                  <a:lnTo>
                    <a:pt x="147" y="532"/>
                  </a:lnTo>
                  <a:lnTo>
                    <a:pt x="208" y="559"/>
                  </a:lnTo>
                  <a:lnTo>
                    <a:pt x="295" y="582"/>
                  </a:lnTo>
                  <a:lnTo>
                    <a:pt x="377" y="626"/>
                  </a:lnTo>
                  <a:lnTo>
                    <a:pt x="344" y="659"/>
                  </a:lnTo>
                  <a:lnTo>
                    <a:pt x="310" y="671"/>
                  </a:lnTo>
                  <a:lnTo>
                    <a:pt x="260" y="622"/>
                  </a:lnTo>
                  <a:lnTo>
                    <a:pt x="185" y="592"/>
                  </a:lnTo>
                  <a:lnTo>
                    <a:pt x="124" y="570"/>
                  </a:lnTo>
                  <a:lnTo>
                    <a:pt x="124" y="526"/>
                  </a:lnTo>
                  <a:lnTo>
                    <a:pt x="136" y="477"/>
                  </a:lnTo>
                  <a:lnTo>
                    <a:pt x="174" y="458"/>
                  </a:lnTo>
                  <a:lnTo>
                    <a:pt x="295" y="410"/>
                  </a:lnTo>
                  <a:lnTo>
                    <a:pt x="362" y="336"/>
                  </a:lnTo>
                  <a:lnTo>
                    <a:pt x="411" y="258"/>
                  </a:lnTo>
                  <a:lnTo>
                    <a:pt x="400" y="220"/>
                  </a:lnTo>
                  <a:lnTo>
                    <a:pt x="362" y="175"/>
                  </a:lnTo>
                  <a:lnTo>
                    <a:pt x="272" y="112"/>
                  </a:lnTo>
                  <a:lnTo>
                    <a:pt x="162" y="90"/>
                  </a:lnTo>
                  <a:lnTo>
                    <a:pt x="90" y="86"/>
                  </a:lnTo>
                  <a:lnTo>
                    <a:pt x="26" y="86"/>
                  </a:lnTo>
                  <a:lnTo>
                    <a:pt x="0" y="45"/>
                  </a:lnTo>
                  <a:lnTo>
                    <a:pt x="26" y="0"/>
                  </a:lnTo>
                  <a:close/>
                </a:path>
              </a:pathLst>
            </a:custGeom>
            <a:solidFill>
              <a:srgbClr val="FF6600"/>
            </a:solidFill>
            <a:ln w="9525">
              <a:noFill/>
              <a:round/>
              <a:headEnd/>
              <a:tailEnd/>
            </a:ln>
          </p:spPr>
          <p:txBody>
            <a:bodyPr/>
            <a:lstStyle/>
            <a:p>
              <a:endParaRPr lang="en-US"/>
            </a:p>
          </p:txBody>
        </p:sp>
      </p:grpSp>
      <p:sp>
        <p:nvSpPr>
          <p:cNvPr id="143390" name="AutoShape 30"/>
          <p:cNvSpPr>
            <a:spLocks noChangeArrowheads="1"/>
          </p:cNvSpPr>
          <p:nvPr/>
        </p:nvSpPr>
        <p:spPr bwMode="auto">
          <a:xfrm>
            <a:off x="6464598" y="2842105"/>
            <a:ext cx="1695450" cy="2176462"/>
          </a:xfrm>
          <a:prstGeom prst="flowChart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lang="en-US"/>
          </a:p>
        </p:txBody>
      </p:sp>
      <p:pic>
        <p:nvPicPr>
          <p:cNvPr id="143391" name="Picture 31" descr="proteome4"/>
          <p:cNvPicPr>
            <a:picLocks noChangeAspect="1" noChangeArrowheads="1"/>
          </p:cNvPicPr>
          <p:nvPr/>
        </p:nvPicPr>
        <p:blipFill>
          <a:blip r:embed="rId4" cstate="print"/>
          <a:srcRect/>
          <a:stretch>
            <a:fillRect/>
          </a:stretch>
        </p:blipFill>
        <p:spPr bwMode="auto">
          <a:xfrm>
            <a:off x="6700838" y="2971800"/>
            <a:ext cx="1223962" cy="1655762"/>
          </a:xfrm>
          <a:prstGeom prst="rect">
            <a:avLst/>
          </a:prstGeom>
          <a:noFill/>
          <a:ln w="9525">
            <a:noFill/>
            <a:miter lim="800000"/>
            <a:headEnd/>
            <a:tailEnd/>
          </a:ln>
          <a:effectLst>
            <a:outerShdw dist="107763" dir="2700000" algn="ctr" rotWithShape="0">
              <a:srgbClr val="808080">
                <a:alpha val="50000"/>
              </a:srgbClr>
            </a:outerShdw>
          </a:effectLst>
        </p:spPr>
      </p:pic>
      <p:sp>
        <p:nvSpPr>
          <p:cNvPr id="143392" name="AutoShape 32"/>
          <p:cNvSpPr>
            <a:spLocks noChangeArrowheads="1"/>
          </p:cNvSpPr>
          <p:nvPr/>
        </p:nvSpPr>
        <p:spPr bwMode="auto">
          <a:xfrm rot="2060089">
            <a:off x="6124576" y="2847976"/>
            <a:ext cx="1008063" cy="390525"/>
          </a:xfrm>
          <a:prstGeom prst="rightArrow">
            <a:avLst>
              <a:gd name="adj1" fmla="val 50000"/>
              <a:gd name="adj2" fmla="val 64533"/>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lang="en-US"/>
          </a:p>
        </p:txBody>
      </p:sp>
      <p:sp>
        <p:nvSpPr>
          <p:cNvPr id="143394" name="AutoShape 34"/>
          <p:cNvSpPr>
            <a:spLocks noChangeArrowheads="1"/>
          </p:cNvSpPr>
          <p:nvPr/>
        </p:nvSpPr>
        <p:spPr bwMode="auto">
          <a:xfrm rot="19709866">
            <a:off x="6072188" y="4292600"/>
            <a:ext cx="1008062" cy="355600"/>
          </a:xfrm>
          <a:prstGeom prst="rightArrow">
            <a:avLst>
              <a:gd name="adj1" fmla="val 50000"/>
              <a:gd name="adj2" fmla="val 70871"/>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lang="en-US"/>
          </a:p>
        </p:txBody>
      </p:sp>
      <p:sp>
        <p:nvSpPr>
          <p:cNvPr id="143396" name="Cloud"/>
          <p:cNvSpPr>
            <a:spLocks noChangeAspect="1" noEditPoints="1" noChangeArrowheads="1"/>
          </p:cNvSpPr>
          <p:nvPr/>
        </p:nvSpPr>
        <p:spPr bwMode="auto">
          <a:xfrm rot="19530287">
            <a:off x="7967663" y="1628775"/>
            <a:ext cx="2197100" cy="203358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noFill/>
            <a:miter lim="800000"/>
            <a:headEnd/>
            <a:tailEnd/>
          </a:ln>
          <a:effectLst>
            <a:prstShdw prst="shdw18" dist="17961" dir="13500000">
              <a:srgbClr val="FFBE7D">
                <a:gamma/>
                <a:shade val="60000"/>
                <a:invGamma/>
              </a:srgbClr>
            </a:prstShdw>
          </a:effectLst>
        </p:spPr>
        <p:txBody>
          <a:bodyPr/>
          <a:lstStyle/>
          <a:p>
            <a:endParaRPr lang="en-US"/>
          </a:p>
        </p:txBody>
      </p:sp>
      <p:sp>
        <p:nvSpPr>
          <p:cNvPr id="143398" name="Oval 38"/>
          <p:cNvSpPr>
            <a:spLocks noChangeArrowheads="1"/>
          </p:cNvSpPr>
          <p:nvPr/>
        </p:nvSpPr>
        <p:spPr bwMode="auto">
          <a:xfrm>
            <a:off x="9551989" y="2492375"/>
            <a:ext cx="433387" cy="433388"/>
          </a:xfrm>
          <a:prstGeom prst="ellipse">
            <a:avLst/>
          </a:prstGeom>
          <a:solidFill>
            <a:srgbClr val="99FF33"/>
          </a:solidFill>
          <a:ln w="9525">
            <a:noFill/>
            <a:round/>
            <a:headEnd/>
            <a:tailEnd/>
          </a:ln>
          <a:effectLst>
            <a:prstShdw prst="shdw18" dist="17961" dir="13500000">
              <a:srgbClr val="99FF33">
                <a:gamma/>
                <a:shade val="60000"/>
                <a:invGamma/>
              </a:srgbClr>
            </a:prstShdw>
          </a:effectLst>
        </p:spPr>
        <p:txBody>
          <a:bodyPr wrap="none" anchor="ctr"/>
          <a:lstStyle/>
          <a:p>
            <a:endParaRPr lang="en-US"/>
          </a:p>
        </p:txBody>
      </p:sp>
      <p:pic>
        <p:nvPicPr>
          <p:cNvPr id="143399" name="Picture 39" descr="radar"/>
          <p:cNvPicPr>
            <a:picLocks noChangeAspect="1" noChangeArrowheads="1" noCrop="1"/>
          </p:cNvPicPr>
          <p:nvPr/>
        </p:nvPicPr>
        <p:blipFill>
          <a:blip r:embed="rId5" cstate="print"/>
          <a:srcRect/>
          <a:stretch>
            <a:fillRect/>
          </a:stretch>
        </p:blipFill>
        <p:spPr bwMode="auto">
          <a:xfrm>
            <a:off x="9591676" y="2563814"/>
            <a:ext cx="320675" cy="320675"/>
          </a:xfrm>
          <a:prstGeom prst="rect">
            <a:avLst/>
          </a:prstGeom>
          <a:noFill/>
          <a:ln w="9525">
            <a:noFill/>
            <a:miter lim="800000"/>
            <a:headEnd/>
            <a:tailEnd/>
          </a:ln>
        </p:spPr>
      </p:pic>
      <p:sp>
        <p:nvSpPr>
          <p:cNvPr id="143401" name="Oval 41"/>
          <p:cNvSpPr>
            <a:spLocks noChangeArrowheads="1"/>
          </p:cNvSpPr>
          <p:nvPr/>
        </p:nvSpPr>
        <p:spPr bwMode="auto">
          <a:xfrm>
            <a:off x="8816975" y="1771650"/>
            <a:ext cx="433388" cy="433388"/>
          </a:xfrm>
          <a:prstGeom prst="ellipse">
            <a:avLst/>
          </a:prstGeom>
          <a:solidFill>
            <a:srgbClr val="99FF33"/>
          </a:solidFill>
          <a:ln w="9525">
            <a:noFill/>
            <a:round/>
            <a:headEnd/>
            <a:tailEnd/>
          </a:ln>
          <a:effectLst>
            <a:prstShdw prst="shdw18" dist="17961" dir="13500000">
              <a:srgbClr val="99FF33">
                <a:gamma/>
                <a:shade val="60000"/>
                <a:invGamma/>
              </a:srgbClr>
            </a:prstShdw>
          </a:effectLst>
        </p:spPr>
        <p:txBody>
          <a:bodyPr wrap="none" anchor="ctr"/>
          <a:lstStyle/>
          <a:p>
            <a:endParaRPr lang="en-US"/>
          </a:p>
        </p:txBody>
      </p:sp>
      <p:pic>
        <p:nvPicPr>
          <p:cNvPr id="143402" name="Picture 42" descr="radar"/>
          <p:cNvPicPr>
            <a:picLocks noChangeAspect="1" noChangeArrowheads="1" noCrop="1"/>
          </p:cNvPicPr>
          <p:nvPr/>
        </p:nvPicPr>
        <p:blipFill>
          <a:blip r:embed="rId5" cstate="print"/>
          <a:srcRect/>
          <a:stretch>
            <a:fillRect/>
          </a:stretch>
        </p:blipFill>
        <p:spPr bwMode="auto">
          <a:xfrm>
            <a:off x="8875714" y="1812926"/>
            <a:ext cx="320675" cy="320675"/>
          </a:xfrm>
          <a:prstGeom prst="rect">
            <a:avLst/>
          </a:prstGeom>
          <a:noFill/>
          <a:ln w="9525">
            <a:noFill/>
            <a:miter lim="800000"/>
            <a:headEnd/>
            <a:tailEnd/>
          </a:ln>
        </p:spPr>
      </p:pic>
      <p:sp>
        <p:nvSpPr>
          <p:cNvPr id="143404" name="Oval 44"/>
          <p:cNvSpPr>
            <a:spLocks noChangeArrowheads="1"/>
          </p:cNvSpPr>
          <p:nvPr/>
        </p:nvSpPr>
        <p:spPr bwMode="auto">
          <a:xfrm>
            <a:off x="8110539" y="2276475"/>
            <a:ext cx="433387" cy="433388"/>
          </a:xfrm>
          <a:prstGeom prst="ellipse">
            <a:avLst/>
          </a:prstGeom>
          <a:solidFill>
            <a:srgbClr val="99FF33"/>
          </a:solidFill>
          <a:ln w="9525">
            <a:noFill/>
            <a:round/>
            <a:headEnd/>
            <a:tailEnd/>
          </a:ln>
          <a:effectLst>
            <a:prstShdw prst="shdw18" dist="17961" dir="13500000">
              <a:srgbClr val="99FF33">
                <a:gamma/>
                <a:shade val="60000"/>
                <a:invGamma/>
              </a:srgbClr>
            </a:prstShdw>
          </a:effectLst>
        </p:spPr>
        <p:txBody>
          <a:bodyPr wrap="none" anchor="ctr"/>
          <a:lstStyle/>
          <a:p>
            <a:endParaRPr lang="en-US"/>
          </a:p>
        </p:txBody>
      </p:sp>
      <p:pic>
        <p:nvPicPr>
          <p:cNvPr id="143405" name="Picture 45" descr="radar"/>
          <p:cNvPicPr>
            <a:picLocks noChangeAspect="1" noChangeArrowheads="1" noCrop="1"/>
          </p:cNvPicPr>
          <p:nvPr/>
        </p:nvPicPr>
        <p:blipFill>
          <a:blip r:embed="rId5" cstate="print"/>
          <a:srcRect/>
          <a:stretch>
            <a:fillRect/>
          </a:stretch>
        </p:blipFill>
        <p:spPr bwMode="auto">
          <a:xfrm>
            <a:off x="8185151" y="2347914"/>
            <a:ext cx="320675" cy="320675"/>
          </a:xfrm>
          <a:prstGeom prst="rect">
            <a:avLst/>
          </a:prstGeom>
          <a:noFill/>
          <a:ln w="9525">
            <a:noFill/>
            <a:miter lim="800000"/>
            <a:headEnd/>
            <a:tailEnd/>
          </a:ln>
        </p:spPr>
      </p:pic>
      <p:sp>
        <p:nvSpPr>
          <p:cNvPr id="143407" name="Oval 47"/>
          <p:cNvSpPr>
            <a:spLocks noChangeArrowheads="1"/>
          </p:cNvSpPr>
          <p:nvPr/>
        </p:nvSpPr>
        <p:spPr bwMode="auto">
          <a:xfrm>
            <a:off x="8470900" y="3255964"/>
            <a:ext cx="433388" cy="433387"/>
          </a:xfrm>
          <a:prstGeom prst="ellipse">
            <a:avLst/>
          </a:prstGeom>
          <a:solidFill>
            <a:srgbClr val="99FF33"/>
          </a:solidFill>
          <a:ln w="9525">
            <a:noFill/>
            <a:round/>
            <a:headEnd/>
            <a:tailEnd/>
          </a:ln>
          <a:effectLst>
            <a:prstShdw prst="shdw18" dist="17961" dir="13500000">
              <a:srgbClr val="99FF33">
                <a:gamma/>
                <a:shade val="60000"/>
                <a:invGamma/>
              </a:srgbClr>
            </a:prstShdw>
          </a:effectLst>
        </p:spPr>
        <p:txBody>
          <a:bodyPr wrap="none" anchor="ctr"/>
          <a:lstStyle/>
          <a:p>
            <a:endParaRPr lang="en-US"/>
          </a:p>
        </p:txBody>
      </p:sp>
      <p:pic>
        <p:nvPicPr>
          <p:cNvPr id="143408" name="Picture 48" descr="radar"/>
          <p:cNvPicPr>
            <a:picLocks noChangeAspect="1" noChangeArrowheads="1" noCrop="1"/>
          </p:cNvPicPr>
          <p:nvPr/>
        </p:nvPicPr>
        <p:blipFill>
          <a:blip r:embed="rId5" cstate="print"/>
          <a:srcRect/>
          <a:stretch>
            <a:fillRect/>
          </a:stretch>
        </p:blipFill>
        <p:spPr bwMode="auto">
          <a:xfrm>
            <a:off x="8543926" y="3297239"/>
            <a:ext cx="320675" cy="320675"/>
          </a:xfrm>
          <a:prstGeom prst="rect">
            <a:avLst/>
          </a:prstGeom>
          <a:noFill/>
          <a:ln w="9525">
            <a:noFill/>
            <a:miter lim="800000"/>
            <a:headEnd/>
            <a:tailEnd/>
          </a:ln>
        </p:spPr>
      </p:pic>
      <p:sp>
        <p:nvSpPr>
          <p:cNvPr id="143414" name="Oval 54"/>
          <p:cNvSpPr>
            <a:spLocks noChangeArrowheads="1"/>
          </p:cNvSpPr>
          <p:nvPr/>
        </p:nvSpPr>
        <p:spPr bwMode="auto">
          <a:xfrm>
            <a:off x="8904289" y="2708275"/>
            <a:ext cx="287337" cy="287338"/>
          </a:xfrm>
          <a:prstGeom prst="ellipse">
            <a:avLst/>
          </a:prstGeom>
          <a:solidFill>
            <a:srgbClr val="99FF33"/>
          </a:solidFill>
          <a:ln w="9525">
            <a:noFill/>
            <a:round/>
            <a:headEnd/>
            <a:tailEnd/>
          </a:ln>
          <a:effectLst>
            <a:prstShdw prst="shdw18" dist="17961" dir="13500000">
              <a:srgbClr val="99FF33">
                <a:gamma/>
                <a:shade val="60000"/>
                <a:invGamma/>
              </a:srgbClr>
            </a:prstShdw>
          </a:effectLst>
        </p:spPr>
        <p:txBody>
          <a:bodyPr wrap="none" anchor="ctr"/>
          <a:lstStyle/>
          <a:p>
            <a:endParaRPr lang="en-US"/>
          </a:p>
        </p:txBody>
      </p:sp>
      <p:pic>
        <p:nvPicPr>
          <p:cNvPr id="143415" name="Picture 55" descr="radar"/>
          <p:cNvPicPr>
            <a:picLocks noChangeAspect="1" noChangeArrowheads="1" noCrop="1"/>
          </p:cNvPicPr>
          <p:nvPr/>
        </p:nvPicPr>
        <p:blipFill>
          <a:blip r:embed="rId6" cstate="print"/>
          <a:srcRect/>
          <a:stretch>
            <a:fillRect/>
          </a:stretch>
        </p:blipFill>
        <p:spPr bwMode="auto">
          <a:xfrm flipH="1">
            <a:off x="8975726" y="2781301"/>
            <a:ext cx="144463" cy="144463"/>
          </a:xfrm>
          <a:prstGeom prst="rect">
            <a:avLst/>
          </a:prstGeom>
          <a:noFill/>
          <a:ln w="9525">
            <a:noFill/>
            <a:miter lim="800000"/>
            <a:headEnd/>
            <a:tailEnd/>
          </a:ln>
        </p:spPr>
      </p:pic>
      <p:sp>
        <p:nvSpPr>
          <p:cNvPr id="143418" name="Text Box 58"/>
          <p:cNvSpPr txBox="1">
            <a:spLocks noChangeArrowheads="1"/>
          </p:cNvSpPr>
          <p:nvPr/>
        </p:nvSpPr>
        <p:spPr bwMode="auto">
          <a:xfrm>
            <a:off x="8319035" y="2286000"/>
            <a:ext cx="1624163" cy="400110"/>
          </a:xfrm>
          <a:prstGeom prst="rect">
            <a:avLst/>
          </a:prstGeom>
          <a:noFill/>
          <a:ln w="9525">
            <a:noFill/>
            <a:miter lim="800000"/>
            <a:headEnd/>
            <a:tailEnd/>
          </a:ln>
          <a:effectLst/>
        </p:spPr>
        <p:txBody>
          <a:bodyPr wrap="none">
            <a:spAutoFit/>
          </a:bodyPr>
          <a:lstStyle/>
          <a:p>
            <a:pPr algn="ctr"/>
            <a:r>
              <a:rPr lang="en-US" sz="2000" b="1" dirty="0"/>
              <a:t>Forecasting</a:t>
            </a:r>
          </a:p>
        </p:txBody>
      </p:sp>
      <p:sp>
        <p:nvSpPr>
          <p:cNvPr id="143419" name="AutoShape 59"/>
          <p:cNvSpPr>
            <a:spLocks noChangeArrowheads="1"/>
          </p:cNvSpPr>
          <p:nvPr/>
        </p:nvSpPr>
        <p:spPr bwMode="auto">
          <a:xfrm rot="5400000">
            <a:off x="8940800" y="3681413"/>
            <a:ext cx="431800"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ACAD3"/>
          </a:solidFill>
          <a:ln w="9525">
            <a:solidFill>
              <a:schemeClr val="tx1"/>
            </a:solidFill>
            <a:miter lim="800000"/>
            <a:headEnd/>
            <a:tailEnd/>
          </a:ln>
          <a:effectLst/>
        </p:spPr>
        <p:txBody>
          <a:bodyPr wrap="none" anchor="ctr"/>
          <a:lstStyle/>
          <a:p>
            <a:endParaRPr lang="en-US"/>
          </a:p>
        </p:txBody>
      </p:sp>
      <p:sp>
        <p:nvSpPr>
          <p:cNvPr id="143420" name="Line 60"/>
          <p:cNvSpPr>
            <a:spLocks noChangeShapeType="1"/>
          </p:cNvSpPr>
          <p:nvPr/>
        </p:nvSpPr>
        <p:spPr bwMode="auto">
          <a:xfrm flipH="1" flipV="1">
            <a:off x="9480551" y="5300663"/>
            <a:ext cx="792163" cy="0"/>
          </a:xfrm>
          <a:prstGeom prst="line">
            <a:avLst/>
          </a:prstGeom>
          <a:noFill/>
          <a:ln w="57150">
            <a:solidFill>
              <a:srgbClr val="C0C0C0"/>
            </a:solidFill>
            <a:round/>
            <a:headEnd/>
            <a:tailEnd/>
          </a:ln>
          <a:effectLst>
            <a:prstShdw prst="shdw17" dist="17961" dir="2700000">
              <a:srgbClr val="C0C0C0">
                <a:gamma/>
                <a:shade val="60000"/>
                <a:invGamma/>
              </a:srgbClr>
            </a:prstShdw>
          </a:effectLst>
        </p:spPr>
        <p:txBody>
          <a:bodyPr/>
          <a:lstStyle/>
          <a:p>
            <a:endParaRPr lang="en-US"/>
          </a:p>
        </p:txBody>
      </p:sp>
      <p:sp>
        <p:nvSpPr>
          <p:cNvPr id="143421" name="Line 61"/>
          <p:cNvSpPr>
            <a:spLocks noChangeShapeType="1"/>
          </p:cNvSpPr>
          <p:nvPr/>
        </p:nvSpPr>
        <p:spPr bwMode="auto">
          <a:xfrm>
            <a:off x="8129588" y="5589589"/>
            <a:ext cx="0" cy="287337"/>
          </a:xfrm>
          <a:prstGeom prst="line">
            <a:avLst/>
          </a:prstGeom>
          <a:noFill/>
          <a:ln w="9525">
            <a:solidFill>
              <a:srgbClr val="FACAD3"/>
            </a:solidFill>
            <a:round/>
            <a:headEnd/>
            <a:tailEnd/>
          </a:ln>
          <a:effectLst>
            <a:prstShdw prst="shdw17" dist="17961" dir="2700000">
              <a:srgbClr val="FACAD3">
                <a:gamma/>
                <a:shade val="60000"/>
                <a:invGamma/>
              </a:srgbClr>
            </a:prstShdw>
          </a:effectLst>
        </p:spPr>
        <p:txBody>
          <a:bodyPr/>
          <a:lstStyle/>
          <a:p>
            <a:endParaRPr lang="en-US"/>
          </a:p>
        </p:txBody>
      </p:sp>
      <p:sp>
        <p:nvSpPr>
          <p:cNvPr id="143422" name="Line 62"/>
          <p:cNvSpPr>
            <a:spLocks noChangeShapeType="1"/>
          </p:cNvSpPr>
          <p:nvPr/>
        </p:nvSpPr>
        <p:spPr bwMode="auto">
          <a:xfrm>
            <a:off x="8777288" y="5589589"/>
            <a:ext cx="0" cy="287337"/>
          </a:xfrm>
          <a:prstGeom prst="line">
            <a:avLst/>
          </a:prstGeom>
          <a:noFill/>
          <a:ln w="9525">
            <a:solidFill>
              <a:srgbClr val="FACAD3"/>
            </a:solidFill>
            <a:round/>
            <a:headEnd/>
            <a:tailEnd/>
          </a:ln>
          <a:effectLst>
            <a:prstShdw prst="shdw17" dist="17961" dir="2700000">
              <a:srgbClr val="FACAD3">
                <a:gamma/>
                <a:shade val="60000"/>
                <a:invGamma/>
              </a:srgbClr>
            </a:prstShdw>
          </a:effectLst>
        </p:spPr>
        <p:txBody>
          <a:bodyPr/>
          <a:lstStyle/>
          <a:p>
            <a:endParaRPr lang="en-US"/>
          </a:p>
        </p:txBody>
      </p:sp>
      <p:sp>
        <p:nvSpPr>
          <p:cNvPr id="143423" name="Line 63"/>
          <p:cNvSpPr>
            <a:spLocks noChangeShapeType="1"/>
          </p:cNvSpPr>
          <p:nvPr/>
        </p:nvSpPr>
        <p:spPr bwMode="auto">
          <a:xfrm>
            <a:off x="9496425" y="5589589"/>
            <a:ext cx="0" cy="287337"/>
          </a:xfrm>
          <a:prstGeom prst="line">
            <a:avLst/>
          </a:prstGeom>
          <a:noFill/>
          <a:ln w="9525">
            <a:solidFill>
              <a:srgbClr val="FACAD3"/>
            </a:solidFill>
            <a:round/>
            <a:headEnd/>
            <a:tailEnd/>
          </a:ln>
          <a:effectLst>
            <a:prstShdw prst="shdw17" dist="17961" dir="2700000">
              <a:srgbClr val="FACAD3">
                <a:gamma/>
                <a:shade val="60000"/>
                <a:invGamma/>
              </a:srgbClr>
            </a:prstShdw>
          </a:effectLst>
        </p:spPr>
        <p:txBody>
          <a:bodyPr/>
          <a:lstStyle/>
          <a:p>
            <a:endParaRPr lang="en-US"/>
          </a:p>
        </p:txBody>
      </p:sp>
      <p:sp>
        <p:nvSpPr>
          <p:cNvPr id="143424" name="Line 64"/>
          <p:cNvSpPr>
            <a:spLocks noChangeShapeType="1"/>
          </p:cNvSpPr>
          <p:nvPr/>
        </p:nvSpPr>
        <p:spPr bwMode="auto">
          <a:xfrm>
            <a:off x="10272713" y="5589589"/>
            <a:ext cx="0" cy="287337"/>
          </a:xfrm>
          <a:prstGeom prst="line">
            <a:avLst/>
          </a:prstGeom>
          <a:noFill/>
          <a:ln w="9525">
            <a:solidFill>
              <a:srgbClr val="C0C0C0"/>
            </a:solidFill>
            <a:round/>
            <a:headEnd/>
            <a:tailEnd/>
          </a:ln>
          <a:effectLst>
            <a:prstShdw prst="shdw17" dist="17961" dir="2700000">
              <a:srgbClr val="C0C0C0">
                <a:gamma/>
                <a:shade val="60000"/>
                <a:invGamma/>
              </a:srgbClr>
            </a:prstShdw>
          </a:effectLst>
        </p:spPr>
        <p:txBody>
          <a:bodyPr/>
          <a:lstStyle/>
          <a:p>
            <a:endParaRPr lang="en-US"/>
          </a:p>
        </p:txBody>
      </p:sp>
      <p:sp>
        <p:nvSpPr>
          <p:cNvPr id="143425" name="Text Box 65"/>
          <p:cNvSpPr txBox="1">
            <a:spLocks noChangeArrowheads="1"/>
          </p:cNvSpPr>
          <p:nvPr/>
        </p:nvSpPr>
        <p:spPr bwMode="auto">
          <a:xfrm>
            <a:off x="7751764" y="5661026"/>
            <a:ext cx="809625" cy="244475"/>
          </a:xfrm>
          <a:prstGeom prst="rect">
            <a:avLst/>
          </a:prstGeom>
          <a:noFill/>
          <a:ln w="9525">
            <a:noFill/>
            <a:miter lim="800000"/>
            <a:headEnd/>
            <a:tailEnd/>
          </a:ln>
          <a:effectLst/>
        </p:spPr>
        <p:txBody>
          <a:bodyPr>
            <a:spAutoFit/>
          </a:bodyPr>
          <a:lstStyle/>
          <a:p>
            <a:pPr algn="ctr"/>
            <a:r>
              <a:rPr lang="en-GB" sz="1000" dirty="0">
                <a:latin typeface="Times New Roman" pitchFamily="18" charset="0"/>
                <a:cs typeface="Times New Roman" pitchFamily="18" charset="0"/>
              </a:rPr>
              <a:t>Free</a:t>
            </a:r>
          </a:p>
        </p:txBody>
      </p:sp>
      <p:sp>
        <p:nvSpPr>
          <p:cNvPr id="143426" name="Oval 66"/>
          <p:cNvSpPr>
            <a:spLocks noChangeArrowheads="1"/>
          </p:cNvSpPr>
          <p:nvPr/>
        </p:nvSpPr>
        <p:spPr bwMode="auto">
          <a:xfrm>
            <a:off x="8272464" y="6237288"/>
            <a:ext cx="65087"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27" name="Line 67"/>
          <p:cNvSpPr>
            <a:spLocks noChangeShapeType="1"/>
          </p:cNvSpPr>
          <p:nvPr/>
        </p:nvSpPr>
        <p:spPr bwMode="auto">
          <a:xfrm>
            <a:off x="7912100" y="5876926"/>
            <a:ext cx="0" cy="360363"/>
          </a:xfrm>
          <a:prstGeom prst="line">
            <a:avLst/>
          </a:prstGeom>
          <a:noFill/>
          <a:ln w="38100">
            <a:solidFill>
              <a:srgbClr val="FACAD3"/>
            </a:solidFill>
            <a:round/>
            <a:headEnd/>
            <a:tailEnd/>
          </a:ln>
          <a:effectLst/>
        </p:spPr>
        <p:txBody>
          <a:bodyPr wrap="none" anchor="ctr"/>
          <a:lstStyle/>
          <a:p>
            <a:endParaRPr lang="en-US"/>
          </a:p>
        </p:txBody>
      </p:sp>
      <p:sp>
        <p:nvSpPr>
          <p:cNvPr id="143428" name="Oval 68"/>
          <p:cNvSpPr>
            <a:spLocks noChangeArrowheads="1"/>
          </p:cNvSpPr>
          <p:nvPr/>
        </p:nvSpPr>
        <p:spPr bwMode="auto">
          <a:xfrm>
            <a:off x="7912100" y="6237288"/>
            <a:ext cx="65088"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29" name="Oval 69"/>
          <p:cNvSpPr>
            <a:spLocks noChangeArrowheads="1"/>
          </p:cNvSpPr>
          <p:nvPr/>
        </p:nvSpPr>
        <p:spPr bwMode="auto">
          <a:xfrm>
            <a:off x="7985125" y="6237288"/>
            <a:ext cx="65088"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30" name="Oval 70"/>
          <p:cNvSpPr>
            <a:spLocks noChangeArrowheads="1"/>
          </p:cNvSpPr>
          <p:nvPr/>
        </p:nvSpPr>
        <p:spPr bwMode="auto">
          <a:xfrm>
            <a:off x="8056564" y="6237288"/>
            <a:ext cx="65087"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31" name="Oval 71"/>
          <p:cNvSpPr>
            <a:spLocks noChangeArrowheads="1"/>
          </p:cNvSpPr>
          <p:nvPr/>
        </p:nvSpPr>
        <p:spPr bwMode="auto">
          <a:xfrm>
            <a:off x="8135939" y="6237288"/>
            <a:ext cx="65087"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32" name="Oval 72"/>
          <p:cNvSpPr>
            <a:spLocks noChangeArrowheads="1"/>
          </p:cNvSpPr>
          <p:nvPr/>
        </p:nvSpPr>
        <p:spPr bwMode="auto">
          <a:xfrm>
            <a:off x="8207375" y="6237288"/>
            <a:ext cx="65088"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33" name="Oval 73"/>
          <p:cNvSpPr>
            <a:spLocks noChangeArrowheads="1"/>
          </p:cNvSpPr>
          <p:nvPr/>
        </p:nvSpPr>
        <p:spPr bwMode="auto">
          <a:xfrm>
            <a:off x="7840664" y="6237288"/>
            <a:ext cx="65087"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34" name="Line 74"/>
          <p:cNvSpPr>
            <a:spLocks noChangeShapeType="1"/>
          </p:cNvSpPr>
          <p:nvPr/>
        </p:nvSpPr>
        <p:spPr bwMode="auto">
          <a:xfrm>
            <a:off x="7985125" y="5876926"/>
            <a:ext cx="0" cy="360363"/>
          </a:xfrm>
          <a:prstGeom prst="line">
            <a:avLst/>
          </a:prstGeom>
          <a:noFill/>
          <a:ln w="38100">
            <a:solidFill>
              <a:srgbClr val="FACAD3"/>
            </a:solidFill>
            <a:round/>
            <a:headEnd/>
            <a:tailEnd/>
          </a:ln>
          <a:effectLst/>
        </p:spPr>
        <p:txBody>
          <a:bodyPr wrap="none" anchor="ctr"/>
          <a:lstStyle/>
          <a:p>
            <a:endParaRPr lang="en-US"/>
          </a:p>
        </p:txBody>
      </p:sp>
      <p:sp>
        <p:nvSpPr>
          <p:cNvPr id="143435" name="Line 75"/>
          <p:cNvSpPr>
            <a:spLocks noChangeShapeType="1"/>
          </p:cNvSpPr>
          <p:nvPr/>
        </p:nvSpPr>
        <p:spPr bwMode="auto">
          <a:xfrm>
            <a:off x="8056563" y="5876926"/>
            <a:ext cx="0" cy="360363"/>
          </a:xfrm>
          <a:prstGeom prst="line">
            <a:avLst/>
          </a:prstGeom>
          <a:noFill/>
          <a:ln w="38100">
            <a:solidFill>
              <a:srgbClr val="FACAD3"/>
            </a:solidFill>
            <a:round/>
            <a:headEnd/>
            <a:tailEnd/>
          </a:ln>
          <a:effectLst/>
        </p:spPr>
        <p:txBody>
          <a:bodyPr wrap="none" anchor="ctr"/>
          <a:lstStyle/>
          <a:p>
            <a:endParaRPr lang="en-US"/>
          </a:p>
        </p:txBody>
      </p:sp>
      <p:sp>
        <p:nvSpPr>
          <p:cNvPr id="143436" name="Line 76"/>
          <p:cNvSpPr>
            <a:spLocks noChangeShapeType="1"/>
          </p:cNvSpPr>
          <p:nvPr/>
        </p:nvSpPr>
        <p:spPr bwMode="auto">
          <a:xfrm>
            <a:off x="8129588" y="5876926"/>
            <a:ext cx="0" cy="360363"/>
          </a:xfrm>
          <a:prstGeom prst="line">
            <a:avLst/>
          </a:prstGeom>
          <a:noFill/>
          <a:ln w="38100">
            <a:solidFill>
              <a:srgbClr val="FACAD3"/>
            </a:solidFill>
            <a:round/>
            <a:headEnd/>
            <a:tailEnd/>
          </a:ln>
          <a:effectLst/>
        </p:spPr>
        <p:txBody>
          <a:bodyPr wrap="none" anchor="ctr"/>
          <a:lstStyle/>
          <a:p>
            <a:endParaRPr lang="en-US"/>
          </a:p>
        </p:txBody>
      </p:sp>
      <p:sp>
        <p:nvSpPr>
          <p:cNvPr id="143437" name="Line 77"/>
          <p:cNvSpPr>
            <a:spLocks noChangeShapeType="1"/>
          </p:cNvSpPr>
          <p:nvPr/>
        </p:nvSpPr>
        <p:spPr bwMode="auto">
          <a:xfrm>
            <a:off x="8201025" y="5876926"/>
            <a:ext cx="0" cy="360363"/>
          </a:xfrm>
          <a:prstGeom prst="line">
            <a:avLst/>
          </a:prstGeom>
          <a:noFill/>
          <a:ln w="38100">
            <a:solidFill>
              <a:srgbClr val="FACAD3"/>
            </a:solidFill>
            <a:round/>
            <a:headEnd/>
            <a:tailEnd/>
          </a:ln>
          <a:effectLst/>
        </p:spPr>
        <p:txBody>
          <a:bodyPr wrap="none" anchor="ctr"/>
          <a:lstStyle/>
          <a:p>
            <a:endParaRPr lang="en-US"/>
          </a:p>
        </p:txBody>
      </p:sp>
      <p:sp>
        <p:nvSpPr>
          <p:cNvPr id="143438" name="Line 78"/>
          <p:cNvSpPr>
            <a:spLocks noChangeShapeType="1"/>
          </p:cNvSpPr>
          <p:nvPr/>
        </p:nvSpPr>
        <p:spPr bwMode="auto">
          <a:xfrm>
            <a:off x="8272463" y="5876926"/>
            <a:ext cx="0" cy="360363"/>
          </a:xfrm>
          <a:prstGeom prst="line">
            <a:avLst/>
          </a:prstGeom>
          <a:noFill/>
          <a:ln w="38100">
            <a:solidFill>
              <a:srgbClr val="FACAD3"/>
            </a:solidFill>
            <a:round/>
            <a:headEnd/>
            <a:tailEnd/>
          </a:ln>
          <a:effectLst/>
        </p:spPr>
        <p:txBody>
          <a:bodyPr wrap="none" anchor="ctr"/>
          <a:lstStyle/>
          <a:p>
            <a:endParaRPr lang="en-US"/>
          </a:p>
        </p:txBody>
      </p:sp>
      <p:sp>
        <p:nvSpPr>
          <p:cNvPr id="143439" name="Line 79"/>
          <p:cNvSpPr>
            <a:spLocks noChangeShapeType="1"/>
          </p:cNvSpPr>
          <p:nvPr/>
        </p:nvSpPr>
        <p:spPr bwMode="auto">
          <a:xfrm>
            <a:off x="8345488" y="5876926"/>
            <a:ext cx="0" cy="360363"/>
          </a:xfrm>
          <a:prstGeom prst="line">
            <a:avLst/>
          </a:prstGeom>
          <a:noFill/>
          <a:ln w="38100">
            <a:solidFill>
              <a:srgbClr val="FACAD3"/>
            </a:solidFill>
            <a:round/>
            <a:headEnd/>
            <a:tailEnd/>
          </a:ln>
          <a:effectLst/>
        </p:spPr>
        <p:txBody>
          <a:bodyPr wrap="none" anchor="ctr"/>
          <a:lstStyle/>
          <a:p>
            <a:endParaRPr lang="en-US"/>
          </a:p>
        </p:txBody>
      </p:sp>
      <p:sp>
        <p:nvSpPr>
          <p:cNvPr id="143440" name="Oval 80"/>
          <p:cNvSpPr>
            <a:spLocks noChangeArrowheads="1"/>
          </p:cNvSpPr>
          <p:nvPr/>
        </p:nvSpPr>
        <p:spPr bwMode="auto">
          <a:xfrm>
            <a:off x="8920164" y="6245225"/>
            <a:ext cx="65087"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41" name="Line 81"/>
          <p:cNvSpPr>
            <a:spLocks noChangeShapeType="1"/>
          </p:cNvSpPr>
          <p:nvPr/>
        </p:nvSpPr>
        <p:spPr bwMode="auto">
          <a:xfrm>
            <a:off x="8559800"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42" name="Oval 82"/>
          <p:cNvSpPr>
            <a:spLocks noChangeArrowheads="1"/>
          </p:cNvSpPr>
          <p:nvPr/>
        </p:nvSpPr>
        <p:spPr bwMode="auto">
          <a:xfrm>
            <a:off x="8559800" y="6245225"/>
            <a:ext cx="65088"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43" name="Oval 83"/>
          <p:cNvSpPr>
            <a:spLocks noChangeArrowheads="1"/>
          </p:cNvSpPr>
          <p:nvPr/>
        </p:nvSpPr>
        <p:spPr bwMode="auto">
          <a:xfrm>
            <a:off x="8632825" y="6245225"/>
            <a:ext cx="65088"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44" name="Oval 84"/>
          <p:cNvSpPr>
            <a:spLocks noChangeArrowheads="1"/>
          </p:cNvSpPr>
          <p:nvPr/>
        </p:nvSpPr>
        <p:spPr bwMode="auto">
          <a:xfrm>
            <a:off x="8704264" y="6245225"/>
            <a:ext cx="65087"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45" name="Oval 85"/>
          <p:cNvSpPr>
            <a:spLocks noChangeArrowheads="1"/>
          </p:cNvSpPr>
          <p:nvPr/>
        </p:nvSpPr>
        <p:spPr bwMode="auto">
          <a:xfrm>
            <a:off x="8783639" y="6245225"/>
            <a:ext cx="65087"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46" name="Oval 86"/>
          <p:cNvSpPr>
            <a:spLocks noChangeArrowheads="1"/>
          </p:cNvSpPr>
          <p:nvPr/>
        </p:nvSpPr>
        <p:spPr bwMode="auto">
          <a:xfrm>
            <a:off x="8855075" y="6245225"/>
            <a:ext cx="65088"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47" name="Oval 87"/>
          <p:cNvSpPr>
            <a:spLocks noChangeArrowheads="1"/>
          </p:cNvSpPr>
          <p:nvPr/>
        </p:nvSpPr>
        <p:spPr bwMode="auto">
          <a:xfrm>
            <a:off x="8488364" y="6245225"/>
            <a:ext cx="65087"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48" name="Line 88"/>
          <p:cNvSpPr>
            <a:spLocks noChangeShapeType="1"/>
          </p:cNvSpPr>
          <p:nvPr/>
        </p:nvSpPr>
        <p:spPr bwMode="auto">
          <a:xfrm>
            <a:off x="8632825"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49" name="Line 89"/>
          <p:cNvSpPr>
            <a:spLocks noChangeShapeType="1"/>
          </p:cNvSpPr>
          <p:nvPr/>
        </p:nvSpPr>
        <p:spPr bwMode="auto">
          <a:xfrm>
            <a:off x="8704263"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50" name="Line 90"/>
          <p:cNvSpPr>
            <a:spLocks noChangeShapeType="1"/>
          </p:cNvSpPr>
          <p:nvPr/>
        </p:nvSpPr>
        <p:spPr bwMode="auto">
          <a:xfrm>
            <a:off x="8777288"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51" name="Line 91"/>
          <p:cNvSpPr>
            <a:spLocks noChangeShapeType="1"/>
          </p:cNvSpPr>
          <p:nvPr/>
        </p:nvSpPr>
        <p:spPr bwMode="auto">
          <a:xfrm>
            <a:off x="8848725"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52" name="Line 92"/>
          <p:cNvSpPr>
            <a:spLocks noChangeShapeType="1"/>
          </p:cNvSpPr>
          <p:nvPr/>
        </p:nvSpPr>
        <p:spPr bwMode="auto">
          <a:xfrm>
            <a:off x="8920163"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53" name="Line 93"/>
          <p:cNvSpPr>
            <a:spLocks noChangeShapeType="1"/>
          </p:cNvSpPr>
          <p:nvPr/>
        </p:nvSpPr>
        <p:spPr bwMode="auto">
          <a:xfrm>
            <a:off x="8993188"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54" name="Oval 94"/>
          <p:cNvSpPr>
            <a:spLocks noChangeArrowheads="1"/>
          </p:cNvSpPr>
          <p:nvPr/>
        </p:nvSpPr>
        <p:spPr bwMode="auto">
          <a:xfrm>
            <a:off x="9640889" y="6245225"/>
            <a:ext cx="65087"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55" name="Line 95"/>
          <p:cNvSpPr>
            <a:spLocks noChangeShapeType="1"/>
          </p:cNvSpPr>
          <p:nvPr/>
        </p:nvSpPr>
        <p:spPr bwMode="auto">
          <a:xfrm>
            <a:off x="9280525"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56" name="Oval 96"/>
          <p:cNvSpPr>
            <a:spLocks noChangeArrowheads="1"/>
          </p:cNvSpPr>
          <p:nvPr/>
        </p:nvSpPr>
        <p:spPr bwMode="auto">
          <a:xfrm>
            <a:off x="9280525" y="6245225"/>
            <a:ext cx="65088"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57" name="Oval 97"/>
          <p:cNvSpPr>
            <a:spLocks noChangeArrowheads="1"/>
          </p:cNvSpPr>
          <p:nvPr/>
        </p:nvSpPr>
        <p:spPr bwMode="auto">
          <a:xfrm>
            <a:off x="9353550" y="6245225"/>
            <a:ext cx="65088"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58" name="Oval 98"/>
          <p:cNvSpPr>
            <a:spLocks noChangeArrowheads="1"/>
          </p:cNvSpPr>
          <p:nvPr/>
        </p:nvSpPr>
        <p:spPr bwMode="auto">
          <a:xfrm>
            <a:off x="9424989" y="6245225"/>
            <a:ext cx="65087"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59" name="Oval 99"/>
          <p:cNvSpPr>
            <a:spLocks noChangeArrowheads="1"/>
          </p:cNvSpPr>
          <p:nvPr/>
        </p:nvSpPr>
        <p:spPr bwMode="auto">
          <a:xfrm>
            <a:off x="9504364" y="6245225"/>
            <a:ext cx="65087"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60" name="Oval 100"/>
          <p:cNvSpPr>
            <a:spLocks noChangeArrowheads="1"/>
          </p:cNvSpPr>
          <p:nvPr/>
        </p:nvSpPr>
        <p:spPr bwMode="auto">
          <a:xfrm>
            <a:off x="9575800" y="6245225"/>
            <a:ext cx="65088"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61" name="Oval 101"/>
          <p:cNvSpPr>
            <a:spLocks noChangeArrowheads="1"/>
          </p:cNvSpPr>
          <p:nvPr/>
        </p:nvSpPr>
        <p:spPr bwMode="auto">
          <a:xfrm>
            <a:off x="9209089" y="6245225"/>
            <a:ext cx="65087" cy="63500"/>
          </a:xfrm>
          <a:prstGeom prst="ellipse">
            <a:avLst/>
          </a:prstGeom>
          <a:solidFill>
            <a:schemeClr val="accent1"/>
          </a:solidFill>
          <a:ln w="9525">
            <a:solidFill>
              <a:srgbClr val="FACAD3"/>
            </a:solidFill>
            <a:round/>
            <a:headEnd/>
            <a:tailEnd/>
          </a:ln>
          <a:effectLst/>
        </p:spPr>
        <p:txBody>
          <a:bodyPr wrap="none" anchor="ctr"/>
          <a:lstStyle/>
          <a:p>
            <a:endParaRPr lang="en-US"/>
          </a:p>
        </p:txBody>
      </p:sp>
      <p:sp>
        <p:nvSpPr>
          <p:cNvPr id="143462" name="Line 102"/>
          <p:cNvSpPr>
            <a:spLocks noChangeShapeType="1"/>
          </p:cNvSpPr>
          <p:nvPr/>
        </p:nvSpPr>
        <p:spPr bwMode="auto">
          <a:xfrm>
            <a:off x="9353550"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63" name="Line 103"/>
          <p:cNvSpPr>
            <a:spLocks noChangeShapeType="1"/>
          </p:cNvSpPr>
          <p:nvPr/>
        </p:nvSpPr>
        <p:spPr bwMode="auto">
          <a:xfrm>
            <a:off x="9424988"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64" name="Line 104"/>
          <p:cNvSpPr>
            <a:spLocks noChangeShapeType="1"/>
          </p:cNvSpPr>
          <p:nvPr/>
        </p:nvSpPr>
        <p:spPr bwMode="auto">
          <a:xfrm>
            <a:off x="9498013"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65" name="Line 105"/>
          <p:cNvSpPr>
            <a:spLocks noChangeShapeType="1"/>
          </p:cNvSpPr>
          <p:nvPr/>
        </p:nvSpPr>
        <p:spPr bwMode="auto">
          <a:xfrm>
            <a:off x="9569450"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66" name="Line 106"/>
          <p:cNvSpPr>
            <a:spLocks noChangeShapeType="1"/>
          </p:cNvSpPr>
          <p:nvPr/>
        </p:nvSpPr>
        <p:spPr bwMode="auto">
          <a:xfrm>
            <a:off x="9640888"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67" name="Line 107"/>
          <p:cNvSpPr>
            <a:spLocks noChangeShapeType="1"/>
          </p:cNvSpPr>
          <p:nvPr/>
        </p:nvSpPr>
        <p:spPr bwMode="auto">
          <a:xfrm>
            <a:off x="9713913" y="5884863"/>
            <a:ext cx="0" cy="360362"/>
          </a:xfrm>
          <a:prstGeom prst="line">
            <a:avLst/>
          </a:prstGeom>
          <a:noFill/>
          <a:ln w="38100">
            <a:solidFill>
              <a:srgbClr val="FACAD3"/>
            </a:solidFill>
            <a:round/>
            <a:headEnd/>
            <a:tailEnd/>
          </a:ln>
          <a:effectLst/>
        </p:spPr>
        <p:txBody>
          <a:bodyPr wrap="none" anchor="ctr"/>
          <a:lstStyle/>
          <a:p>
            <a:endParaRPr lang="en-US"/>
          </a:p>
        </p:txBody>
      </p:sp>
      <p:sp>
        <p:nvSpPr>
          <p:cNvPr id="143468" name="Oval 108"/>
          <p:cNvSpPr>
            <a:spLocks noChangeArrowheads="1"/>
          </p:cNvSpPr>
          <p:nvPr/>
        </p:nvSpPr>
        <p:spPr bwMode="auto">
          <a:xfrm>
            <a:off x="10272714" y="6237288"/>
            <a:ext cx="65087" cy="635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43469" name="Line 109"/>
          <p:cNvSpPr>
            <a:spLocks noChangeShapeType="1"/>
          </p:cNvSpPr>
          <p:nvPr/>
        </p:nvSpPr>
        <p:spPr bwMode="auto">
          <a:xfrm>
            <a:off x="9912350" y="5876926"/>
            <a:ext cx="0" cy="360363"/>
          </a:xfrm>
          <a:prstGeom prst="line">
            <a:avLst/>
          </a:prstGeom>
          <a:noFill/>
          <a:ln w="38100">
            <a:solidFill>
              <a:srgbClr val="C0C0C0"/>
            </a:solidFill>
            <a:round/>
            <a:headEnd/>
            <a:tailEnd/>
          </a:ln>
          <a:effectLst/>
        </p:spPr>
        <p:txBody>
          <a:bodyPr wrap="none" anchor="ctr"/>
          <a:lstStyle/>
          <a:p>
            <a:endParaRPr lang="en-US"/>
          </a:p>
        </p:txBody>
      </p:sp>
      <p:sp>
        <p:nvSpPr>
          <p:cNvPr id="143470" name="Oval 110"/>
          <p:cNvSpPr>
            <a:spLocks noChangeArrowheads="1"/>
          </p:cNvSpPr>
          <p:nvPr/>
        </p:nvSpPr>
        <p:spPr bwMode="auto">
          <a:xfrm>
            <a:off x="9912350" y="6237288"/>
            <a:ext cx="65088" cy="635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43471" name="Oval 111"/>
          <p:cNvSpPr>
            <a:spLocks noChangeArrowheads="1"/>
          </p:cNvSpPr>
          <p:nvPr/>
        </p:nvSpPr>
        <p:spPr bwMode="auto">
          <a:xfrm>
            <a:off x="9985375" y="6237288"/>
            <a:ext cx="65088" cy="635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43472" name="Oval 112"/>
          <p:cNvSpPr>
            <a:spLocks noChangeArrowheads="1"/>
          </p:cNvSpPr>
          <p:nvPr/>
        </p:nvSpPr>
        <p:spPr bwMode="auto">
          <a:xfrm>
            <a:off x="10056814" y="6237288"/>
            <a:ext cx="65087" cy="635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43473" name="Oval 113"/>
          <p:cNvSpPr>
            <a:spLocks noChangeArrowheads="1"/>
          </p:cNvSpPr>
          <p:nvPr/>
        </p:nvSpPr>
        <p:spPr bwMode="auto">
          <a:xfrm>
            <a:off x="10136189" y="6237288"/>
            <a:ext cx="65087" cy="635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43474" name="Oval 114"/>
          <p:cNvSpPr>
            <a:spLocks noChangeArrowheads="1"/>
          </p:cNvSpPr>
          <p:nvPr/>
        </p:nvSpPr>
        <p:spPr bwMode="auto">
          <a:xfrm>
            <a:off x="10207625" y="6237288"/>
            <a:ext cx="65088" cy="635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43475" name="Oval 115"/>
          <p:cNvSpPr>
            <a:spLocks noChangeArrowheads="1"/>
          </p:cNvSpPr>
          <p:nvPr/>
        </p:nvSpPr>
        <p:spPr bwMode="auto">
          <a:xfrm>
            <a:off x="9840914" y="6237288"/>
            <a:ext cx="65087" cy="635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43476" name="Line 116"/>
          <p:cNvSpPr>
            <a:spLocks noChangeShapeType="1"/>
          </p:cNvSpPr>
          <p:nvPr/>
        </p:nvSpPr>
        <p:spPr bwMode="auto">
          <a:xfrm>
            <a:off x="9985375" y="5876926"/>
            <a:ext cx="0" cy="360363"/>
          </a:xfrm>
          <a:prstGeom prst="line">
            <a:avLst/>
          </a:prstGeom>
          <a:noFill/>
          <a:ln w="38100">
            <a:solidFill>
              <a:srgbClr val="C0C0C0"/>
            </a:solidFill>
            <a:round/>
            <a:headEnd/>
            <a:tailEnd/>
          </a:ln>
          <a:effectLst/>
        </p:spPr>
        <p:txBody>
          <a:bodyPr wrap="none" anchor="ctr"/>
          <a:lstStyle/>
          <a:p>
            <a:endParaRPr lang="en-US"/>
          </a:p>
        </p:txBody>
      </p:sp>
      <p:sp>
        <p:nvSpPr>
          <p:cNvPr id="143477" name="Line 117"/>
          <p:cNvSpPr>
            <a:spLocks noChangeShapeType="1"/>
          </p:cNvSpPr>
          <p:nvPr/>
        </p:nvSpPr>
        <p:spPr bwMode="auto">
          <a:xfrm>
            <a:off x="10056813" y="5876926"/>
            <a:ext cx="0" cy="360363"/>
          </a:xfrm>
          <a:prstGeom prst="line">
            <a:avLst/>
          </a:prstGeom>
          <a:noFill/>
          <a:ln w="38100">
            <a:solidFill>
              <a:srgbClr val="C0C0C0"/>
            </a:solidFill>
            <a:round/>
            <a:headEnd/>
            <a:tailEnd/>
          </a:ln>
          <a:effectLst/>
        </p:spPr>
        <p:txBody>
          <a:bodyPr wrap="none" anchor="ctr"/>
          <a:lstStyle/>
          <a:p>
            <a:endParaRPr lang="en-US"/>
          </a:p>
        </p:txBody>
      </p:sp>
      <p:sp>
        <p:nvSpPr>
          <p:cNvPr id="143478" name="Line 118"/>
          <p:cNvSpPr>
            <a:spLocks noChangeShapeType="1"/>
          </p:cNvSpPr>
          <p:nvPr/>
        </p:nvSpPr>
        <p:spPr bwMode="auto">
          <a:xfrm>
            <a:off x="10129838" y="5876926"/>
            <a:ext cx="0" cy="360363"/>
          </a:xfrm>
          <a:prstGeom prst="line">
            <a:avLst/>
          </a:prstGeom>
          <a:noFill/>
          <a:ln w="38100">
            <a:solidFill>
              <a:srgbClr val="C0C0C0"/>
            </a:solidFill>
            <a:round/>
            <a:headEnd/>
            <a:tailEnd/>
          </a:ln>
          <a:effectLst/>
        </p:spPr>
        <p:txBody>
          <a:bodyPr wrap="none" anchor="ctr"/>
          <a:lstStyle/>
          <a:p>
            <a:endParaRPr lang="en-US"/>
          </a:p>
        </p:txBody>
      </p:sp>
      <p:sp>
        <p:nvSpPr>
          <p:cNvPr id="143479" name="Line 119"/>
          <p:cNvSpPr>
            <a:spLocks noChangeShapeType="1"/>
          </p:cNvSpPr>
          <p:nvPr/>
        </p:nvSpPr>
        <p:spPr bwMode="auto">
          <a:xfrm>
            <a:off x="10201275" y="5876926"/>
            <a:ext cx="0" cy="360363"/>
          </a:xfrm>
          <a:prstGeom prst="line">
            <a:avLst/>
          </a:prstGeom>
          <a:noFill/>
          <a:ln w="38100">
            <a:solidFill>
              <a:srgbClr val="C0C0C0"/>
            </a:solidFill>
            <a:round/>
            <a:headEnd/>
            <a:tailEnd/>
          </a:ln>
          <a:effectLst/>
        </p:spPr>
        <p:txBody>
          <a:bodyPr wrap="none" anchor="ctr"/>
          <a:lstStyle/>
          <a:p>
            <a:endParaRPr lang="en-US"/>
          </a:p>
        </p:txBody>
      </p:sp>
      <p:sp>
        <p:nvSpPr>
          <p:cNvPr id="143480" name="Line 120"/>
          <p:cNvSpPr>
            <a:spLocks noChangeShapeType="1"/>
          </p:cNvSpPr>
          <p:nvPr/>
        </p:nvSpPr>
        <p:spPr bwMode="auto">
          <a:xfrm>
            <a:off x="10272713" y="5876926"/>
            <a:ext cx="0" cy="360363"/>
          </a:xfrm>
          <a:prstGeom prst="line">
            <a:avLst/>
          </a:prstGeom>
          <a:noFill/>
          <a:ln w="38100">
            <a:solidFill>
              <a:srgbClr val="C0C0C0"/>
            </a:solidFill>
            <a:round/>
            <a:headEnd/>
            <a:tailEnd/>
          </a:ln>
          <a:effectLst/>
        </p:spPr>
        <p:txBody>
          <a:bodyPr wrap="none" anchor="ctr"/>
          <a:lstStyle/>
          <a:p>
            <a:endParaRPr lang="en-US"/>
          </a:p>
        </p:txBody>
      </p:sp>
      <p:sp>
        <p:nvSpPr>
          <p:cNvPr id="143481" name="Line 121"/>
          <p:cNvSpPr>
            <a:spLocks noChangeShapeType="1"/>
          </p:cNvSpPr>
          <p:nvPr/>
        </p:nvSpPr>
        <p:spPr bwMode="auto">
          <a:xfrm>
            <a:off x="10345738" y="5876926"/>
            <a:ext cx="0" cy="360363"/>
          </a:xfrm>
          <a:prstGeom prst="line">
            <a:avLst/>
          </a:prstGeom>
          <a:noFill/>
          <a:ln w="38100">
            <a:solidFill>
              <a:srgbClr val="C0C0C0"/>
            </a:solidFill>
            <a:round/>
            <a:headEnd/>
            <a:tailEnd/>
          </a:ln>
          <a:effectLst/>
        </p:spPr>
        <p:txBody>
          <a:bodyPr wrap="none" anchor="ctr"/>
          <a:lstStyle/>
          <a:p>
            <a:endParaRPr lang="en-US"/>
          </a:p>
        </p:txBody>
      </p:sp>
      <p:sp>
        <p:nvSpPr>
          <p:cNvPr id="143482" name="Rectangle 122"/>
          <p:cNvSpPr>
            <a:spLocks noChangeArrowheads="1"/>
          </p:cNvSpPr>
          <p:nvPr/>
        </p:nvSpPr>
        <p:spPr bwMode="auto">
          <a:xfrm>
            <a:off x="8502650" y="5703889"/>
            <a:ext cx="452368" cy="246221"/>
          </a:xfrm>
          <a:prstGeom prst="rect">
            <a:avLst/>
          </a:prstGeom>
          <a:noFill/>
          <a:ln w="9525">
            <a:solidFill>
              <a:srgbClr val="FACAD3"/>
            </a:solidFill>
            <a:miter lim="800000"/>
            <a:headEnd/>
            <a:tailEnd/>
          </a:ln>
          <a:effectLst/>
        </p:spPr>
        <p:txBody>
          <a:bodyPr wrap="none">
            <a:spAutoFit/>
          </a:bodyPr>
          <a:lstStyle/>
          <a:p>
            <a:r>
              <a:rPr lang="en-GB" sz="1000" dirty="0"/>
              <a:t>Free</a:t>
            </a:r>
          </a:p>
        </p:txBody>
      </p:sp>
      <p:sp>
        <p:nvSpPr>
          <p:cNvPr id="143483" name="Rectangle 123"/>
          <p:cNvSpPr>
            <a:spLocks noChangeArrowheads="1"/>
          </p:cNvSpPr>
          <p:nvPr/>
        </p:nvSpPr>
        <p:spPr bwMode="auto">
          <a:xfrm>
            <a:off x="9209088" y="5661026"/>
            <a:ext cx="452368" cy="246221"/>
          </a:xfrm>
          <a:prstGeom prst="rect">
            <a:avLst/>
          </a:prstGeom>
          <a:noFill/>
          <a:ln w="9525">
            <a:noFill/>
            <a:miter lim="800000"/>
            <a:headEnd/>
            <a:tailEnd/>
          </a:ln>
          <a:effectLst/>
        </p:spPr>
        <p:txBody>
          <a:bodyPr wrap="none">
            <a:spAutoFit/>
          </a:bodyPr>
          <a:lstStyle/>
          <a:p>
            <a:r>
              <a:rPr lang="en-GB" sz="1000" dirty="0"/>
              <a:t>Free</a:t>
            </a:r>
            <a:endParaRPr lang="en-US" sz="1000" dirty="0"/>
          </a:p>
        </p:txBody>
      </p:sp>
      <p:sp>
        <p:nvSpPr>
          <p:cNvPr id="143484" name="Rectangle 124"/>
          <p:cNvSpPr>
            <a:spLocks noChangeArrowheads="1"/>
          </p:cNvSpPr>
          <p:nvPr/>
        </p:nvSpPr>
        <p:spPr bwMode="auto">
          <a:xfrm>
            <a:off x="10001250" y="5661026"/>
            <a:ext cx="719138" cy="244475"/>
          </a:xfrm>
          <a:prstGeom prst="rect">
            <a:avLst/>
          </a:prstGeom>
          <a:noFill/>
          <a:ln w="9525">
            <a:noFill/>
            <a:miter lim="800000"/>
            <a:headEnd/>
            <a:tailEnd/>
          </a:ln>
          <a:effectLst/>
        </p:spPr>
        <p:txBody>
          <a:bodyPr>
            <a:spAutoFit/>
          </a:bodyPr>
          <a:lstStyle/>
          <a:p>
            <a:r>
              <a:rPr lang="en-GB" sz="1000" dirty="0"/>
              <a:t>Busy</a:t>
            </a:r>
            <a:endParaRPr lang="en-US" sz="1000" dirty="0"/>
          </a:p>
        </p:txBody>
      </p:sp>
      <p:sp>
        <p:nvSpPr>
          <p:cNvPr id="143486" name="AutoShape 126"/>
          <p:cNvSpPr>
            <a:spLocks noChangeArrowheads="1"/>
          </p:cNvSpPr>
          <p:nvPr/>
        </p:nvSpPr>
        <p:spPr bwMode="auto">
          <a:xfrm>
            <a:off x="8832850" y="4076701"/>
            <a:ext cx="647700" cy="1008063"/>
          </a:xfrm>
          <a:prstGeom prst="downArrowCallout">
            <a:avLst>
              <a:gd name="adj1" fmla="val 25000"/>
              <a:gd name="adj2" fmla="val 25000"/>
              <a:gd name="adj3" fmla="val 25940"/>
              <a:gd name="adj4" fmla="val 66667"/>
            </a:avLst>
          </a:prstGeom>
          <a:solidFill>
            <a:srgbClr val="FACAD3"/>
          </a:solidFill>
          <a:ln w="9525">
            <a:noFill/>
            <a:miter lim="800000"/>
            <a:headEnd/>
            <a:tailEnd/>
          </a:ln>
          <a:effectLst>
            <a:prstShdw prst="shdw18" dist="17961" dir="13500000">
              <a:srgbClr val="FACAD3">
                <a:gamma/>
                <a:shade val="60000"/>
                <a:invGamma/>
              </a:srgbClr>
            </a:prstShdw>
          </a:effectLst>
        </p:spPr>
        <p:txBody>
          <a:bodyPr wrap="none" anchor="ctr"/>
          <a:lstStyle/>
          <a:p>
            <a:endParaRPr lang="en-US"/>
          </a:p>
        </p:txBody>
      </p:sp>
      <p:sp>
        <p:nvSpPr>
          <p:cNvPr id="143487" name="AutoShape 127"/>
          <p:cNvSpPr>
            <a:spLocks noChangeArrowheads="1"/>
          </p:cNvSpPr>
          <p:nvPr/>
        </p:nvSpPr>
        <p:spPr bwMode="auto">
          <a:xfrm rot="16200000">
            <a:off x="8868569" y="4185444"/>
            <a:ext cx="576262" cy="647700"/>
          </a:xfrm>
          <a:prstGeom prst="flowChartOnlineStorage">
            <a:avLst/>
          </a:prstGeom>
          <a:solidFill>
            <a:srgbClr val="FACAD3"/>
          </a:solidFill>
          <a:ln w="9525">
            <a:noFill/>
            <a:miter lim="800000"/>
            <a:headEnd/>
            <a:tailEnd/>
          </a:ln>
          <a:effectLst>
            <a:prstShdw prst="shdw17" dist="17961" dir="2700000">
              <a:srgbClr val="FACAD3">
                <a:gamma/>
                <a:shade val="60000"/>
                <a:invGamma/>
              </a:srgbClr>
            </a:prstShdw>
          </a:effectLst>
        </p:spPr>
        <p:txBody>
          <a:bodyPr wrap="none" anchor="ctr"/>
          <a:lstStyle/>
          <a:p>
            <a:endParaRPr lang="en-US"/>
          </a:p>
        </p:txBody>
      </p:sp>
      <p:sp>
        <p:nvSpPr>
          <p:cNvPr id="143488" name="AutoShape 128"/>
          <p:cNvSpPr>
            <a:spLocks noChangeArrowheads="1"/>
          </p:cNvSpPr>
          <p:nvPr/>
        </p:nvSpPr>
        <p:spPr bwMode="auto">
          <a:xfrm>
            <a:off x="8832850" y="4005263"/>
            <a:ext cx="647700" cy="360362"/>
          </a:xfrm>
          <a:prstGeom prst="flowChartOr">
            <a:avLst/>
          </a:prstGeom>
          <a:solidFill>
            <a:srgbClr val="FACAD3"/>
          </a:solidFill>
          <a:ln w="9525">
            <a:solidFill>
              <a:schemeClr val="tx1"/>
            </a:solidFill>
            <a:round/>
            <a:headEnd/>
            <a:tailEnd/>
          </a:ln>
          <a:effectLst/>
        </p:spPr>
        <p:txBody>
          <a:bodyPr wrap="none" anchor="ctr"/>
          <a:lstStyle/>
          <a:p>
            <a:endParaRPr lang="en-US"/>
          </a:p>
        </p:txBody>
      </p:sp>
      <p:pic>
        <p:nvPicPr>
          <p:cNvPr id="143489" name="Picture 129" descr="AnimationP0"/>
          <p:cNvPicPr>
            <a:picLocks noChangeAspect="1" noChangeArrowheads="1" noCrop="1"/>
          </p:cNvPicPr>
          <p:nvPr/>
        </p:nvPicPr>
        <p:blipFill>
          <a:blip r:embed="rId7" cstate="print"/>
          <a:srcRect/>
          <a:stretch>
            <a:fillRect/>
          </a:stretch>
        </p:blipFill>
        <p:spPr bwMode="auto">
          <a:xfrm rot="2481387" flipH="1">
            <a:off x="8759826" y="2446338"/>
            <a:ext cx="911225" cy="69850"/>
          </a:xfrm>
          <a:prstGeom prst="rect">
            <a:avLst/>
          </a:prstGeom>
          <a:noFill/>
        </p:spPr>
      </p:pic>
      <p:pic>
        <p:nvPicPr>
          <p:cNvPr id="143490" name="Picture 130" descr="AnimationP"/>
          <p:cNvPicPr>
            <a:picLocks noChangeAspect="1" noChangeArrowheads="1" noCrop="1"/>
          </p:cNvPicPr>
          <p:nvPr/>
        </p:nvPicPr>
        <p:blipFill>
          <a:blip r:embed="rId8" cstate="print"/>
          <a:srcRect/>
          <a:stretch>
            <a:fillRect/>
          </a:stretch>
        </p:blipFill>
        <p:spPr bwMode="auto">
          <a:xfrm rot="13801937" flipH="1" flipV="1">
            <a:off x="9068594" y="3121819"/>
            <a:ext cx="465138" cy="69850"/>
          </a:xfrm>
          <a:prstGeom prst="rect">
            <a:avLst/>
          </a:prstGeom>
          <a:noFill/>
          <a:ln w="9525">
            <a:noFill/>
            <a:miter lim="800000"/>
            <a:headEnd/>
            <a:tailEnd/>
          </a:ln>
        </p:spPr>
      </p:pic>
      <p:pic>
        <p:nvPicPr>
          <p:cNvPr id="143491" name="Picture 131" descr="AnimationP"/>
          <p:cNvPicPr>
            <a:picLocks noChangeAspect="1" noChangeArrowheads="1" noCrop="1"/>
          </p:cNvPicPr>
          <p:nvPr/>
        </p:nvPicPr>
        <p:blipFill>
          <a:blip r:embed="rId3" cstate="print"/>
          <a:srcRect/>
          <a:stretch>
            <a:fillRect/>
          </a:stretch>
        </p:blipFill>
        <p:spPr bwMode="auto">
          <a:xfrm rot="6255373">
            <a:off x="9335295" y="2493170"/>
            <a:ext cx="504825" cy="71437"/>
          </a:xfrm>
          <a:prstGeom prst="rect">
            <a:avLst/>
          </a:prstGeom>
          <a:noFill/>
          <a:ln w="9525">
            <a:noFill/>
            <a:miter lim="800000"/>
            <a:headEnd/>
            <a:tailEnd/>
          </a:ln>
        </p:spPr>
      </p:pic>
      <p:pic>
        <p:nvPicPr>
          <p:cNvPr id="143492" name="Picture 132" descr="AnimationP"/>
          <p:cNvPicPr>
            <a:picLocks noChangeAspect="1" noChangeArrowheads="1" noCrop="1"/>
          </p:cNvPicPr>
          <p:nvPr/>
        </p:nvPicPr>
        <p:blipFill>
          <a:blip r:embed="rId3" cstate="print"/>
          <a:srcRect/>
          <a:stretch>
            <a:fillRect/>
          </a:stretch>
        </p:blipFill>
        <p:spPr bwMode="auto">
          <a:xfrm rot="15131943" flipH="1" flipV="1">
            <a:off x="8208170" y="2920207"/>
            <a:ext cx="652462" cy="85725"/>
          </a:xfrm>
          <a:prstGeom prst="rect">
            <a:avLst/>
          </a:prstGeom>
          <a:noFill/>
          <a:ln w="9525">
            <a:noFill/>
            <a:miter lim="800000"/>
            <a:headEnd/>
            <a:tailEnd/>
          </a:ln>
        </p:spPr>
      </p:pic>
      <p:pic>
        <p:nvPicPr>
          <p:cNvPr id="143493" name="Picture 133" descr="AnimationP"/>
          <p:cNvPicPr>
            <a:picLocks noChangeAspect="1" noChangeArrowheads="1" noCrop="1"/>
          </p:cNvPicPr>
          <p:nvPr/>
        </p:nvPicPr>
        <p:blipFill>
          <a:blip r:embed="rId3" cstate="print"/>
          <a:srcRect/>
          <a:stretch>
            <a:fillRect/>
          </a:stretch>
        </p:blipFill>
        <p:spPr bwMode="auto">
          <a:xfrm rot="1100140">
            <a:off x="9197976" y="2133600"/>
            <a:ext cx="498475" cy="71438"/>
          </a:xfrm>
          <a:prstGeom prst="rect">
            <a:avLst/>
          </a:prstGeom>
          <a:noFill/>
          <a:ln w="9525">
            <a:noFill/>
            <a:miter lim="800000"/>
            <a:headEnd/>
            <a:tailEnd/>
          </a:ln>
        </p:spPr>
      </p:pic>
      <p:pic>
        <p:nvPicPr>
          <p:cNvPr id="143494" name="Picture 134" descr="AnimationP"/>
          <p:cNvPicPr>
            <a:picLocks noChangeAspect="1" noChangeArrowheads="1" noCrop="1"/>
          </p:cNvPicPr>
          <p:nvPr/>
        </p:nvPicPr>
        <p:blipFill>
          <a:blip r:embed="rId3" cstate="print"/>
          <a:srcRect/>
          <a:stretch>
            <a:fillRect/>
          </a:stretch>
        </p:blipFill>
        <p:spPr bwMode="auto">
          <a:xfrm rot="20809353" flipV="1">
            <a:off x="8904288" y="3284539"/>
            <a:ext cx="938212" cy="73025"/>
          </a:xfrm>
          <a:prstGeom prst="rect">
            <a:avLst/>
          </a:prstGeom>
          <a:noFill/>
          <a:ln w="9525">
            <a:noFill/>
            <a:miter lim="800000"/>
            <a:headEnd/>
            <a:tailEnd/>
          </a:ln>
        </p:spPr>
      </p:pic>
      <p:pic>
        <p:nvPicPr>
          <p:cNvPr id="143495" name="Picture 135" descr="AnimationP"/>
          <p:cNvPicPr>
            <a:picLocks noChangeAspect="1" noChangeArrowheads="1" noCrop="1"/>
          </p:cNvPicPr>
          <p:nvPr/>
        </p:nvPicPr>
        <p:blipFill>
          <a:blip r:embed="rId3" cstate="print"/>
          <a:srcRect/>
          <a:stretch>
            <a:fillRect/>
          </a:stretch>
        </p:blipFill>
        <p:spPr bwMode="auto">
          <a:xfrm rot="8307043">
            <a:off x="8821738" y="3070226"/>
            <a:ext cx="863600" cy="73025"/>
          </a:xfrm>
          <a:prstGeom prst="rect">
            <a:avLst/>
          </a:prstGeom>
          <a:noFill/>
          <a:ln w="9525">
            <a:noFill/>
            <a:miter lim="800000"/>
            <a:headEnd/>
            <a:tailEnd/>
          </a:ln>
        </p:spPr>
      </p:pic>
      <p:pic>
        <p:nvPicPr>
          <p:cNvPr id="143496" name="Picture 136" descr="AnimationP"/>
          <p:cNvPicPr>
            <a:picLocks noChangeAspect="1" noChangeArrowheads="1" noCrop="1"/>
          </p:cNvPicPr>
          <p:nvPr/>
        </p:nvPicPr>
        <p:blipFill>
          <a:blip r:embed="rId3" cstate="print"/>
          <a:srcRect/>
          <a:stretch>
            <a:fillRect/>
          </a:stretch>
        </p:blipFill>
        <p:spPr bwMode="auto">
          <a:xfrm rot="1673745">
            <a:off x="8401050" y="2708276"/>
            <a:ext cx="546100" cy="73025"/>
          </a:xfrm>
          <a:prstGeom prst="rect">
            <a:avLst/>
          </a:prstGeom>
          <a:noFill/>
          <a:ln w="9525">
            <a:noFill/>
            <a:miter lim="800000"/>
            <a:headEnd/>
            <a:tailEnd/>
          </a:ln>
        </p:spPr>
      </p:pic>
      <p:pic>
        <p:nvPicPr>
          <p:cNvPr id="143497" name="Picture 137" descr="AnimationP"/>
          <p:cNvPicPr>
            <a:picLocks noChangeAspect="1" noChangeArrowheads="1" noCrop="1"/>
          </p:cNvPicPr>
          <p:nvPr/>
        </p:nvPicPr>
        <p:blipFill>
          <a:blip r:embed="rId3" cstate="print"/>
          <a:srcRect/>
          <a:stretch>
            <a:fillRect/>
          </a:stretch>
        </p:blipFill>
        <p:spPr bwMode="auto">
          <a:xfrm rot="4960062">
            <a:off x="9160669" y="3104357"/>
            <a:ext cx="865188" cy="73025"/>
          </a:xfrm>
          <a:prstGeom prst="rect">
            <a:avLst/>
          </a:prstGeom>
          <a:noFill/>
          <a:ln w="9525">
            <a:noFill/>
            <a:miter lim="800000"/>
            <a:headEnd/>
            <a:tailEnd/>
          </a:ln>
        </p:spPr>
      </p:pic>
      <p:pic>
        <p:nvPicPr>
          <p:cNvPr id="143499" name="Picture 139" descr="AnimationP"/>
          <p:cNvPicPr>
            <a:picLocks noChangeAspect="1" noChangeArrowheads="1" noCrop="1"/>
          </p:cNvPicPr>
          <p:nvPr/>
        </p:nvPicPr>
        <p:blipFill>
          <a:blip r:embed="rId3" cstate="print"/>
          <a:srcRect/>
          <a:stretch>
            <a:fillRect/>
          </a:stretch>
        </p:blipFill>
        <p:spPr bwMode="auto">
          <a:xfrm rot="7584918" flipH="1" flipV="1">
            <a:off x="8320088" y="2308226"/>
            <a:ext cx="666750" cy="73025"/>
          </a:xfrm>
          <a:prstGeom prst="rect">
            <a:avLst/>
          </a:prstGeom>
          <a:noFill/>
          <a:ln w="9525">
            <a:noFill/>
            <a:miter lim="800000"/>
            <a:headEnd/>
            <a:tailEnd/>
          </a:ln>
        </p:spPr>
      </p:pic>
      <p:sp>
        <p:nvSpPr>
          <p:cNvPr id="143500" name="Oval 140"/>
          <p:cNvSpPr>
            <a:spLocks noChangeArrowheads="1"/>
          </p:cNvSpPr>
          <p:nvPr/>
        </p:nvSpPr>
        <p:spPr bwMode="auto">
          <a:xfrm>
            <a:off x="9551989" y="1987550"/>
            <a:ext cx="288925" cy="287338"/>
          </a:xfrm>
          <a:prstGeom prst="ellipse">
            <a:avLst/>
          </a:prstGeom>
          <a:solidFill>
            <a:srgbClr val="99FF33"/>
          </a:solidFill>
          <a:ln w="9525">
            <a:noFill/>
            <a:round/>
            <a:headEnd/>
            <a:tailEnd/>
          </a:ln>
          <a:effectLst>
            <a:prstShdw prst="shdw18" dist="17961" dir="13500000">
              <a:srgbClr val="99FF33">
                <a:gamma/>
                <a:shade val="60000"/>
                <a:invGamma/>
              </a:srgbClr>
            </a:prstShdw>
          </a:effectLst>
        </p:spPr>
        <p:txBody>
          <a:bodyPr wrap="none" anchor="ctr"/>
          <a:lstStyle/>
          <a:p>
            <a:endParaRPr lang="en-US"/>
          </a:p>
        </p:txBody>
      </p:sp>
      <p:pic>
        <p:nvPicPr>
          <p:cNvPr id="143501" name="Picture 141" descr="radar"/>
          <p:cNvPicPr>
            <a:picLocks noChangeAspect="1" noChangeArrowheads="1" noCrop="1"/>
          </p:cNvPicPr>
          <p:nvPr/>
        </p:nvPicPr>
        <p:blipFill>
          <a:blip r:embed="rId6" cstate="print"/>
          <a:srcRect/>
          <a:stretch>
            <a:fillRect/>
          </a:stretch>
        </p:blipFill>
        <p:spPr bwMode="auto">
          <a:xfrm flipH="1">
            <a:off x="9623426" y="2058988"/>
            <a:ext cx="144463" cy="144462"/>
          </a:xfrm>
          <a:prstGeom prst="rect">
            <a:avLst/>
          </a:prstGeom>
          <a:noFill/>
          <a:ln w="9525">
            <a:noFill/>
            <a:miter lim="800000"/>
            <a:headEnd/>
            <a:tailEnd/>
          </a:ln>
        </p:spPr>
      </p:pic>
      <p:sp>
        <p:nvSpPr>
          <p:cNvPr id="143502" name="Oval 142"/>
          <p:cNvSpPr>
            <a:spLocks noChangeArrowheads="1"/>
          </p:cNvSpPr>
          <p:nvPr/>
        </p:nvSpPr>
        <p:spPr bwMode="auto">
          <a:xfrm>
            <a:off x="9407526" y="3141664"/>
            <a:ext cx="288925" cy="287337"/>
          </a:xfrm>
          <a:prstGeom prst="ellipse">
            <a:avLst/>
          </a:prstGeom>
          <a:solidFill>
            <a:srgbClr val="99FF33"/>
          </a:solidFill>
          <a:ln w="9525">
            <a:noFill/>
            <a:round/>
            <a:headEnd/>
            <a:tailEnd/>
          </a:ln>
          <a:effectLst>
            <a:prstShdw prst="shdw18" dist="17961" dir="13500000">
              <a:srgbClr val="99FF33">
                <a:gamma/>
                <a:shade val="60000"/>
                <a:invGamma/>
              </a:srgbClr>
            </a:prstShdw>
          </a:effectLst>
        </p:spPr>
        <p:txBody>
          <a:bodyPr wrap="none" anchor="ctr"/>
          <a:lstStyle/>
          <a:p>
            <a:endParaRPr lang="en-US"/>
          </a:p>
        </p:txBody>
      </p:sp>
      <p:pic>
        <p:nvPicPr>
          <p:cNvPr id="143503" name="Picture 143" descr="radar"/>
          <p:cNvPicPr>
            <a:picLocks noChangeAspect="1" noChangeArrowheads="1" noCrop="1"/>
          </p:cNvPicPr>
          <p:nvPr/>
        </p:nvPicPr>
        <p:blipFill>
          <a:blip r:embed="rId9" cstate="print"/>
          <a:srcRect/>
          <a:stretch>
            <a:fillRect/>
          </a:stretch>
        </p:blipFill>
        <p:spPr bwMode="auto">
          <a:xfrm flipH="1">
            <a:off x="9480551" y="3213101"/>
            <a:ext cx="142875" cy="142875"/>
          </a:xfrm>
          <a:prstGeom prst="rect">
            <a:avLst/>
          </a:prstGeom>
          <a:noFill/>
          <a:ln w="9525">
            <a:noFill/>
            <a:miter lim="800000"/>
            <a:headEnd/>
            <a:tailEnd/>
          </a:ln>
        </p:spPr>
      </p:pic>
      <p:pic>
        <p:nvPicPr>
          <p:cNvPr id="143504" name="Picture 144" descr="AnimationP"/>
          <p:cNvPicPr>
            <a:picLocks noChangeAspect="1" noChangeArrowheads="1" noCrop="1"/>
          </p:cNvPicPr>
          <p:nvPr/>
        </p:nvPicPr>
        <p:blipFill>
          <a:blip r:embed="rId3" cstate="print"/>
          <a:srcRect/>
          <a:stretch>
            <a:fillRect/>
          </a:stretch>
        </p:blipFill>
        <p:spPr bwMode="auto">
          <a:xfrm rot="4328851">
            <a:off x="9082882" y="1951832"/>
            <a:ext cx="865188" cy="73025"/>
          </a:xfrm>
          <a:prstGeom prst="rect">
            <a:avLst/>
          </a:prstGeom>
          <a:noFill/>
          <a:ln w="9525">
            <a:noFill/>
            <a:miter lim="800000"/>
            <a:headEnd/>
            <a:tailEnd/>
          </a:ln>
        </p:spPr>
      </p:pic>
      <p:pic>
        <p:nvPicPr>
          <p:cNvPr id="143505" name="Picture 145" descr="AnimationP"/>
          <p:cNvPicPr>
            <a:picLocks noChangeAspect="1" noChangeArrowheads="1" noCrop="1"/>
          </p:cNvPicPr>
          <p:nvPr/>
        </p:nvPicPr>
        <p:blipFill>
          <a:blip r:embed="rId3" cstate="print"/>
          <a:srcRect/>
          <a:stretch>
            <a:fillRect/>
          </a:stretch>
        </p:blipFill>
        <p:spPr bwMode="auto">
          <a:xfrm rot="905490">
            <a:off x="8328025" y="2060576"/>
            <a:ext cx="546100" cy="73025"/>
          </a:xfrm>
          <a:prstGeom prst="rect">
            <a:avLst/>
          </a:prstGeom>
          <a:noFill/>
          <a:ln w="9525">
            <a:noFill/>
            <a:miter lim="800000"/>
            <a:headEnd/>
            <a:tailEnd/>
          </a:ln>
        </p:spPr>
      </p:pic>
      <p:pic>
        <p:nvPicPr>
          <p:cNvPr id="143506" name="Picture 146" descr="AnimationP"/>
          <p:cNvPicPr>
            <a:picLocks noChangeAspect="1" noChangeArrowheads="1" noCrop="1"/>
          </p:cNvPicPr>
          <p:nvPr/>
        </p:nvPicPr>
        <p:blipFill>
          <a:blip r:embed="rId10" cstate="print"/>
          <a:srcRect/>
          <a:stretch>
            <a:fillRect/>
          </a:stretch>
        </p:blipFill>
        <p:spPr bwMode="auto">
          <a:xfrm rot="9542808">
            <a:off x="8886825" y="1630363"/>
            <a:ext cx="522288" cy="69850"/>
          </a:xfrm>
          <a:prstGeom prst="rect">
            <a:avLst/>
          </a:prstGeom>
          <a:noFill/>
          <a:ln w="9525">
            <a:noFill/>
            <a:miter lim="800000"/>
            <a:headEnd/>
            <a:tailEnd/>
          </a:ln>
        </p:spPr>
      </p:pic>
      <p:pic>
        <p:nvPicPr>
          <p:cNvPr id="143507" name="Picture 147" descr="AnimationP"/>
          <p:cNvPicPr>
            <a:picLocks noChangeAspect="1" noChangeArrowheads="1" noCrop="1"/>
          </p:cNvPicPr>
          <p:nvPr/>
        </p:nvPicPr>
        <p:blipFill>
          <a:blip r:embed="rId3" cstate="print"/>
          <a:srcRect/>
          <a:stretch>
            <a:fillRect/>
          </a:stretch>
        </p:blipFill>
        <p:spPr bwMode="auto">
          <a:xfrm rot="17873745" flipV="1">
            <a:off x="8016876" y="2805113"/>
            <a:ext cx="552450" cy="73025"/>
          </a:xfrm>
          <a:prstGeom prst="rect">
            <a:avLst/>
          </a:prstGeom>
          <a:noFill/>
          <a:ln w="9525">
            <a:noFill/>
            <a:miter lim="800000"/>
            <a:headEnd/>
            <a:tailEnd/>
          </a:ln>
        </p:spPr>
      </p:pic>
      <p:pic>
        <p:nvPicPr>
          <p:cNvPr id="143508" name="Picture 148" descr="AnimationP"/>
          <p:cNvPicPr>
            <a:picLocks noChangeAspect="1" noChangeArrowheads="1" noCrop="1"/>
          </p:cNvPicPr>
          <p:nvPr/>
        </p:nvPicPr>
        <p:blipFill>
          <a:blip r:embed="rId3" cstate="print"/>
          <a:srcRect/>
          <a:stretch>
            <a:fillRect/>
          </a:stretch>
        </p:blipFill>
        <p:spPr bwMode="auto">
          <a:xfrm rot="7204481">
            <a:off x="8523288" y="3017838"/>
            <a:ext cx="546100" cy="73025"/>
          </a:xfrm>
          <a:prstGeom prst="rect">
            <a:avLst/>
          </a:prstGeom>
          <a:noFill/>
          <a:ln w="9525">
            <a:noFill/>
            <a:miter lim="800000"/>
            <a:headEnd/>
            <a:tailEnd/>
          </a:ln>
        </p:spPr>
      </p:pic>
      <p:pic>
        <p:nvPicPr>
          <p:cNvPr id="143512" name="Picture 152"/>
          <p:cNvPicPr>
            <a:picLocks noChangeAspect="1" noChangeArrowheads="1"/>
          </p:cNvPicPr>
          <p:nvPr/>
        </p:nvPicPr>
        <p:blipFill>
          <a:blip r:embed="rId11" cstate="print"/>
          <a:srcRect/>
          <a:stretch>
            <a:fillRect/>
          </a:stretch>
        </p:blipFill>
        <p:spPr bwMode="auto">
          <a:xfrm>
            <a:off x="1524000" y="4648200"/>
            <a:ext cx="3132138" cy="990600"/>
          </a:xfrm>
          <a:prstGeom prst="rect">
            <a:avLst/>
          </a:prstGeom>
          <a:noFill/>
          <a:ln w="9525">
            <a:noFill/>
            <a:miter lim="800000"/>
            <a:headEnd/>
            <a:tailEnd/>
          </a:ln>
          <a:effectLst/>
        </p:spPr>
      </p:pic>
      <p:sp>
        <p:nvSpPr>
          <p:cNvPr id="143514" name="AutoShape 154"/>
          <p:cNvSpPr>
            <a:spLocks noChangeArrowheads="1"/>
          </p:cNvSpPr>
          <p:nvPr/>
        </p:nvSpPr>
        <p:spPr bwMode="auto">
          <a:xfrm>
            <a:off x="4656138" y="5194300"/>
            <a:ext cx="576262" cy="215900"/>
          </a:xfrm>
          <a:prstGeom prst="rightArrow">
            <a:avLst>
              <a:gd name="adj1" fmla="val 50000"/>
              <a:gd name="adj2" fmla="val 66728"/>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endParaRPr lang="en-US"/>
          </a:p>
        </p:txBody>
      </p:sp>
      <p:sp>
        <p:nvSpPr>
          <p:cNvPr id="143517" name="AutoShape 157"/>
          <p:cNvSpPr>
            <a:spLocks noChangeArrowheads="1"/>
          </p:cNvSpPr>
          <p:nvPr/>
        </p:nvSpPr>
        <p:spPr bwMode="auto">
          <a:xfrm rot="7266529">
            <a:off x="8796338" y="4976813"/>
            <a:ext cx="431800"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ACAD3"/>
          </a:solidFill>
          <a:ln w="9525">
            <a:solidFill>
              <a:schemeClr val="tx1"/>
            </a:solidFill>
            <a:miter lim="800000"/>
            <a:headEnd/>
            <a:tailEnd/>
          </a:ln>
          <a:effectLst/>
        </p:spPr>
        <p:txBody>
          <a:bodyPr wrap="none" anchor="ctr"/>
          <a:lstStyle/>
          <a:p>
            <a:endParaRPr lang="en-US"/>
          </a:p>
        </p:txBody>
      </p:sp>
      <p:sp>
        <p:nvSpPr>
          <p:cNvPr id="143518" name="AutoShape 158"/>
          <p:cNvSpPr>
            <a:spLocks noChangeArrowheads="1"/>
          </p:cNvSpPr>
          <p:nvPr/>
        </p:nvSpPr>
        <p:spPr bwMode="auto">
          <a:xfrm rot="2783472">
            <a:off x="9156700" y="4976813"/>
            <a:ext cx="431800"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2"/>
          </a:solidFill>
          <a:ln w="9525">
            <a:solidFill>
              <a:schemeClr val="tx1"/>
            </a:solidFill>
            <a:miter lim="800000"/>
            <a:headEnd/>
            <a:tailEnd/>
          </a:ln>
          <a:effectLst/>
        </p:spPr>
        <p:txBody>
          <a:bodyPr wrap="none" anchor="ctr"/>
          <a:lstStyle/>
          <a:p>
            <a:endParaRPr lang="en-US"/>
          </a:p>
        </p:txBody>
      </p:sp>
      <p:sp>
        <p:nvSpPr>
          <p:cNvPr id="144" name="Hexagon 143"/>
          <p:cNvSpPr/>
          <p:nvPr/>
        </p:nvSpPr>
        <p:spPr>
          <a:xfrm>
            <a:off x="2971800" y="1524000"/>
            <a:ext cx="990600" cy="1295400"/>
          </a:xfrm>
          <a:prstGeom prst="hexagon">
            <a:avLst/>
          </a:prstGeom>
          <a:solidFill>
            <a:srgbClr val="00B0F0"/>
          </a:solidFill>
          <a:scene3d>
            <a:camera prst="isometricOffAxis2Top"/>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5" name="Freeform 192"/>
          <p:cNvSpPr>
            <a:spLocks noEditPoints="1"/>
          </p:cNvSpPr>
          <p:nvPr/>
        </p:nvSpPr>
        <p:spPr bwMode="auto">
          <a:xfrm>
            <a:off x="3125753" y="852487"/>
            <a:ext cx="381000" cy="381000"/>
          </a:xfrm>
          <a:custGeom>
            <a:avLst/>
            <a:gdLst/>
            <a:ahLst/>
            <a:cxnLst>
              <a:cxn ang="0">
                <a:pos x="80" y="161"/>
              </a:cxn>
              <a:cxn ang="0">
                <a:pos x="26" y="155"/>
              </a:cxn>
              <a:cxn ang="0">
                <a:pos x="54" y="131"/>
              </a:cxn>
              <a:cxn ang="0">
                <a:pos x="0" y="125"/>
              </a:cxn>
              <a:cxn ang="0">
                <a:pos x="214" y="125"/>
              </a:cxn>
              <a:cxn ang="0">
                <a:pos x="159" y="165"/>
              </a:cxn>
              <a:cxn ang="0">
                <a:pos x="175" y="121"/>
              </a:cxn>
              <a:cxn ang="0">
                <a:pos x="120" y="161"/>
              </a:cxn>
              <a:cxn ang="0">
                <a:pos x="107" y="143"/>
              </a:cxn>
              <a:cxn ang="0">
                <a:pos x="93" y="54"/>
              </a:cxn>
              <a:cxn ang="0">
                <a:pos x="120" y="90"/>
              </a:cxn>
              <a:cxn ang="0">
                <a:pos x="107" y="0"/>
              </a:cxn>
            </a:cxnLst>
            <a:rect l="0" t="0" r="r" b="b"/>
            <a:pathLst>
              <a:path w="214" h="165">
                <a:moveTo>
                  <a:pt x="80" y="161"/>
                </a:moveTo>
                <a:lnTo>
                  <a:pt x="26" y="155"/>
                </a:lnTo>
                <a:lnTo>
                  <a:pt x="54" y="131"/>
                </a:lnTo>
                <a:lnTo>
                  <a:pt x="0" y="125"/>
                </a:lnTo>
                <a:moveTo>
                  <a:pt x="214" y="125"/>
                </a:moveTo>
                <a:lnTo>
                  <a:pt x="159" y="165"/>
                </a:lnTo>
                <a:lnTo>
                  <a:pt x="175" y="121"/>
                </a:lnTo>
                <a:lnTo>
                  <a:pt x="120" y="161"/>
                </a:lnTo>
                <a:moveTo>
                  <a:pt x="107" y="143"/>
                </a:moveTo>
                <a:lnTo>
                  <a:pt x="93" y="54"/>
                </a:lnTo>
                <a:lnTo>
                  <a:pt x="120" y="90"/>
                </a:lnTo>
                <a:lnTo>
                  <a:pt x="107" y="0"/>
                </a:lnTo>
              </a:path>
            </a:pathLst>
          </a:custGeom>
          <a:noFill/>
          <a:ln w="3175">
            <a:solidFill>
              <a:srgbClr val="000000"/>
            </a:solidFill>
            <a:prstDash val="solid"/>
            <a:round/>
            <a:headEnd/>
            <a:tailEnd/>
          </a:ln>
        </p:spPr>
        <p:txBody>
          <a:bodyPr/>
          <a:lstStyle/>
          <a:p>
            <a:endParaRPr lang="en-US"/>
          </a:p>
        </p:txBody>
      </p:sp>
      <p:grpSp>
        <p:nvGrpSpPr>
          <p:cNvPr id="4" name="Group 12"/>
          <p:cNvGrpSpPr>
            <a:grpSpLocks/>
          </p:cNvGrpSpPr>
          <p:nvPr/>
        </p:nvGrpSpPr>
        <p:grpSpPr bwMode="auto">
          <a:xfrm>
            <a:off x="3138454" y="822325"/>
            <a:ext cx="433387" cy="541338"/>
            <a:chOff x="1283" y="604"/>
            <a:chExt cx="397" cy="836"/>
          </a:xfrm>
        </p:grpSpPr>
        <p:sp>
          <p:nvSpPr>
            <p:cNvPr id="147" name="Freeform 13"/>
            <p:cNvSpPr>
              <a:spLocks/>
            </p:cNvSpPr>
            <p:nvPr/>
          </p:nvSpPr>
          <p:spPr bwMode="auto">
            <a:xfrm>
              <a:off x="1377" y="604"/>
              <a:ext cx="174" cy="193"/>
            </a:xfrm>
            <a:custGeom>
              <a:avLst/>
              <a:gdLst/>
              <a:ahLst/>
              <a:cxnLst>
                <a:cxn ang="0">
                  <a:pos x="272" y="134"/>
                </a:cxn>
                <a:cxn ang="0">
                  <a:pos x="226" y="74"/>
                </a:cxn>
                <a:cxn ang="0">
                  <a:pos x="162" y="30"/>
                </a:cxn>
                <a:cxn ang="0">
                  <a:pos x="105" y="0"/>
                </a:cxn>
                <a:cxn ang="0">
                  <a:pos x="59" y="8"/>
                </a:cxn>
                <a:cxn ang="0">
                  <a:pos x="26" y="41"/>
                </a:cxn>
                <a:cxn ang="0">
                  <a:pos x="0" y="142"/>
                </a:cxn>
                <a:cxn ang="0">
                  <a:pos x="10" y="257"/>
                </a:cxn>
                <a:cxn ang="0">
                  <a:pos x="37" y="368"/>
                </a:cxn>
                <a:cxn ang="0">
                  <a:pos x="67" y="454"/>
                </a:cxn>
                <a:cxn ang="0">
                  <a:pos x="124" y="543"/>
                </a:cxn>
                <a:cxn ang="0">
                  <a:pos x="174" y="580"/>
                </a:cxn>
                <a:cxn ang="0">
                  <a:pos x="241" y="580"/>
                </a:cxn>
                <a:cxn ang="0">
                  <a:pos x="310" y="555"/>
                </a:cxn>
                <a:cxn ang="0">
                  <a:pos x="344" y="491"/>
                </a:cxn>
                <a:cxn ang="0">
                  <a:pos x="362" y="410"/>
                </a:cxn>
                <a:cxn ang="0">
                  <a:pos x="355" y="309"/>
                </a:cxn>
                <a:cxn ang="0">
                  <a:pos x="514" y="320"/>
                </a:cxn>
                <a:cxn ang="0">
                  <a:pos x="522" y="276"/>
                </a:cxn>
                <a:cxn ang="0">
                  <a:pos x="340" y="257"/>
                </a:cxn>
                <a:cxn ang="0">
                  <a:pos x="295" y="153"/>
                </a:cxn>
                <a:cxn ang="0">
                  <a:pos x="272" y="134"/>
                </a:cxn>
              </a:cxnLst>
              <a:rect l="0" t="0" r="r" b="b"/>
              <a:pathLst>
                <a:path w="522" h="580">
                  <a:moveTo>
                    <a:pt x="272" y="134"/>
                  </a:moveTo>
                  <a:lnTo>
                    <a:pt x="226" y="74"/>
                  </a:lnTo>
                  <a:lnTo>
                    <a:pt x="162" y="30"/>
                  </a:lnTo>
                  <a:lnTo>
                    <a:pt x="105" y="0"/>
                  </a:lnTo>
                  <a:lnTo>
                    <a:pt x="59" y="8"/>
                  </a:lnTo>
                  <a:lnTo>
                    <a:pt x="26" y="41"/>
                  </a:lnTo>
                  <a:lnTo>
                    <a:pt x="0" y="142"/>
                  </a:lnTo>
                  <a:lnTo>
                    <a:pt x="10" y="257"/>
                  </a:lnTo>
                  <a:lnTo>
                    <a:pt x="37" y="368"/>
                  </a:lnTo>
                  <a:lnTo>
                    <a:pt x="67" y="454"/>
                  </a:lnTo>
                  <a:lnTo>
                    <a:pt x="124" y="543"/>
                  </a:lnTo>
                  <a:lnTo>
                    <a:pt x="174" y="580"/>
                  </a:lnTo>
                  <a:lnTo>
                    <a:pt x="241" y="580"/>
                  </a:lnTo>
                  <a:lnTo>
                    <a:pt x="310" y="555"/>
                  </a:lnTo>
                  <a:lnTo>
                    <a:pt x="344" y="491"/>
                  </a:lnTo>
                  <a:lnTo>
                    <a:pt x="362" y="410"/>
                  </a:lnTo>
                  <a:lnTo>
                    <a:pt x="355" y="309"/>
                  </a:lnTo>
                  <a:lnTo>
                    <a:pt x="514" y="320"/>
                  </a:lnTo>
                  <a:lnTo>
                    <a:pt x="522" y="276"/>
                  </a:lnTo>
                  <a:lnTo>
                    <a:pt x="340" y="257"/>
                  </a:lnTo>
                  <a:lnTo>
                    <a:pt x="295" y="153"/>
                  </a:lnTo>
                  <a:lnTo>
                    <a:pt x="272" y="134"/>
                  </a:lnTo>
                  <a:close/>
                </a:path>
              </a:pathLst>
            </a:custGeom>
            <a:solidFill>
              <a:srgbClr val="000000"/>
            </a:solidFill>
            <a:ln w="9525">
              <a:noFill/>
              <a:round/>
              <a:headEnd/>
              <a:tailEnd/>
            </a:ln>
          </p:spPr>
          <p:txBody>
            <a:bodyPr/>
            <a:lstStyle/>
            <a:p>
              <a:endParaRPr lang="en-US"/>
            </a:p>
          </p:txBody>
        </p:sp>
        <p:sp>
          <p:nvSpPr>
            <p:cNvPr id="148" name="Freeform 14"/>
            <p:cNvSpPr>
              <a:spLocks/>
            </p:cNvSpPr>
            <p:nvPr/>
          </p:nvSpPr>
          <p:spPr bwMode="auto">
            <a:xfrm>
              <a:off x="1424" y="811"/>
              <a:ext cx="105" cy="291"/>
            </a:xfrm>
            <a:custGeom>
              <a:avLst/>
              <a:gdLst/>
              <a:ahLst/>
              <a:cxnLst>
                <a:cxn ang="0">
                  <a:pos x="19" y="68"/>
                </a:cxn>
                <a:cxn ang="0">
                  <a:pos x="30" y="23"/>
                </a:cxn>
                <a:cxn ang="0">
                  <a:pos x="80" y="0"/>
                </a:cxn>
                <a:cxn ang="0">
                  <a:pos x="124" y="0"/>
                </a:cxn>
                <a:cxn ang="0">
                  <a:pos x="181" y="34"/>
                </a:cxn>
                <a:cxn ang="0">
                  <a:pos x="235" y="112"/>
                </a:cxn>
                <a:cxn ang="0">
                  <a:pos x="273" y="194"/>
                </a:cxn>
                <a:cxn ang="0">
                  <a:pos x="291" y="305"/>
                </a:cxn>
                <a:cxn ang="0">
                  <a:pos x="307" y="435"/>
                </a:cxn>
                <a:cxn ang="0">
                  <a:pos x="314" y="561"/>
                </a:cxn>
                <a:cxn ang="0">
                  <a:pos x="314" y="725"/>
                </a:cxn>
                <a:cxn ang="0">
                  <a:pos x="291" y="825"/>
                </a:cxn>
                <a:cxn ang="0">
                  <a:pos x="250" y="862"/>
                </a:cxn>
                <a:cxn ang="0">
                  <a:pos x="178" y="873"/>
                </a:cxn>
                <a:cxn ang="0">
                  <a:pos x="102" y="870"/>
                </a:cxn>
                <a:cxn ang="0">
                  <a:pos x="64" y="825"/>
                </a:cxn>
                <a:cxn ang="0">
                  <a:pos x="42" y="748"/>
                </a:cxn>
                <a:cxn ang="0">
                  <a:pos x="22" y="670"/>
                </a:cxn>
                <a:cxn ang="0">
                  <a:pos x="8" y="528"/>
                </a:cxn>
                <a:cxn ang="0">
                  <a:pos x="0" y="369"/>
                </a:cxn>
                <a:cxn ang="0">
                  <a:pos x="0" y="182"/>
                </a:cxn>
                <a:cxn ang="0">
                  <a:pos x="19" y="101"/>
                </a:cxn>
                <a:cxn ang="0">
                  <a:pos x="19" y="68"/>
                </a:cxn>
              </a:cxnLst>
              <a:rect l="0" t="0" r="r" b="b"/>
              <a:pathLst>
                <a:path w="314" h="873">
                  <a:moveTo>
                    <a:pt x="19" y="68"/>
                  </a:moveTo>
                  <a:lnTo>
                    <a:pt x="30" y="23"/>
                  </a:lnTo>
                  <a:lnTo>
                    <a:pt x="80" y="0"/>
                  </a:lnTo>
                  <a:lnTo>
                    <a:pt x="124" y="0"/>
                  </a:lnTo>
                  <a:lnTo>
                    <a:pt x="181" y="34"/>
                  </a:lnTo>
                  <a:lnTo>
                    <a:pt x="235" y="112"/>
                  </a:lnTo>
                  <a:lnTo>
                    <a:pt x="273" y="194"/>
                  </a:lnTo>
                  <a:lnTo>
                    <a:pt x="291" y="305"/>
                  </a:lnTo>
                  <a:lnTo>
                    <a:pt x="307" y="435"/>
                  </a:lnTo>
                  <a:lnTo>
                    <a:pt x="314" y="561"/>
                  </a:lnTo>
                  <a:lnTo>
                    <a:pt x="314" y="725"/>
                  </a:lnTo>
                  <a:lnTo>
                    <a:pt x="291" y="825"/>
                  </a:lnTo>
                  <a:lnTo>
                    <a:pt x="250" y="862"/>
                  </a:lnTo>
                  <a:lnTo>
                    <a:pt x="178" y="873"/>
                  </a:lnTo>
                  <a:lnTo>
                    <a:pt x="102" y="870"/>
                  </a:lnTo>
                  <a:lnTo>
                    <a:pt x="64" y="825"/>
                  </a:lnTo>
                  <a:lnTo>
                    <a:pt x="42" y="748"/>
                  </a:lnTo>
                  <a:lnTo>
                    <a:pt x="22" y="670"/>
                  </a:lnTo>
                  <a:lnTo>
                    <a:pt x="8" y="528"/>
                  </a:lnTo>
                  <a:lnTo>
                    <a:pt x="0" y="369"/>
                  </a:lnTo>
                  <a:lnTo>
                    <a:pt x="0" y="182"/>
                  </a:lnTo>
                  <a:lnTo>
                    <a:pt x="19" y="101"/>
                  </a:lnTo>
                  <a:lnTo>
                    <a:pt x="19" y="68"/>
                  </a:lnTo>
                  <a:close/>
                </a:path>
              </a:pathLst>
            </a:custGeom>
            <a:solidFill>
              <a:srgbClr val="000000"/>
            </a:solidFill>
            <a:ln w="9525">
              <a:noFill/>
              <a:round/>
              <a:headEnd/>
              <a:tailEnd/>
            </a:ln>
          </p:spPr>
          <p:txBody>
            <a:bodyPr/>
            <a:lstStyle/>
            <a:p>
              <a:endParaRPr lang="en-US"/>
            </a:p>
          </p:txBody>
        </p:sp>
        <p:sp>
          <p:nvSpPr>
            <p:cNvPr id="149" name="Freeform 15"/>
            <p:cNvSpPr>
              <a:spLocks/>
            </p:cNvSpPr>
            <p:nvPr/>
          </p:nvSpPr>
          <p:spPr bwMode="auto">
            <a:xfrm>
              <a:off x="1472" y="819"/>
              <a:ext cx="160" cy="224"/>
            </a:xfrm>
            <a:custGeom>
              <a:avLst/>
              <a:gdLst/>
              <a:ahLst/>
              <a:cxnLst>
                <a:cxn ang="0">
                  <a:pos x="26" y="0"/>
                </a:cxn>
                <a:cxn ang="0">
                  <a:pos x="124" y="12"/>
                </a:cxn>
                <a:cxn ang="0">
                  <a:pos x="226" y="30"/>
                </a:cxn>
                <a:cxn ang="0">
                  <a:pos x="333" y="90"/>
                </a:cxn>
                <a:cxn ang="0">
                  <a:pos x="408" y="134"/>
                </a:cxn>
                <a:cxn ang="0">
                  <a:pos x="457" y="198"/>
                </a:cxn>
                <a:cxn ang="0">
                  <a:pos x="480" y="235"/>
                </a:cxn>
                <a:cxn ang="0">
                  <a:pos x="434" y="344"/>
                </a:cxn>
                <a:cxn ang="0">
                  <a:pos x="362" y="410"/>
                </a:cxn>
                <a:cxn ang="0">
                  <a:pos x="275" y="458"/>
                </a:cxn>
                <a:cxn ang="0">
                  <a:pos x="230" y="488"/>
                </a:cxn>
                <a:cxn ang="0">
                  <a:pos x="151" y="503"/>
                </a:cxn>
                <a:cxn ang="0">
                  <a:pos x="147" y="532"/>
                </a:cxn>
                <a:cxn ang="0">
                  <a:pos x="208" y="559"/>
                </a:cxn>
                <a:cxn ang="0">
                  <a:pos x="295" y="582"/>
                </a:cxn>
                <a:cxn ang="0">
                  <a:pos x="377" y="626"/>
                </a:cxn>
                <a:cxn ang="0">
                  <a:pos x="344" y="659"/>
                </a:cxn>
                <a:cxn ang="0">
                  <a:pos x="310" y="671"/>
                </a:cxn>
                <a:cxn ang="0">
                  <a:pos x="260" y="622"/>
                </a:cxn>
                <a:cxn ang="0">
                  <a:pos x="185" y="592"/>
                </a:cxn>
                <a:cxn ang="0">
                  <a:pos x="124" y="570"/>
                </a:cxn>
                <a:cxn ang="0">
                  <a:pos x="124" y="526"/>
                </a:cxn>
                <a:cxn ang="0">
                  <a:pos x="136" y="477"/>
                </a:cxn>
                <a:cxn ang="0">
                  <a:pos x="174" y="458"/>
                </a:cxn>
                <a:cxn ang="0">
                  <a:pos x="295" y="410"/>
                </a:cxn>
                <a:cxn ang="0">
                  <a:pos x="362" y="336"/>
                </a:cxn>
                <a:cxn ang="0">
                  <a:pos x="411" y="258"/>
                </a:cxn>
                <a:cxn ang="0">
                  <a:pos x="400" y="220"/>
                </a:cxn>
                <a:cxn ang="0">
                  <a:pos x="362" y="175"/>
                </a:cxn>
                <a:cxn ang="0">
                  <a:pos x="272" y="112"/>
                </a:cxn>
                <a:cxn ang="0">
                  <a:pos x="162" y="90"/>
                </a:cxn>
                <a:cxn ang="0">
                  <a:pos x="90" y="86"/>
                </a:cxn>
                <a:cxn ang="0">
                  <a:pos x="26" y="86"/>
                </a:cxn>
                <a:cxn ang="0">
                  <a:pos x="0" y="45"/>
                </a:cxn>
                <a:cxn ang="0">
                  <a:pos x="26" y="0"/>
                </a:cxn>
              </a:cxnLst>
              <a:rect l="0" t="0" r="r" b="b"/>
              <a:pathLst>
                <a:path w="480" h="671">
                  <a:moveTo>
                    <a:pt x="26" y="0"/>
                  </a:moveTo>
                  <a:lnTo>
                    <a:pt x="124" y="12"/>
                  </a:lnTo>
                  <a:lnTo>
                    <a:pt x="226" y="30"/>
                  </a:lnTo>
                  <a:lnTo>
                    <a:pt x="333" y="90"/>
                  </a:lnTo>
                  <a:lnTo>
                    <a:pt x="408" y="134"/>
                  </a:lnTo>
                  <a:lnTo>
                    <a:pt x="457" y="198"/>
                  </a:lnTo>
                  <a:lnTo>
                    <a:pt x="480" y="235"/>
                  </a:lnTo>
                  <a:lnTo>
                    <a:pt x="434" y="344"/>
                  </a:lnTo>
                  <a:lnTo>
                    <a:pt x="362" y="410"/>
                  </a:lnTo>
                  <a:lnTo>
                    <a:pt x="275" y="458"/>
                  </a:lnTo>
                  <a:lnTo>
                    <a:pt x="230" y="488"/>
                  </a:lnTo>
                  <a:lnTo>
                    <a:pt x="151" y="503"/>
                  </a:lnTo>
                  <a:lnTo>
                    <a:pt x="147" y="532"/>
                  </a:lnTo>
                  <a:lnTo>
                    <a:pt x="208" y="559"/>
                  </a:lnTo>
                  <a:lnTo>
                    <a:pt x="295" y="582"/>
                  </a:lnTo>
                  <a:lnTo>
                    <a:pt x="377" y="626"/>
                  </a:lnTo>
                  <a:lnTo>
                    <a:pt x="344" y="659"/>
                  </a:lnTo>
                  <a:lnTo>
                    <a:pt x="310" y="671"/>
                  </a:lnTo>
                  <a:lnTo>
                    <a:pt x="260" y="622"/>
                  </a:lnTo>
                  <a:lnTo>
                    <a:pt x="185" y="592"/>
                  </a:lnTo>
                  <a:lnTo>
                    <a:pt x="124" y="570"/>
                  </a:lnTo>
                  <a:lnTo>
                    <a:pt x="124" y="526"/>
                  </a:lnTo>
                  <a:lnTo>
                    <a:pt x="136" y="477"/>
                  </a:lnTo>
                  <a:lnTo>
                    <a:pt x="174" y="458"/>
                  </a:lnTo>
                  <a:lnTo>
                    <a:pt x="295" y="410"/>
                  </a:lnTo>
                  <a:lnTo>
                    <a:pt x="362" y="336"/>
                  </a:lnTo>
                  <a:lnTo>
                    <a:pt x="411" y="258"/>
                  </a:lnTo>
                  <a:lnTo>
                    <a:pt x="400" y="220"/>
                  </a:lnTo>
                  <a:lnTo>
                    <a:pt x="362" y="175"/>
                  </a:lnTo>
                  <a:lnTo>
                    <a:pt x="272" y="112"/>
                  </a:lnTo>
                  <a:lnTo>
                    <a:pt x="162" y="90"/>
                  </a:lnTo>
                  <a:lnTo>
                    <a:pt x="90" y="86"/>
                  </a:lnTo>
                  <a:lnTo>
                    <a:pt x="26" y="86"/>
                  </a:lnTo>
                  <a:lnTo>
                    <a:pt x="0" y="45"/>
                  </a:lnTo>
                  <a:lnTo>
                    <a:pt x="26" y="0"/>
                  </a:lnTo>
                  <a:close/>
                </a:path>
              </a:pathLst>
            </a:custGeom>
            <a:solidFill>
              <a:srgbClr val="000000"/>
            </a:solidFill>
            <a:ln w="9525">
              <a:noFill/>
              <a:round/>
              <a:headEnd/>
              <a:tailEnd/>
            </a:ln>
          </p:spPr>
          <p:txBody>
            <a:bodyPr/>
            <a:lstStyle/>
            <a:p>
              <a:endParaRPr lang="en-US"/>
            </a:p>
          </p:txBody>
        </p:sp>
        <p:sp>
          <p:nvSpPr>
            <p:cNvPr id="150" name="Freeform 16"/>
            <p:cNvSpPr>
              <a:spLocks/>
            </p:cNvSpPr>
            <p:nvPr/>
          </p:nvSpPr>
          <p:spPr bwMode="auto">
            <a:xfrm>
              <a:off x="1485" y="1073"/>
              <a:ext cx="195" cy="361"/>
            </a:xfrm>
            <a:custGeom>
              <a:avLst/>
              <a:gdLst/>
              <a:ahLst/>
              <a:cxnLst>
                <a:cxn ang="0">
                  <a:pos x="68" y="0"/>
                </a:cxn>
                <a:cxn ang="0">
                  <a:pos x="15" y="0"/>
                </a:cxn>
                <a:cxn ang="0">
                  <a:pos x="0" y="78"/>
                </a:cxn>
                <a:cxn ang="0">
                  <a:pos x="38" y="124"/>
                </a:cxn>
                <a:cxn ang="0">
                  <a:pos x="159" y="231"/>
                </a:cxn>
                <a:cxn ang="0">
                  <a:pos x="266" y="369"/>
                </a:cxn>
                <a:cxn ang="0">
                  <a:pos x="334" y="510"/>
                </a:cxn>
                <a:cxn ang="0">
                  <a:pos x="345" y="603"/>
                </a:cxn>
                <a:cxn ang="0">
                  <a:pos x="341" y="671"/>
                </a:cxn>
                <a:cxn ang="0">
                  <a:pos x="312" y="823"/>
                </a:cxn>
                <a:cxn ang="0">
                  <a:pos x="273" y="946"/>
                </a:cxn>
                <a:cxn ang="0">
                  <a:pos x="239" y="1017"/>
                </a:cxn>
                <a:cxn ang="0">
                  <a:pos x="231" y="1062"/>
                </a:cxn>
                <a:cxn ang="0">
                  <a:pos x="266" y="1062"/>
                </a:cxn>
                <a:cxn ang="0">
                  <a:pos x="318" y="1047"/>
                </a:cxn>
                <a:cxn ang="0">
                  <a:pos x="334" y="1051"/>
                </a:cxn>
                <a:cxn ang="0">
                  <a:pos x="444" y="1057"/>
                </a:cxn>
                <a:cxn ang="0">
                  <a:pos x="528" y="1084"/>
                </a:cxn>
                <a:cxn ang="0">
                  <a:pos x="557" y="1069"/>
                </a:cxn>
                <a:cxn ang="0">
                  <a:pos x="585" y="1013"/>
                </a:cxn>
                <a:cxn ang="0">
                  <a:pos x="557" y="983"/>
                </a:cxn>
                <a:cxn ang="0">
                  <a:pos x="433" y="980"/>
                </a:cxn>
                <a:cxn ang="0">
                  <a:pos x="345" y="991"/>
                </a:cxn>
                <a:cxn ang="0">
                  <a:pos x="300" y="1013"/>
                </a:cxn>
                <a:cxn ang="0">
                  <a:pos x="307" y="961"/>
                </a:cxn>
                <a:cxn ang="0">
                  <a:pos x="353" y="882"/>
                </a:cxn>
                <a:cxn ang="0">
                  <a:pos x="390" y="760"/>
                </a:cxn>
                <a:cxn ang="0">
                  <a:pos x="421" y="656"/>
                </a:cxn>
                <a:cxn ang="0">
                  <a:pos x="398" y="537"/>
                </a:cxn>
                <a:cxn ang="0">
                  <a:pos x="364" y="410"/>
                </a:cxn>
                <a:cxn ang="0">
                  <a:pos x="296" y="264"/>
                </a:cxn>
                <a:cxn ang="0">
                  <a:pos x="197" y="131"/>
                </a:cxn>
                <a:cxn ang="0">
                  <a:pos x="114" y="33"/>
                </a:cxn>
                <a:cxn ang="0">
                  <a:pos x="68" y="0"/>
                </a:cxn>
              </a:cxnLst>
              <a:rect l="0" t="0" r="r" b="b"/>
              <a:pathLst>
                <a:path w="585" h="1084">
                  <a:moveTo>
                    <a:pt x="68" y="0"/>
                  </a:moveTo>
                  <a:lnTo>
                    <a:pt x="15" y="0"/>
                  </a:lnTo>
                  <a:lnTo>
                    <a:pt x="0" y="78"/>
                  </a:lnTo>
                  <a:lnTo>
                    <a:pt x="38" y="124"/>
                  </a:lnTo>
                  <a:lnTo>
                    <a:pt x="159" y="231"/>
                  </a:lnTo>
                  <a:lnTo>
                    <a:pt x="266" y="369"/>
                  </a:lnTo>
                  <a:lnTo>
                    <a:pt x="334" y="510"/>
                  </a:lnTo>
                  <a:lnTo>
                    <a:pt x="345" y="603"/>
                  </a:lnTo>
                  <a:lnTo>
                    <a:pt x="341" y="671"/>
                  </a:lnTo>
                  <a:lnTo>
                    <a:pt x="312" y="823"/>
                  </a:lnTo>
                  <a:lnTo>
                    <a:pt x="273" y="946"/>
                  </a:lnTo>
                  <a:lnTo>
                    <a:pt x="239" y="1017"/>
                  </a:lnTo>
                  <a:lnTo>
                    <a:pt x="231" y="1062"/>
                  </a:lnTo>
                  <a:lnTo>
                    <a:pt x="266" y="1062"/>
                  </a:lnTo>
                  <a:lnTo>
                    <a:pt x="318" y="1047"/>
                  </a:lnTo>
                  <a:lnTo>
                    <a:pt x="334" y="1051"/>
                  </a:lnTo>
                  <a:lnTo>
                    <a:pt x="444" y="1057"/>
                  </a:lnTo>
                  <a:lnTo>
                    <a:pt x="528" y="1084"/>
                  </a:lnTo>
                  <a:lnTo>
                    <a:pt x="557" y="1069"/>
                  </a:lnTo>
                  <a:lnTo>
                    <a:pt x="585" y="1013"/>
                  </a:lnTo>
                  <a:lnTo>
                    <a:pt x="557" y="983"/>
                  </a:lnTo>
                  <a:lnTo>
                    <a:pt x="433" y="980"/>
                  </a:lnTo>
                  <a:lnTo>
                    <a:pt x="345" y="991"/>
                  </a:lnTo>
                  <a:lnTo>
                    <a:pt x="300" y="1013"/>
                  </a:lnTo>
                  <a:lnTo>
                    <a:pt x="307" y="961"/>
                  </a:lnTo>
                  <a:lnTo>
                    <a:pt x="353" y="882"/>
                  </a:lnTo>
                  <a:lnTo>
                    <a:pt x="390" y="760"/>
                  </a:lnTo>
                  <a:lnTo>
                    <a:pt x="421" y="656"/>
                  </a:lnTo>
                  <a:lnTo>
                    <a:pt x="398" y="537"/>
                  </a:lnTo>
                  <a:lnTo>
                    <a:pt x="364" y="410"/>
                  </a:lnTo>
                  <a:lnTo>
                    <a:pt x="296" y="264"/>
                  </a:lnTo>
                  <a:lnTo>
                    <a:pt x="197" y="131"/>
                  </a:lnTo>
                  <a:lnTo>
                    <a:pt x="114" y="33"/>
                  </a:lnTo>
                  <a:lnTo>
                    <a:pt x="68" y="0"/>
                  </a:lnTo>
                  <a:close/>
                </a:path>
              </a:pathLst>
            </a:custGeom>
            <a:solidFill>
              <a:srgbClr val="000000"/>
            </a:solidFill>
            <a:ln w="9525">
              <a:noFill/>
              <a:round/>
              <a:headEnd/>
              <a:tailEnd/>
            </a:ln>
          </p:spPr>
          <p:txBody>
            <a:bodyPr/>
            <a:lstStyle/>
            <a:p>
              <a:endParaRPr lang="en-US"/>
            </a:p>
          </p:txBody>
        </p:sp>
        <p:sp>
          <p:nvSpPr>
            <p:cNvPr id="151" name="Freeform 17"/>
            <p:cNvSpPr>
              <a:spLocks/>
            </p:cNvSpPr>
            <p:nvPr/>
          </p:nvSpPr>
          <p:spPr bwMode="auto">
            <a:xfrm>
              <a:off x="1362" y="1072"/>
              <a:ext cx="132" cy="368"/>
            </a:xfrm>
            <a:custGeom>
              <a:avLst/>
              <a:gdLst/>
              <a:ahLst/>
              <a:cxnLst>
                <a:cxn ang="0">
                  <a:pos x="273" y="0"/>
                </a:cxn>
                <a:cxn ang="0">
                  <a:pos x="223" y="104"/>
                </a:cxn>
                <a:cxn ang="0">
                  <a:pos x="189" y="256"/>
                </a:cxn>
                <a:cxn ang="0">
                  <a:pos x="148" y="424"/>
                </a:cxn>
                <a:cxn ang="0">
                  <a:pos x="110" y="595"/>
                </a:cxn>
                <a:cxn ang="0">
                  <a:pos x="110" y="658"/>
                </a:cxn>
                <a:cxn ang="0">
                  <a:pos x="148" y="770"/>
                </a:cxn>
                <a:cxn ang="0">
                  <a:pos x="201" y="829"/>
                </a:cxn>
                <a:cxn ang="0">
                  <a:pos x="250" y="904"/>
                </a:cxn>
                <a:cxn ang="0">
                  <a:pos x="284" y="959"/>
                </a:cxn>
                <a:cxn ang="0">
                  <a:pos x="269" y="985"/>
                </a:cxn>
                <a:cxn ang="0">
                  <a:pos x="182" y="996"/>
                </a:cxn>
                <a:cxn ang="0">
                  <a:pos x="42" y="1018"/>
                </a:cxn>
                <a:cxn ang="0">
                  <a:pos x="0" y="1053"/>
                </a:cxn>
                <a:cxn ang="0">
                  <a:pos x="35" y="1082"/>
                </a:cxn>
                <a:cxn ang="0">
                  <a:pos x="114" y="1104"/>
                </a:cxn>
                <a:cxn ang="0">
                  <a:pos x="205" y="1059"/>
                </a:cxn>
                <a:cxn ang="0">
                  <a:pos x="273" y="1030"/>
                </a:cxn>
                <a:cxn ang="0">
                  <a:pos x="359" y="1018"/>
                </a:cxn>
                <a:cxn ang="0">
                  <a:pos x="394" y="1008"/>
                </a:cxn>
                <a:cxn ang="0">
                  <a:pos x="382" y="970"/>
                </a:cxn>
                <a:cxn ang="0">
                  <a:pos x="284" y="874"/>
                </a:cxn>
                <a:cxn ang="0">
                  <a:pos x="227" y="773"/>
                </a:cxn>
                <a:cxn ang="0">
                  <a:pos x="178" y="706"/>
                </a:cxn>
                <a:cxn ang="0">
                  <a:pos x="171" y="639"/>
                </a:cxn>
                <a:cxn ang="0">
                  <a:pos x="194" y="528"/>
                </a:cxn>
                <a:cxn ang="0">
                  <a:pos x="246" y="413"/>
                </a:cxn>
                <a:cxn ang="0">
                  <a:pos x="303" y="216"/>
                </a:cxn>
                <a:cxn ang="0">
                  <a:pos x="353" y="101"/>
                </a:cxn>
                <a:cxn ang="0">
                  <a:pos x="348" y="33"/>
                </a:cxn>
                <a:cxn ang="0">
                  <a:pos x="303" y="0"/>
                </a:cxn>
                <a:cxn ang="0">
                  <a:pos x="273" y="0"/>
                </a:cxn>
              </a:cxnLst>
              <a:rect l="0" t="0" r="r" b="b"/>
              <a:pathLst>
                <a:path w="394" h="1104">
                  <a:moveTo>
                    <a:pt x="273" y="0"/>
                  </a:moveTo>
                  <a:lnTo>
                    <a:pt x="223" y="104"/>
                  </a:lnTo>
                  <a:lnTo>
                    <a:pt x="189" y="256"/>
                  </a:lnTo>
                  <a:lnTo>
                    <a:pt x="148" y="424"/>
                  </a:lnTo>
                  <a:lnTo>
                    <a:pt x="110" y="595"/>
                  </a:lnTo>
                  <a:lnTo>
                    <a:pt x="110" y="658"/>
                  </a:lnTo>
                  <a:lnTo>
                    <a:pt x="148" y="770"/>
                  </a:lnTo>
                  <a:lnTo>
                    <a:pt x="201" y="829"/>
                  </a:lnTo>
                  <a:lnTo>
                    <a:pt x="250" y="904"/>
                  </a:lnTo>
                  <a:lnTo>
                    <a:pt x="284" y="959"/>
                  </a:lnTo>
                  <a:lnTo>
                    <a:pt x="269" y="985"/>
                  </a:lnTo>
                  <a:lnTo>
                    <a:pt x="182" y="996"/>
                  </a:lnTo>
                  <a:lnTo>
                    <a:pt x="42" y="1018"/>
                  </a:lnTo>
                  <a:lnTo>
                    <a:pt x="0" y="1053"/>
                  </a:lnTo>
                  <a:lnTo>
                    <a:pt x="35" y="1082"/>
                  </a:lnTo>
                  <a:lnTo>
                    <a:pt x="114" y="1104"/>
                  </a:lnTo>
                  <a:lnTo>
                    <a:pt x="205" y="1059"/>
                  </a:lnTo>
                  <a:lnTo>
                    <a:pt x="273" y="1030"/>
                  </a:lnTo>
                  <a:lnTo>
                    <a:pt x="359" y="1018"/>
                  </a:lnTo>
                  <a:lnTo>
                    <a:pt x="394" y="1008"/>
                  </a:lnTo>
                  <a:lnTo>
                    <a:pt x="382" y="970"/>
                  </a:lnTo>
                  <a:lnTo>
                    <a:pt x="284" y="874"/>
                  </a:lnTo>
                  <a:lnTo>
                    <a:pt x="227" y="773"/>
                  </a:lnTo>
                  <a:lnTo>
                    <a:pt x="178" y="706"/>
                  </a:lnTo>
                  <a:lnTo>
                    <a:pt x="171" y="639"/>
                  </a:lnTo>
                  <a:lnTo>
                    <a:pt x="194" y="528"/>
                  </a:lnTo>
                  <a:lnTo>
                    <a:pt x="246" y="413"/>
                  </a:lnTo>
                  <a:lnTo>
                    <a:pt x="303" y="216"/>
                  </a:lnTo>
                  <a:lnTo>
                    <a:pt x="353" y="101"/>
                  </a:lnTo>
                  <a:lnTo>
                    <a:pt x="348" y="33"/>
                  </a:lnTo>
                  <a:lnTo>
                    <a:pt x="303" y="0"/>
                  </a:lnTo>
                  <a:lnTo>
                    <a:pt x="273" y="0"/>
                  </a:lnTo>
                  <a:close/>
                </a:path>
              </a:pathLst>
            </a:custGeom>
            <a:solidFill>
              <a:srgbClr val="000000"/>
            </a:solidFill>
            <a:ln w="9525">
              <a:noFill/>
              <a:round/>
              <a:headEnd/>
              <a:tailEnd/>
            </a:ln>
          </p:spPr>
          <p:txBody>
            <a:bodyPr/>
            <a:lstStyle/>
            <a:p>
              <a:endParaRPr lang="en-US"/>
            </a:p>
          </p:txBody>
        </p:sp>
        <p:sp>
          <p:nvSpPr>
            <p:cNvPr id="152" name="Freeform 18"/>
            <p:cNvSpPr>
              <a:spLocks/>
            </p:cNvSpPr>
            <p:nvPr/>
          </p:nvSpPr>
          <p:spPr bwMode="auto">
            <a:xfrm rot="124902" flipH="1">
              <a:off x="1283" y="810"/>
              <a:ext cx="192" cy="224"/>
            </a:xfrm>
            <a:custGeom>
              <a:avLst/>
              <a:gdLst/>
              <a:ahLst/>
              <a:cxnLst>
                <a:cxn ang="0">
                  <a:pos x="26" y="0"/>
                </a:cxn>
                <a:cxn ang="0">
                  <a:pos x="124" y="12"/>
                </a:cxn>
                <a:cxn ang="0">
                  <a:pos x="226" y="30"/>
                </a:cxn>
                <a:cxn ang="0">
                  <a:pos x="333" y="90"/>
                </a:cxn>
                <a:cxn ang="0">
                  <a:pos x="408" y="134"/>
                </a:cxn>
                <a:cxn ang="0">
                  <a:pos x="457" y="198"/>
                </a:cxn>
                <a:cxn ang="0">
                  <a:pos x="480" y="235"/>
                </a:cxn>
                <a:cxn ang="0">
                  <a:pos x="434" y="344"/>
                </a:cxn>
                <a:cxn ang="0">
                  <a:pos x="362" y="410"/>
                </a:cxn>
                <a:cxn ang="0">
                  <a:pos x="275" y="458"/>
                </a:cxn>
                <a:cxn ang="0">
                  <a:pos x="230" y="488"/>
                </a:cxn>
                <a:cxn ang="0">
                  <a:pos x="151" y="503"/>
                </a:cxn>
                <a:cxn ang="0">
                  <a:pos x="147" y="532"/>
                </a:cxn>
                <a:cxn ang="0">
                  <a:pos x="208" y="559"/>
                </a:cxn>
                <a:cxn ang="0">
                  <a:pos x="295" y="582"/>
                </a:cxn>
                <a:cxn ang="0">
                  <a:pos x="377" y="626"/>
                </a:cxn>
                <a:cxn ang="0">
                  <a:pos x="344" y="659"/>
                </a:cxn>
                <a:cxn ang="0">
                  <a:pos x="310" y="671"/>
                </a:cxn>
                <a:cxn ang="0">
                  <a:pos x="260" y="622"/>
                </a:cxn>
                <a:cxn ang="0">
                  <a:pos x="185" y="592"/>
                </a:cxn>
                <a:cxn ang="0">
                  <a:pos x="124" y="570"/>
                </a:cxn>
                <a:cxn ang="0">
                  <a:pos x="124" y="526"/>
                </a:cxn>
                <a:cxn ang="0">
                  <a:pos x="136" y="477"/>
                </a:cxn>
                <a:cxn ang="0">
                  <a:pos x="174" y="458"/>
                </a:cxn>
                <a:cxn ang="0">
                  <a:pos x="295" y="410"/>
                </a:cxn>
                <a:cxn ang="0">
                  <a:pos x="362" y="336"/>
                </a:cxn>
                <a:cxn ang="0">
                  <a:pos x="411" y="258"/>
                </a:cxn>
                <a:cxn ang="0">
                  <a:pos x="400" y="220"/>
                </a:cxn>
                <a:cxn ang="0">
                  <a:pos x="362" y="175"/>
                </a:cxn>
                <a:cxn ang="0">
                  <a:pos x="272" y="112"/>
                </a:cxn>
                <a:cxn ang="0">
                  <a:pos x="162" y="90"/>
                </a:cxn>
                <a:cxn ang="0">
                  <a:pos x="90" y="86"/>
                </a:cxn>
                <a:cxn ang="0">
                  <a:pos x="26" y="86"/>
                </a:cxn>
                <a:cxn ang="0">
                  <a:pos x="0" y="45"/>
                </a:cxn>
                <a:cxn ang="0">
                  <a:pos x="26" y="0"/>
                </a:cxn>
              </a:cxnLst>
              <a:rect l="0" t="0" r="r" b="b"/>
              <a:pathLst>
                <a:path w="480" h="671">
                  <a:moveTo>
                    <a:pt x="26" y="0"/>
                  </a:moveTo>
                  <a:lnTo>
                    <a:pt x="124" y="12"/>
                  </a:lnTo>
                  <a:lnTo>
                    <a:pt x="226" y="30"/>
                  </a:lnTo>
                  <a:lnTo>
                    <a:pt x="333" y="90"/>
                  </a:lnTo>
                  <a:lnTo>
                    <a:pt x="408" y="134"/>
                  </a:lnTo>
                  <a:lnTo>
                    <a:pt x="457" y="198"/>
                  </a:lnTo>
                  <a:lnTo>
                    <a:pt x="480" y="235"/>
                  </a:lnTo>
                  <a:lnTo>
                    <a:pt x="434" y="344"/>
                  </a:lnTo>
                  <a:lnTo>
                    <a:pt x="362" y="410"/>
                  </a:lnTo>
                  <a:lnTo>
                    <a:pt x="275" y="458"/>
                  </a:lnTo>
                  <a:lnTo>
                    <a:pt x="230" y="488"/>
                  </a:lnTo>
                  <a:lnTo>
                    <a:pt x="151" y="503"/>
                  </a:lnTo>
                  <a:lnTo>
                    <a:pt x="147" y="532"/>
                  </a:lnTo>
                  <a:lnTo>
                    <a:pt x="208" y="559"/>
                  </a:lnTo>
                  <a:lnTo>
                    <a:pt x="295" y="582"/>
                  </a:lnTo>
                  <a:lnTo>
                    <a:pt x="377" y="626"/>
                  </a:lnTo>
                  <a:lnTo>
                    <a:pt x="344" y="659"/>
                  </a:lnTo>
                  <a:lnTo>
                    <a:pt x="310" y="671"/>
                  </a:lnTo>
                  <a:lnTo>
                    <a:pt x="260" y="622"/>
                  </a:lnTo>
                  <a:lnTo>
                    <a:pt x="185" y="592"/>
                  </a:lnTo>
                  <a:lnTo>
                    <a:pt x="124" y="570"/>
                  </a:lnTo>
                  <a:lnTo>
                    <a:pt x="124" y="526"/>
                  </a:lnTo>
                  <a:lnTo>
                    <a:pt x="136" y="477"/>
                  </a:lnTo>
                  <a:lnTo>
                    <a:pt x="174" y="458"/>
                  </a:lnTo>
                  <a:lnTo>
                    <a:pt x="295" y="410"/>
                  </a:lnTo>
                  <a:lnTo>
                    <a:pt x="362" y="336"/>
                  </a:lnTo>
                  <a:lnTo>
                    <a:pt x="411" y="258"/>
                  </a:lnTo>
                  <a:lnTo>
                    <a:pt x="400" y="220"/>
                  </a:lnTo>
                  <a:lnTo>
                    <a:pt x="362" y="175"/>
                  </a:lnTo>
                  <a:lnTo>
                    <a:pt x="272" y="112"/>
                  </a:lnTo>
                  <a:lnTo>
                    <a:pt x="162" y="90"/>
                  </a:lnTo>
                  <a:lnTo>
                    <a:pt x="90" y="86"/>
                  </a:lnTo>
                  <a:lnTo>
                    <a:pt x="26" y="86"/>
                  </a:lnTo>
                  <a:lnTo>
                    <a:pt x="0" y="45"/>
                  </a:lnTo>
                  <a:lnTo>
                    <a:pt x="26" y="0"/>
                  </a:lnTo>
                  <a:close/>
                </a:path>
              </a:pathLst>
            </a:custGeom>
            <a:solidFill>
              <a:srgbClr val="000000"/>
            </a:solidFill>
            <a:ln w="9525">
              <a:noFill/>
              <a:round/>
              <a:headEnd/>
              <a:tailEnd/>
            </a:ln>
          </p:spPr>
          <p:txBody>
            <a:bodyPr/>
            <a:lstStyle/>
            <a:p>
              <a:endParaRPr lang="en-US"/>
            </a:p>
          </p:txBody>
        </p:sp>
      </p:grpSp>
      <p:sp>
        <p:nvSpPr>
          <p:cNvPr id="153" name="Freeform 191"/>
          <p:cNvSpPr>
            <a:spLocks noEditPoints="1"/>
          </p:cNvSpPr>
          <p:nvPr/>
        </p:nvSpPr>
        <p:spPr bwMode="auto">
          <a:xfrm>
            <a:off x="3076301" y="1127125"/>
            <a:ext cx="519353" cy="1066800"/>
          </a:xfrm>
          <a:custGeom>
            <a:avLst/>
            <a:gdLst/>
            <a:ahLst/>
            <a:cxnLst>
              <a:cxn ang="0">
                <a:pos x="0" y="784"/>
              </a:cxn>
              <a:cxn ang="0">
                <a:pos x="107" y="713"/>
              </a:cxn>
              <a:cxn ang="0">
                <a:pos x="214" y="784"/>
              </a:cxn>
              <a:cxn ang="0">
                <a:pos x="107" y="0"/>
              </a:cxn>
              <a:cxn ang="0">
                <a:pos x="107" y="856"/>
              </a:cxn>
              <a:cxn ang="0">
                <a:pos x="0" y="784"/>
              </a:cxn>
              <a:cxn ang="0">
                <a:pos x="107" y="0"/>
              </a:cxn>
              <a:cxn ang="0">
                <a:pos x="214" y="784"/>
              </a:cxn>
              <a:cxn ang="0">
                <a:pos x="107" y="856"/>
              </a:cxn>
              <a:cxn ang="0">
                <a:pos x="80" y="196"/>
              </a:cxn>
              <a:cxn ang="0">
                <a:pos x="107" y="214"/>
              </a:cxn>
              <a:cxn ang="0">
                <a:pos x="133" y="196"/>
              </a:cxn>
              <a:cxn ang="0">
                <a:pos x="71" y="262"/>
              </a:cxn>
              <a:cxn ang="0">
                <a:pos x="107" y="285"/>
              </a:cxn>
              <a:cxn ang="0">
                <a:pos x="142" y="262"/>
              </a:cxn>
              <a:cxn ang="0">
                <a:pos x="62" y="326"/>
              </a:cxn>
              <a:cxn ang="0">
                <a:pos x="107" y="356"/>
              </a:cxn>
              <a:cxn ang="0">
                <a:pos x="150" y="325"/>
              </a:cxn>
              <a:cxn ang="0">
                <a:pos x="53" y="392"/>
              </a:cxn>
              <a:cxn ang="0">
                <a:pos x="107" y="427"/>
              </a:cxn>
              <a:cxn ang="0">
                <a:pos x="160" y="392"/>
              </a:cxn>
              <a:cxn ang="0">
                <a:pos x="44" y="457"/>
              </a:cxn>
              <a:cxn ang="0">
                <a:pos x="107" y="499"/>
              </a:cxn>
              <a:cxn ang="0">
                <a:pos x="169" y="457"/>
              </a:cxn>
              <a:cxn ang="0">
                <a:pos x="35" y="523"/>
              </a:cxn>
              <a:cxn ang="0">
                <a:pos x="107" y="571"/>
              </a:cxn>
              <a:cxn ang="0">
                <a:pos x="177" y="521"/>
              </a:cxn>
              <a:cxn ang="0">
                <a:pos x="27" y="588"/>
              </a:cxn>
              <a:cxn ang="0">
                <a:pos x="107" y="642"/>
              </a:cxn>
              <a:cxn ang="0">
                <a:pos x="187" y="588"/>
              </a:cxn>
              <a:cxn ang="0">
                <a:pos x="17" y="653"/>
              </a:cxn>
              <a:cxn ang="0">
                <a:pos x="107" y="713"/>
              </a:cxn>
              <a:cxn ang="0">
                <a:pos x="196" y="654"/>
              </a:cxn>
              <a:cxn ang="0">
                <a:pos x="9" y="719"/>
              </a:cxn>
              <a:cxn ang="0">
                <a:pos x="107" y="784"/>
              </a:cxn>
              <a:cxn ang="0">
                <a:pos x="204" y="717"/>
              </a:cxn>
            </a:cxnLst>
            <a:rect l="0" t="0" r="r" b="b"/>
            <a:pathLst>
              <a:path w="214" h="856">
                <a:moveTo>
                  <a:pt x="0" y="784"/>
                </a:moveTo>
                <a:lnTo>
                  <a:pt x="107" y="713"/>
                </a:lnTo>
                <a:lnTo>
                  <a:pt x="214" y="784"/>
                </a:lnTo>
                <a:moveTo>
                  <a:pt x="107" y="0"/>
                </a:moveTo>
                <a:lnTo>
                  <a:pt x="107" y="856"/>
                </a:lnTo>
                <a:lnTo>
                  <a:pt x="0" y="784"/>
                </a:lnTo>
                <a:lnTo>
                  <a:pt x="107" y="0"/>
                </a:lnTo>
                <a:lnTo>
                  <a:pt x="214" y="784"/>
                </a:lnTo>
                <a:lnTo>
                  <a:pt x="107" y="856"/>
                </a:lnTo>
                <a:moveTo>
                  <a:pt x="80" y="196"/>
                </a:moveTo>
                <a:lnTo>
                  <a:pt x="107" y="214"/>
                </a:lnTo>
                <a:lnTo>
                  <a:pt x="133" y="196"/>
                </a:lnTo>
                <a:moveTo>
                  <a:pt x="71" y="262"/>
                </a:moveTo>
                <a:lnTo>
                  <a:pt x="107" y="285"/>
                </a:lnTo>
                <a:lnTo>
                  <a:pt x="142" y="262"/>
                </a:lnTo>
                <a:moveTo>
                  <a:pt x="62" y="326"/>
                </a:moveTo>
                <a:lnTo>
                  <a:pt x="107" y="356"/>
                </a:lnTo>
                <a:lnTo>
                  <a:pt x="150" y="325"/>
                </a:lnTo>
                <a:moveTo>
                  <a:pt x="53" y="392"/>
                </a:moveTo>
                <a:lnTo>
                  <a:pt x="107" y="427"/>
                </a:lnTo>
                <a:lnTo>
                  <a:pt x="160" y="392"/>
                </a:lnTo>
                <a:moveTo>
                  <a:pt x="44" y="457"/>
                </a:moveTo>
                <a:lnTo>
                  <a:pt x="107" y="499"/>
                </a:lnTo>
                <a:lnTo>
                  <a:pt x="169" y="457"/>
                </a:lnTo>
                <a:moveTo>
                  <a:pt x="35" y="523"/>
                </a:moveTo>
                <a:lnTo>
                  <a:pt x="107" y="571"/>
                </a:lnTo>
                <a:lnTo>
                  <a:pt x="177" y="521"/>
                </a:lnTo>
                <a:moveTo>
                  <a:pt x="27" y="588"/>
                </a:moveTo>
                <a:lnTo>
                  <a:pt x="107" y="642"/>
                </a:lnTo>
                <a:lnTo>
                  <a:pt x="187" y="588"/>
                </a:lnTo>
                <a:moveTo>
                  <a:pt x="17" y="653"/>
                </a:moveTo>
                <a:lnTo>
                  <a:pt x="107" y="713"/>
                </a:lnTo>
                <a:lnTo>
                  <a:pt x="196" y="654"/>
                </a:lnTo>
                <a:moveTo>
                  <a:pt x="9" y="719"/>
                </a:moveTo>
                <a:lnTo>
                  <a:pt x="107" y="784"/>
                </a:lnTo>
                <a:lnTo>
                  <a:pt x="204" y="717"/>
                </a:lnTo>
              </a:path>
            </a:pathLst>
          </a:custGeom>
          <a:noFill/>
          <a:ln w="7938">
            <a:solidFill>
              <a:srgbClr val="000000"/>
            </a:solidFill>
            <a:prstDash val="solid"/>
            <a:round/>
            <a:headEnd/>
            <a:tailEnd/>
          </a:ln>
        </p:spPr>
        <p:txBody>
          <a:bodyPr/>
          <a:lstStyle/>
          <a:p>
            <a:endParaRPr lang="en-US" dirty="0"/>
          </a:p>
          <a:p>
            <a:endParaRPr lang="en-US" dirty="0"/>
          </a:p>
        </p:txBody>
      </p:sp>
      <p:pic>
        <p:nvPicPr>
          <p:cNvPr id="154" name="Picture 45" descr="radar"/>
          <p:cNvPicPr>
            <a:picLocks noChangeAspect="1" noChangeArrowheads="1" noCrop="1"/>
          </p:cNvPicPr>
          <p:nvPr/>
        </p:nvPicPr>
        <p:blipFill>
          <a:blip r:embed="rId5" cstate="print"/>
          <a:srcRect/>
          <a:stretch>
            <a:fillRect/>
          </a:stretch>
        </p:blipFill>
        <p:spPr bwMode="auto">
          <a:xfrm>
            <a:off x="3214654" y="1965326"/>
            <a:ext cx="320675" cy="320675"/>
          </a:xfrm>
          <a:prstGeom prst="rect">
            <a:avLst/>
          </a:prstGeom>
          <a:noFill/>
          <a:ln w="9525">
            <a:noFill/>
            <a:miter lim="800000"/>
            <a:headEnd/>
            <a:tailEnd/>
          </a:ln>
        </p:spPr>
      </p:pic>
      <p:graphicFrame>
        <p:nvGraphicFramePr>
          <p:cNvPr id="52226" name="Object 5"/>
          <p:cNvGraphicFramePr>
            <a:graphicFrameLocks noChangeAspect="1"/>
          </p:cNvGraphicFramePr>
          <p:nvPr/>
        </p:nvGraphicFramePr>
        <p:xfrm>
          <a:off x="1447800" y="2286000"/>
          <a:ext cx="3276600" cy="2133600"/>
        </p:xfrm>
        <a:graphic>
          <a:graphicData uri="http://schemas.openxmlformats.org/presentationml/2006/ole">
            <mc:AlternateContent xmlns:mc="http://schemas.openxmlformats.org/markup-compatibility/2006">
              <mc:Choice xmlns:v="urn:schemas-microsoft-com:vml" Requires="v">
                <p:oleObj spid="_x0000_s2068" name="Visio" r:id="rId12" imgW="720191" imgH="620409" progId="Visio.Drawing.6">
                  <p:embed/>
                </p:oleObj>
              </mc:Choice>
              <mc:Fallback>
                <p:oleObj name="Visio" r:id="rId12" imgW="720191" imgH="620409" progId="Visio.Drawing.6">
                  <p:embed/>
                  <p:pic>
                    <p:nvPicPr>
                      <p:cNvPr id="52226"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7800" y="2286000"/>
                        <a:ext cx="3276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2" name="Object 28"/>
          <p:cNvGraphicFramePr>
            <a:graphicFrameLocks noChangeAspect="1"/>
          </p:cNvGraphicFramePr>
          <p:nvPr/>
        </p:nvGraphicFramePr>
        <p:xfrm>
          <a:off x="3886200" y="3657601"/>
          <a:ext cx="863600" cy="485775"/>
        </p:xfrm>
        <a:graphic>
          <a:graphicData uri="http://schemas.openxmlformats.org/presentationml/2006/ole">
            <mc:AlternateContent xmlns:mc="http://schemas.openxmlformats.org/markup-compatibility/2006">
              <mc:Choice xmlns:v="urn:schemas-microsoft-com:vml" Requires="v">
                <p:oleObj spid="_x0000_s2069" name="Visio" r:id="rId14" imgW="592337" imgH="333713" progId="Visio.Drawing.6">
                  <p:embed/>
                </p:oleObj>
              </mc:Choice>
              <mc:Fallback>
                <p:oleObj name="Visio" r:id="rId14" imgW="592337" imgH="333713" progId="Visio.Drawing.6">
                  <p:embed/>
                  <p:pic>
                    <p:nvPicPr>
                      <p:cNvPr id="142" name="Object 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6200" y="3657601"/>
                        <a:ext cx="8636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 name="Freeform 29"/>
          <p:cNvSpPr>
            <a:spLocks/>
          </p:cNvSpPr>
          <p:nvPr/>
        </p:nvSpPr>
        <p:spPr bwMode="auto">
          <a:xfrm rot="16036982">
            <a:off x="3935981" y="3391536"/>
            <a:ext cx="377579" cy="154615"/>
          </a:xfrm>
          <a:custGeom>
            <a:avLst/>
            <a:gdLst/>
            <a:ahLst/>
            <a:cxnLst>
              <a:cxn ang="0">
                <a:pos x="0" y="182"/>
              </a:cxn>
              <a:cxn ang="0">
                <a:pos x="404" y="24"/>
              </a:cxn>
              <a:cxn ang="0">
                <a:pos x="383" y="108"/>
              </a:cxn>
              <a:cxn ang="0">
                <a:pos x="729" y="0"/>
              </a:cxn>
              <a:cxn ang="0">
                <a:pos x="325" y="157"/>
              </a:cxn>
              <a:cxn ang="0">
                <a:pos x="346" y="73"/>
              </a:cxn>
              <a:cxn ang="0">
                <a:pos x="0" y="182"/>
              </a:cxn>
            </a:cxnLst>
            <a:rect l="0" t="0" r="r" b="b"/>
            <a:pathLst>
              <a:path w="729" h="182">
                <a:moveTo>
                  <a:pt x="0" y="182"/>
                </a:moveTo>
                <a:lnTo>
                  <a:pt x="404" y="24"/>
                </a:lnTo>
                <a:lnTo>
                  <a:pt x="383" y="108"/>
                </a:lnTo>
                <a:lnTo>
                  <a:pt x="729" y="0"/>
                </a:lnTo>
                <a:lnTo>
                  <a:pt x="325" y="157"/>
                </a:lnTo>
                <a:lnTo>
                  <a:pt x="346" y="73"/>
                </a:lnTo>
                <a:lnTo>
                  <a:pt x="0" y="182"/>
                </a:lnTo>
                <a:close/>
              </a:path>
            </a:pathLst>
          </a:custGeom>
          <a:solidFill>
            <a:srgbClr val="000000"/>
          </a:solidFill>
          <a:ln w="3175">
            <a:solidFill>
              <a:srgbClr val="000000"/>
            </a:solidFill>
            <a:prstDash val="solid"/>
            <a:round/>
            <a:headEnd/>
            <a:tailEnd/>
          </a:ln>
        </p:spPr>
        <p:txBody>
          <a:bodyPr/>
          <a:lstStyle/>
          <a:p>
            <a:endParaRPr lang="en-US"/>
          </a:p>
        </p:txBody>
      </p:sp>
      <p:pic>
        <p:nvPicPr>
          <p:cNvPr id="155" name="Picture 129" descr="AnimationP0"/>
          <p:cNvPicPr>
            <a:picLocks noChangeAspect="1" noChangeArrowheads="1" noCrop="1"/>
          </p:cNvPicPr>
          <p:nvPr/>
        </p:nvPicPr>
        <p:blipFill>
          <a:blip r:embed="rId7" cstate="print"/>
          <a:srcRect/>
          <a:stretch>
            <a:fillRect/>
          </a:stretch>
        </p:blipFill>
        <p:spPr bwMode="auto">
          <a:xfrm rot="841836" flipH="1">
            <a:off x="3757408" y="2353921"/>
            <a:ext cx="1600990" cy="138616"/>
          </a:xfrm>
          <a:prstGeom prst="rect">
            <a:avLst/>
          </a:prstGeom>
          <a:noFill/>
        </p:spPr>
      </p:pic>
      <p:sp>
        <p:nvSpPr>
          <p:cNvPr id="157" name="TextBox 156"/>
          <p:cNvSpPr txBox="1"/>
          <p:nvPr/>
        </p:nvSpPr>
        <p:spPr>
          <a:xfrm>
            <a:off x="1981201" y="5181600"/>
            <a:ext cx="1863945" cy="338554"/>
          </a:xfrm>
          <a:prstGeom prst="rect">
            <a:avLst/>
          </a:prstGeom>
          <a:noFill/>
        </p:spPr>
        <p:txBody>
          <a:bodyPr wrap="square" rtlCol="0">
            <a:spAutoFit/>
          </a:bodyPr>
          <a:lstStyle/>
          <a:p>
            <a:r>
              <a:rPr lang="en-US" sz="1600" b="1" dirty="0"/>
              <a:t>Historical data</a:t>
            </a:r>
          </a:p>
        </p:txBody>
      </p:sp>
      <p:sp>
        <p:nvSpPr>
          <p:cNvPr id="158" name="TextBox 157"/>
          <p:cNvSpPr txBox="1"/>
          <p:nvPr/>
        </p:nvSpPr>
        <p:spPr>
          <a:xfrm>
            <a:off x="6778180" y="3569012"/>
            <a:ext cx="990713" cy="336768"/>
          </a:xfrm>
          <a:prstGeom prst="rect">
            <a:avLst/>
          </a:prstGeom>
          <a:noFill/>
        </p:spPr>
        <p:txBody>
          <a:bodyPr wrap="square" rtlCol="0">
            <a:spAutoFit/>
          </a:bodyPr>
          <a:lstStyle/>
          <a:p>
            <a:r>
              <a:rPr lang="en-US" sz="1600" b="1" dirty="0"/>
              <a:t>KNN</a:t>
            </a:r>
          </a:p>
        </p:txBody>
      </p:sp>
      <p:sp>
        <p:nvSpPr>
          <p:cNvPr id="159" name="TextBox 158"/>
          <p:cNvSpPr txBox="1"/>
          <p:nvPr/>
        </p:nvSpPr>
        <p:spPr>
          <a:xfrm>
            <a:off x="3926127" y="1729269"/>
            <a:ext cx="1669047"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1600" b="1" dirty="0"/>
              <a:t>Real-time data</a:t>
            </a:r>
          </a:p>
        </p:txBody>
      </p:sp>
      <p:sp>
        <p:nvSpPr>
          <p:cNvPr id="156" name="TextBox 155"/>
          <p:cNvSpPr txBox="1"/>
          <p:nvPr/>
        </p:nvSpPr>
        <p:spPr>
          <a:xfrm>
            <a:off x="1524000" y="6021288"/>
            <a:ext cx="4283968" cy="923330"/>
          </a:xfrm>
          <a:prstGeom prst="rect">
            <a:avLst/>
          </a:prstGeom>
          <a:noFill/>
        </p:spPr>
        <p:txBody>
          <a:bodyPr wrap="square" rtlCol="0">
            <a:spAutoFit/>
          </a:bodyPr>
          <a:lstStyle/>
          <a:p>
            <a:pPr algn="just"/>
            <a:r>
              <a:rPr lang="en-US" dirty="0"/>
              <a:t>Historical database is a collection past travel observations of the system</a:t>
            </a:r>
          </a:p>
        </p:txBody>
      </p:sp>
      <p:sp>
        <p:nvSpPr>
          <p:cNvPr id="161" name="Up Arrow 160"/>
          <p:cNvSpPr/>
          <p:nvPr/>
        </p:nvSpPr>
        <p:spPr>
          <a:xfrm>
            <a:off x="2999656" y="5589240"/>
            <a:ext cx="216024" cy="504056"/>
          </a:xfrm>
          <a:prstGeom prs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75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repeatCount="indefinite" accel="50000" decel="50000" fill="hold" nodeType="withEffect">
                                  <p:stCondLst>
                                    <p:cond delay="0"/>
                                  </p:stCondLst>
                                  <p:childTnLst>
                                    <p:animMotion origin="layout" path="M 4.44444E-6 1.11022E-16 L -0.30556 -0.15764 " pathEditMode="relative" rAng="0" ptsTypes="AA">
                                      <p:cBhvr>
                                        <p:cTn id="6" dur="2000" fill="hold"/>
                                        <p:tgtEl>
                                          <p:spTgt spid="142"/>
                                        </p:tgtEl>
                                        <p:attrNameLst>
                                          <p:attrName>ppt_x</p:attrName>
                                          <p:attrName>ppt_y</p:attrName>
                                        </p:attrNameLst>
                                      </p:cBhvr>
                                      <p:rCtr x="-15300" y="-7900"/>
                                    </p:animMotion>
                                  </p:childTnLst>
                                </p:cTn>
                              </p:par>
                              <p:par>
                                <p:cTn id="7" presetID="49" presetClass="path" presetSubtype="0" repeatCount="indefinite" accel="50000" decel="50000" fill="hold" grpId="0" nodeType="withEffect">
                                  <p:stCondLst>
                                    <p:cond delay="0"/>
                                  </p:stCondLst>
                                  <p:childTnLst>
                                    <p:animMotion origin="layout" path="M 3.33333E-6 0 L -0.06667 -0.14444 " pathEditMode="relative" rAng="0" ptsTypes="AA">
                                      <p:cBhvr>
                                        <p:cTn id="8" dur="2000" fill="hold"/>
                                        <p:tgtEl>
                                          <p:spTgt spid="143"/>
                                        </p:tgtEl>
                                        <p:attrNameLst>
                                          <p:attrName>ppt_x</p:attrName>
                                          <p:attrName>ppt_y</p:attrName>
                                        </p:attrNameLst>
                                      </p:cBhvr>
                                      <p:rCtr x="-3300" y="-7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F35B85-8721-60D8-C804-64128D98FCAC}"/>
              </a:ext>
            </a:extLst>
          </p:cNvPr>
          <p:cNvSpPr>
            <a:spLocks noGrp="1"/>
          </p:cNvSpPr>
          <p:nvPr>
            <p:ph type="title"/>
          </p:nvPr>
        </p:nvSpPr>
        <p:spPr/>
        <p:txBody>
          <a:bodyPr/>
          <a:lstStyle/>
          <a:p>
            <a:r>
              <a:rPr lang="en-US" dirty="0"/>
              <a:t>Current Research</a:t>
            </a:r>
          </a:p>
        </p:txBody>
      </p:sp>
      <p:sp>
        <p:nvSpPr>
          <p:cNvPr id="2" name="Date Placeholder 1"/>
          <p:cNvSpPr>
            <a:spLocks noGrp="1"/>
          </p:cNvSpPr>
          <p:nvPr>
            <p:ph type="dt" sz="half" idx="10"/>
          </p:nvPr>
        </p:nvSpPr>
        <p:spPr/>
        <p:txBody>
          <a:bodyPr/>
          <a:lstStyle/>
          <a:p>
            <a:fld id="{1BAB7246-220E-4D1B-B6B0-2F787C367669}" type="datetime1">
              <a:rPr lang="en-US" smtClean="0"/>
              <a:t>10/21/2023</a:t>
            </a:fld>
            <a:endParaRPr lang="en-US"/>
          </a:p>
        </p:txBody>
      </p:sp>
      <p:sp>
        <p:nvSpPr>
          <p:cNvPr id="3" name="Slide Number Placeholder 2"/>
          <p:cNvSpPr>
            <a:spLocks noGrp="1"/>
          </p:cNvSpPr>
          <p:nvPr>
            <p:ph type="sldNum" sz="quarter" idx="12"/>
          </p:nvPr>
        </p:nvSpPr>
        <p:spPr/>
        <p:txBody>
          <a:bodyPr/>
          <a:lstStyle/>
          <a:p>
            <a:fld id="{21A9D750-17E9-472F-B72C-6AF24681985C}" type="slidenum">
              <a:rPr lang="en-US" smtClean="0"/>
              <a:t>62</a:t>
            </a:fld>
            <a:endParaRPr lang="en-US"/>
          </a:p>
        </p:txBody>
      </p:sp>
      <p:pic>
        <p:nvPicPr>
          <p:cNvPr id="4" name="Picture 3"/>
          <p:cNvPicPr>
            <a:picLocks noChangeAspect="1"/>
          </p:cNvPicPr>
          <p:nvPr/>
        </p:nvPicPr>
        <p:blipFill>
          <a:blip r:embed="rId2"/>
          <a:stretch>
            <a:fillRect/>
          </a:stretch>
        </p:blipFill>
        <p:spPr>
          <a:xfrm>
            <a:off x="1311579" y="2035930"/>
            <a:ext cx="10462937" cy="4279705"/>
          </a:xfrm>
          <a:prstGeom prst="rect">
            <a:avLst/>
          </a:prstGeom>
        </p:spPr>
      </p:pic>
    </p:spTree>
    <p:extLst>
      <p:ext uri="{BB962C8B-B14F-4D97-AF65-F5344CB8AC3E}">
        <p14:creationId xmlns:p14="http://schemas.microsoft.com/office/powerpoint/2010/main" val="2545360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AB7246-220E-4D1B-B6B0-2F787C367669}" type="datetime1">
              <a:rPr lang="en-US" smtClean="0"/>
              <a:t>10/21/2023</a:t>
            </a:fld>
            <a:endParaRPr lang="en-US"/>
          </a:p>
        </p:txBody>
      </p:sp>
      <p:sp>
        <p:nvSpPr>
          <p:cNvPr id="3" name="Slide Number Placeholder 2"/>
          <p:cNvSpPr>
            <a:spLocks noGrp="1"/>
          </p:cNvSpPr>
          <p:nvPr>
            <p:ph type="sldNum" sz="quarter" idx="12"/>
          </p:nvPr>
        </p:nvSpPr>
        <p:spPr/>
        <p:txBody>
          <a:bodyPr/>
          <a:lstStyle/>
          <a:p>
            <a:fld id="{21A9D750-17E9-472F-B72C-6AF24681985C}" type="slidenum">
              <a:rPr lang="en-US" smtClean="0"/>
              <a:t>63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3456356"/>
              </p:ext>
            </p:extLst>
          </p:nvPr>
        </p:nvGraphicFramePr>
        <p:xfrm>
          <a:off x="1522286" y="390294"/>
          <a:ext cx="8150739" cy="6110540"/>
        </p:xfrm>
        <a:graphic>
          <a:graphicData uri="http://schemas.openxmlformats.org/presentationml/2006/ole">
            <mc:AlternateContent xmlns:mc="http://schemas.openxmlformats.org/markup-compatibility/2006">
              <mc:Choice xmlns:v="urn:schemas-microsoft-com:vml" Requires="v">
                <p:oleObj spid="_x0000_s3083" name="Visio" r:id="rId3" imgW="6194954" imgH="6675309" progId="Visio.Drawing.15">
                  <p:embed/>
                </p:oleObj>
              </mc:Choice>
              <mc:Fallback>
                <p:oleObj name="Visio" r:id="rId3" imgW="6194954" imgH="6675309" progId="Visio.Drawing.15">
                  <p:embed/>
                  <p:pic>
                    <p:nvPicPr>
                      <p:cNvPr id="5" name="Object 4"/>
                      <p:cNvPicPr>
                        <a:picLocks noChangeAspect="1" noChangeArrowheads="1"/>
                      </p:cNvPicPr>
                      <p:nvPr/>
                    </p:nvPicPr>
                    <p:blipFill>
                      <a:blip r:embed="rId4"/>
                      <a:srcRect/>
                      <a:stretch>
                        <a:fillRect/>
                      </a:stretch>
                    </p:blipFill>
                    <p:spPr bwMode="auto">
                      <a:xfrm>
                        <a:off x="1522286" y="390294"/>
                        <a:ext cx="8150739" cy="6110540"/>
                      </a:xfrm>
                      <a:prstGeom prst="rect">
                        <a:avLst/>
                      </a:prstGeom>
                      <a:noFill/>
                    </p:spPr>
                  </p:pic>
                </p:oleObj>
              </mc:Fallback>
            </mc:AlternateContent>
          </a:graphicData>
        </a:graphic>
      </p:graphicFrame>
      <p:sp>
        <p:nvSpPr>
          <p:cNvPr id="6" name="TextBox 5"/>
          <p:cNvSpPr txBox="1"/>
          <p:nvPr/>
        </p:nvSpPr>
        <p:spPr>
          <a:xfrm>
            <a:off x="9814560" y="3200400"/>
            <a:ext cx="2377440" cy="369332"/>
          </a:xfrm>
          <a:prstGeom prst="rect">
            <a:avLst/>
          </a:prstGeom>
          <a:noFill/>
        </p:spPr>
        <p:txBody>
          <a:bodyPr wrap="square" rtlCol="0">
            <a:spAutoFit/>
          </a:bodyPr>
          <a:lstStyle/>
          <a:p>
            <a:pPr algn="ctr"/>
            <a:r>
              <a:rPr lang="en-US" b="1" dirty="0"/>
              <a:t>Making Decision</a:t>
            </a:r>
          </a:p>
        </p:txBody>
      </p:sp>
    </p:spTree>
    <p:extLst>
      <p:ext uri="{BB962C8B-B14F-4D97-AF65-F5344CB8AC3E}">
        <p14:creationId xmlns:p14="http://schemas.microsoft.com/office/powerpoint/2010/main" val="32433576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31BBD7-96B1-725E-59CE-B220F44E478E}"/>
              </a:ext>
            </a:extLst>
          </p:cNvPr>
          <p:cNvSpPr>
            <a:spLocks noGrp="1"/>
          </p:cNvSpPr>
          <p:nvPr>
            <p:ph type="dt" sz="half" idx="10"/>
          </p:nvPr>
        </p:nvSpPr>
        <p:spPr/>
        <p:txBody>
          <a:bodyPr/>
          <a:lstStyle/>
          <a:p>
            <a:fld id="{DB8DDA64-BA27-4064-9EA8-20FFC919CDF7}" type="datetime1">
              <a:rPr lang="en-US" smtClean="0"/>
              <a:t>10/21/2023</a:t>
            </a:fld>
            <a:endParaRPr lang="en-US" dirty="0"/>
          </a:p>
        </p:txBody>
      </p:sp>
      <p:sp>
        <p:nvSpPr>
          <p:cNvPr id="3" name="Slide Number Placeholder 2">
            <a:extLst>
              <a:ext uri="{FF2B5EF4-FFF2-40B4-BE49-F238E27FC236}">
                <a16:creationId xmlns:a16="http://schemas.microsoft.com/office/drawing/2014/main" id="{230D1743-2D13-6592-6E04-3EA48BA308D0}"/>
              </a:ext>
            </a:extLst>
          </p:cNvPr>
          <p:cNvSpPr>
            <a:spLocks noGrp="1"/>
          </p:cNvSpPr>
          <p:nvPr>
            <p:ph type="sldNum" sz="quarter" idx="12"/>
          </p:nvPr>
        </p:nvSpPr>
        <p:spPr/>
        <p:txBody>
          <a:bodyPr/>
          <a:lstStyle/>
          <a:p>
            <a:fld id="{D57F1E4F-1CFF-5643-939E-217C01CDF565}" type="slidenum">
              <a:rPr lang="en-US" smtClean="0"/>
              <a:pPr/>
              <a:t>64</a:t>
            </a:fld>
            <a:endParaRPr lang="en-US" dirty="0"/>
          </a:p>
        </p:txBody>
      </p:sp>
      <p:pic>
        <p:nvPicPr>
          <p:cNvPr id="5" name="Picture 4">
            <a:extLst>
              <a:ext uri="{FF2B5EF4-FFF2-40B4-BE49-F238E27FC236}">
                <a16:creationId xmlns:a16="http://schemas.microsoft.com/office/drawing/2014/main" id="{2BD795F1-8DDC-DAB8-E838-7B27988E8084}"/>
              </a:ext>
            </a:extLst>
          </p:cNvPr>
          <p:cNvPicPr>
            <a:picLocks noChangeAspect="1"/>
          </p:cNvPicPr>
          <p:nvPr/>
        </p:nvPicPr>
        <p:blipFill rotWithShape="1">
          <a:blip r:embed="rId2"/>
          <a:srcRect r="61277" b="12011"/>
          <a:stretch/>
        </p:blipFill>
        <p:spPr>
          <a:xfrm>
            <a:off x="271410" y="4156680"/>
            <a:ext cx="1771650" cy="2297430"/>
          </a:xfrm>
          <a:prstGeom prst="rect">
            <a:avLst/>
          </a:prstGeom>
        </p:spPr>
      </p:pic>
      <p:pic>
        <p:nvPicPr>
          <p:cNvPr id="7" name="Picture 6">
            <a:extLst>
              <a:ext uri="{FF2B5EF4-FFF2-40B4-BE49-F238E27FC236}">
                <a16:creationId xmlns:a16="http://schemas.microsoft.com/office/drawing/2014/main" id="{4EFD9171-36DA-A064-C1F7-161317F179B1}"/>
              </a:ext>
            </a:extLst>
          </p:cNvPr>
          <p:cNvPicPr>
            <a:picLocks noChangeAspect="1"/>
          </p:cNvPicPr>
          <p:nvPr/>
        </p:nvPicPr>
        <p:blipFill rotWithShape="1">
          <a:blip r:embed="rId2"/>
          <a:srcRect l="50000" r="10471" b="9918"/>
          <a:stretch/>
        </p:blipFill>
        <p:spPr>
          <a:xfrm>
            <a:off x="10215563" y="3952774"/>
            <a:ext cx="1917699" cy="2878719"/>
          </a:xfrm>
          <a:prstGeom prst="rect">
            <a:avLst/>
          </a:prstGeom>
        </p:spPr>
      </p:pic>
      <p:pic>
        <p:nvPicPr>
          <p:cNvPr id="9" name="Picture 8">
            <a:extLst>
              <a:ext uri="{FF2B5EF4-FFF2-40B4-BE49-F238E27FC236}">
                <a16:creationId xmlns:a16="http://schemas.microsoft.com/office/drawing/2014/main" id="{A5A00795-899F-B0FA-42C6-84316A5FF09D}"/>
              </a:ext>
            </a:extLst>
          </p:cNvPr>
          <p:cNvPicPr>
            <a:picLocks noChangeAspect="1"/>
          </p:cNvPicPr>
          <p:nvPr/>
        </p:nvPicPr>
        <p:blipFill>
          <a:blip r:embed="rId3"/>
          <a:stretch>
            <a:fillRect/>
          </a:stretch>
        </p:blipFill>
        <p:spPr>
          <a:xfrm>
            <a:off x="2310463" y="87985"/>
            <a:ext cx="7276805" cy="5520335"/>
          </a:xfrm>
          <a:prstGeom prst="rect">
            <a:avLst/>
          </a:prstGeom>
        </p:spPr>
      </p:pic>
      <p:sp>
        <p:nvSpPr>
          <p:cNvPr id="10" name="Arrow: Right 9">
            <a:extLst>
              <a:ext uri="{FF2B5EF4-FFF2-40B4-BE49-F238E27FC236}">
                <a16:creationId xmlns:a16="http://schemas.microsoft.com/office/drawing/2014/main" id="{9AE8E475-FC0C-4C44-D01C-A1F6CFF5FD18}"/>
              </a:ext>
            </a:extLst>
          </p:cNvPr>
          <p:cNvSpPr/>
          <p:nvPr/>
        </p:nvSpPr>
        <p:spPr>
          <a:xfrm rot="19420490">
            <a:off x="1322655" y="1319854"/>
            <a:ext cx="2275114" cy="783771"/>
          </a:xfrm>
          <a:prstGeom prst="rightArrow">
            <a:avLst/>
          </a:prstGeom>
          <a:solidFill>
            <a:schemeClr val="accent1">
              <a:lumMod val="40000"/>
              <a:lumOff val="60000"/>
            </a:schemeClr>
          </a:solidFill>
          <a:scene3d>
            <a:camera prst="orthographicFront"/>
            <a:lightRig rig="threePt" dir="t"/>
          </a:scene3d>
          <a:sp3d>
            <a:bevelT w="114300" prst="hardEdge"/>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Agriculture</a:t>
            </a:r>
          </a:p>
        </p:txBody>
      </p:sp>
    </p:spTree>
    <p:extLst>
      <p:ext uri="{BB962C8B-B14F-4D97-AF65-F5344CB8AC3E}">
        <p14:creationId xmlns:p14="http://schemas.microsoft.com/office/powerpoint/2010/main" val="4026381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30D394-1C97-FDB0-4BF0-898B0BD9BE2B}"/>
              </a:ext>
            </a:extLst>
          </p:cNvPr>
          <p:cNvSpPr>
            <a:spLocks noGrp="1"/>
          </p:cNvSpPr>
          <p:nvPr>
            <p:ph type="dt" sz="half" idx="10"/>
          </p:nvPr>
        </p:nvSpPr>
        <p:spPr/>
        <p:txBody>
          <a:bodyPr/>
          <a:lstStyle/>
          <a:p>
            <a:fld id="{DB8DDA64-BA27-4064-9EA8-20FFC919CDF7}" type="datetime1">
              <a:rPr lang="en-US" smtClean="0"/>
              <a:t>10/21/2023</a:t>
            </a:fld>
            <a:endParaRPr lang="en-US" dirty="0"/>
          </a:p>
        </p:txBody>
      </p:sp>
      <p:sp>
        <p:nvSpPr>
          <p:cNvPr id="3" name="Slide Number Placeholder 2">
            <a:extLst>
              <a:ext uri="{FF2B5EF4-FFF2-40B4-BE49-F238E27FC236}">
                <a16:creationId xmlns:a16="http://schemas.microsoft.com/office/drawing/2014/main" id="{E7B18C55-C0EF-4DB5-115C-907358BDD328}"/>
              </a:ext>
            </a:extLst>
          </p:cNvPr>
          <p:cNvSpPr>
            <a:spLocks noGrp="1"/>
          </p:cNvSpPr>
          <p:nvPr>
            <p:ph type="sldNum" sz="quarter" idx="12"/>
          </p:nvPr>
        </p:nvSpPr>
        <p:spPr/>
        <p:txBody>
          <a:bodyPr/>
          <a:lstStyle/>
          <a:p>
            <a:fld id="{D57F1E4F-1CFF-5643-939E-217C01CDF565}" type="slidenum">
              <a:rPr lang="en-US" smtClean="0"/>
              <a:pPr/>
              <a:t>65</a:t>
            </a:fld>
            <a:endParaRPr lang="en-US" dirty="0"/>
          </a:p>
        </p:txBody>
      </p:sp>
      <p:pic>
        <p:nvPicPr>
          <p:cNvPr id="5" name="Picture 4">
            <a:extLst>
              <a:ext uri="{FF2B5EF4-FFF2-40B4-BE49-F238E27FC236}">
                <a16:creationId xmlns:a16="http://schemas.microsoft.com/office/drawing/2014/main" id="{65DF471C-D5F7-1987-E76F-7ED7B682D7CE}"/>
              </a:ext>
            </a:extLst>
          </p:cNvPr>
          <p:cNvPicPr>
            <a:picLocks noChangeAspect="1"/>
          </p:cNvPicPr>
          <p:nvPr/>
        </p:nvPicPr>
        <p:blipFill>
          <a:blip r:embed="rId2"/>
          <a:stretch>
            <a:fillRect/>
          </a:stretch>
        </p:blipFill>
        <p:spPr>
          <a:xfrm>
            <a:off x="1790700" y="1348739"/>
            <a:ext cx="10396590" cy="5023485"/>
          </a:xfrm>
          <a:prstGeom prst="rect">
            <a:avLst/>
          </a:prstGeom>
        </p:spPr>
      </p:pic>
      <p:sp>
        <p:nvSpPr>
          <p:cNvPr id="6" name="Arrow: Right 5">
            <a:extLst>
              <a:ext uri="{FF2B5EF4-FFF2-40B4-BE49-F238E27FC236}">
                <a16:creationId xmlns:a16="http://schemas.microsoft.com/office/drawing/2014/main" id="{171D564D-8089-1952-F05B-948F9E68ACE3}"/>
              </a:ext>
            </a:extLst>
          </p:cNvPr>
          <p:cNvSpPr/>
          <p:nvPr/>
        </p:nvSpPr>
        <p:spPr>
          <a:xfrm rot="19818043">
            <a:off x="2063899" y="519418"/>
            <a:ext cx="2591104" cy="783771"/>
          </a:xfrm>
          <a:prstGeom prst="rightArrow">
            <a:avLst/>
          </a:prstGeom>
          <a:solidFill>
            <a:schemeClr val="accent1">
              <a:lumMod val="40000"/>
              <a:lumOff val="60000"/>
            </a:schemeClr>
          </a:solidFill>
          <a:scene3d>
            <a:camera prst="orthographicFront"/>
            <a:lightRig rig="threePt" dir="t"/>
          </a:scene3d>
          <a:sp3d>
            <a:bevelT w="114300" prst="hardEdge"/>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Marine Detection</a:t>
            </a:r>
          </a:p>
        </p:txBody>
      </p:sp>
    </p:spTree>
    <p:extLst>
      <p:ext uri="{BB962C8B-B14F-4D97-AF65-F5344CB8AC3E}">
        <p14:creationId xmlns:p14="http://schemas.microsoft.com/office/powerpoint/2010/main" val="2495180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7A031C-19CB-4DC0-46F3-29EF78D719C6}"/>
              </a:ext>
            </a:extLst>
          </p:cNvPr>
          <p:cNvSpPr>
            <a:spLocks noGrp="1"/>
          </p:cNvSpPr>
          <p:nvPr>
            <p:ph type="title"/>
          </p:nvPr>
        </p:nvSpPr>
        <p:spPr>
          <a:xfrm>
            <a:off x="1453020" y="624110"/>
            <a:ext cx="7843380" cy="1280890"/>
          </a:xfrm>
        </p:spPr>
        <p:txBody>
          <a:bodyPr/>
          <a:lstStyle/>
          <a:p>
            <a:r>
              <a:rPr lang="en-US" dirty="0"/>
              <a:t>Smart Mapping and Pasture Land Management </a:t>
            </a:r>
          </a:p>
        </p:txBody>
      </p:sp>
      <p:sp>
        <p:nvSpPr>
          <p:cNvPr id="2" name="Date Placeholder 1">
            <a:extLst>
              <a:ext uri="{FF2B5EF4-FFF2-40B4-BE49-F238E27FC236}">
                <a16:creationId xmlns:a16="http://schemas.microsoft.com/office/drawing/2014/main" id="{34AF4F03-5A07-EFFE-0675-A0FAFED0A4DE}"/>
              </a:ext>
            </a:extLst>
          </p:cNvPr>
          <p:cNvSpPr>
            <a:spLocks noGrp="1"/>
          </p:cNvSpPr>
          <p:nvPr>
            <p:ph type="dt" sz="half" idx="10"/>
          </p:nvPr>
        </p:nvSpPr>
        <p:spPr/>
        <p:txBody>
          <a:bodyPr/>
          <a:lstStyle/>
          <a:p>
            <a:fld id="{DB8DDA64-BA27-4064-9EA8-20FFC919CDF7}" type="datetime1">
              <a:rPr lang="en-US" smtClean="0"/>
              <a:t>10/21/2023</a:t>
            </a:fld>
            <a:endParaRPr lang="en-US" dirty="0"/>
          </a:p>
        </p:txBody>
      </p:sp>
      <p:sp>
        <p:nvSpPr>
          <p:cNvPr id="3" name="Slide Number Placeholder 2">
            <a:extLst>
              <a:ext uri="{FF2B5EF4-FFF2-40B4-BE49-F238E27FC236}">
                <a16:creationId xmlns:a16="http://schemas.microsoft.com/office/drawing/2014/main" id="{E1FF915F-02C1-3475-F383-FED91C355EBF}"/>
              </a:ext>
            </a:extLst>
          </p:cNvPr>
          <p:cNvSpPr>
            <a:spLocks noGrp="1"/>
          </p:cNvSpPr>
          <p:nvPr>
            <p:ph type="sldNum" sz="quarter" idx="12"/>
          </p:nvPr>
        </p:nvSpPr>
        <p:spPr/>
        <p:txBody>
          <a:bodyPr/>
          <a:lstStyle/>
          <a:p>
            <a:fld id="{D57F1E4F-1CFF-5643-939E-217C01CDF565}" type="slidenum">
              <a:rPr lang="en-US" smtClean="0"/>
              <a:pPr/>
              <a:t>66</a:t>
            </a:fld>
            <a:endParaRPr lang="en-US" dirty="0"/>
          </a:p>
        </p:txBody>
      </p:sp>
      <p:pic>
        <p:nvPicPr>
          <p:cNvPr id="6" name="Picture 5">
            <a:extLst>
              <a:ext uri="{FF2B5EF4-FFF2-40B4-BE49-F238E27FC236}">
                <a16:creationId xmlns:a16="http://schemas.microsoft.com/office/drawing/2014/main" id="{1EA60F3E-3251-FE46-0E96-9AA2C93C45F6}"/>
              </a:ext>
            </a:extLst>
          </p:cNvPr>
          <p:cNvPicPr>
            <a:picLocks noChangeAspect="1"/>
          </p:cNvPicPr>
          <p:nvPr/>
        </p:nvPicPr>
        <p:blipFill>
          <a:blip r:embed="rId2"/>
          <a:stretch>
            <a:fillRect/>
          </a:stretch>
        </p:blipFill>
        <p:spPr>
          <a:xfrm>
            <a:off x="272733" y="2113279"/>
            <a:ext cx="5514975" cy="1676400"/>
          </a:xfrm>
          <a:prstGeom prst="rect">
            <a:avLst/>
          </a:prstGeom>
        </p:spPr>
      </p:pic>
      <p:pic>
        <p:nvPicPr>
          <p:cNvPr id="8" name="Picture 7">
            <a:extLst>
              <a:ext uri="{FF2B5EF4-FFF2-40B4-BE49-F238E27FC236}">
                <a16:creationId xmlns:a16="http://schemas.microsoft.com/office/drawing/2014/main" id="{D381C49A-3449-D1AA-99B0-9E8F9759E6E8}"/>
              </a:ext>
            </a:extLst>
          </p:cNvPr>
          <p:cNvPicPr>
            <a:picLocks noChangeAspect="1"/>
          </p:cNvPicPr>
          <p:nvPr/>
        </p:nvPicPr>
        <p:blipFill>
          <a:blip r:embed="rId3"/>
          <a:stretch>
            <a:fillRect/>
          </a:stretch>
        </p:blipFill>
        <p:spPr>
          <a:xfrm>
            <a:off x="272733" y="3906521"/>
            <a:ext cx="5301006" cy="1915160"/>
          </a:xfrm>
          <a:prstGeom prst="rect">
            <a:avLst/>
          </a:prstGeom>
        </p:spPr>
      </p:pic>
      <p:pic>
        <p:nvPicPr>
          <p:cNvPr id="10" name="Picture 9">
            <a:extLst>
              <a:ext uri="{FF2B5EF4-FFF2-40B4-BE49-F238E27FC236}">
                <a16:creationId xmlns:a16="http://schemas.microsoft.com/office/drawing/2014/main" id="{DC7DE4CF-180E-391E-4C01-5BA12E76A812}"/>
              </a:ext>
            </a:extLst>
          </p:cNvPr>
          <p:cNvPicPr>
            <a:picLocks noChangeAspect="1"/>
          </p:cNvPicPr>
          <p:nvPr/>
        </p:nvPicPr>
        <p:blipFill>
          <a:blip r:embed="rId4"/>
          <a:stretch>
            <a:fillRect/>
          </a:stretch>
        </p:blipFill>
        <p:spPr>
          <a:xfrm>
            <a:off x="5713412" y="2156602"/>
            <a:ext cx="6353175" cy="3714750"/>
          </a:xfrm>
          <a:prstGeom prst="rect">
            <a:avLst/>
          </a:prstGeom>
        </p:spPr>
      </p:pic>
      <p:sp>
        <p:nvSpPr>
          <p:cNvPr id="11" name="TextBox 10">
            <a:extLst>
              <a:ext uri="{FF2B5EF4-FFF2-40B4-BE49-F238E27FC236}">
                <a16:creationId xmlns:a16="http://schemas.microsoft.com/office/drawing/2014/main" id="{92C1A9A1-3DF0-3F55-AE63-6B4E7E8054D9}"/>
              </a:ext>
            </a:extLst>
          </p:cNvPr>
          <p:cNvSpPr txBox="1"/>
          <p:nvPr/>
        </p:nvSpPr>
        <p:spPr>
          <a:xfrm>
            <a:off x="7914640" y="4267200"/>
            <a:ext cx="650240" cy="276999"/>
          </a:xfrm>
          <a:prstGeom prst="rect">
            <a:avLst/>
          </a:prstGeom>
          <a:solidFill>
            <a:schemeClr val="bg1"/>
          </a:solidFill>
        </p:spPr>
        <p:txBody>
          <a:bodyPr wrap="square" rtlCol="0">
            <a:spAutoFit/>
          </a:bodyPr>
          <a:lstStyle/>
          <a:p>
            <a:r>
              <a:rPr lang="en-US" sz="1200" dirty="0"/>
              <a:t>CNN</a:t>
            </a:r>
          </a:p>
        </p:txBody>
      </p:sp>
      <p:sp>
        <p:nvSpPr>
          <p:cNvPr id="12" name="TextBox 11">
            <a:extLst>
              <a:ext uri="{FF2B5EF4-FFF2-40B4-BE49-F238E27FC236}">
                <a16:creationId xmlns:a16="http://schemas.microsoft.com/office/drawing/2014/main" id="{16D02C0C-03B2-6937-7339-C19BDF04F086}"/>
              </a:ext>
            </a:extLst>
          </p:cNvPr>
          <p:cNvSpPr txBox="1"/>
          <p:nvPr/>
        </p:nvSpPr>
        <p:spPr>
          <a:xfrm>
            <a:off x="9296400" y="4196079"/>
            <a:ext cx="822960" cy="400110"/>
          </a:xfrm>
          <a:prstGeom prst="rect">
            <a:avLst/>
          </a:prstGeom>
          <a:solidFill>
            <a:schemeClr val="bg1"/>
          </a:solidFill>
        </p:spPr>
        <p:txBody>
          <a:bodyPr wrap="square" rtlCol="0">
            <a:spAutoFit/>
          </a:bodyPr>
          <a:lstStyle/>
          <a:p>
            <a:r>
              <a:rPr lang="en-US" sz="1000" dirty="0"/>
              <a:t>Feature Extraction</a:t>
            </a:r>
          </a:p>
        </p:txBody>
      </p:sp>
      <p:sp>
        <p:nvSpPr>
          <p:cNvPr id="21" name="Rectangle 20">
            <a:extLst>
              <a:ext uri="{FF2B5EF4-FFF2-40B4-BE49-F238E27FC236}">
                <a16:creationId xmlns:a16="http://schemas.microsoft.com/office/drawing/2014/main" id="{B53350C8-AC28-461C-226B-806745D0AEFE}"/>
              </a:ext>
            </a:extLst>
          </p:cNvPr>
          <p:cNvSpPr/>
          <p:nvPr/>
        </p:nvSpPr>
        <p:spPr>
          <a:xfrm>
            <a:off x="10510258" y="2970333"/>
            <a:ext cx="650239" cy="2769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95000"/>
                    <a:lumOff val="5000"/>
                  </a:schemeClr>
                </a:solidFill>
              </a:rPr>
              <a:t>Nr</a:t>
            </a:r>
          </a:p>
        </p:txBody>
      </p:sp>
      <p:sp>
        <p:nvSpPr>
          <p:cNvPr id="22" name="Rectangle 21">
            <a:extLst>
              <a:ext uri="{FF2B5EF4-FFF2-40B4-BE49-F238E27FC236}">
                <a16:creationId xmlns:a16="http://schemas.microsoft.com/office/drawing/2014/main" id="{FB0CEBAA-95F6-452F-3DE1-84774AA3E773}"/>
              </a:ext>
            </a:extLst>
          </p:cNvPr>
          <p:cNvSpPr/>
          <p:nvPr/>
        </p:nvSpPr>
        <p:spPr>
          <a:xfrm>
            <a:off x="10521253" y="3358403"/>
            <a:ext cx="650239" cy="2769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95000"/>
                    <a:lumOff val="5000"/>
                  </a:schemeClr>
                </a:solidFill>
              </a:rPr>
              <a:t>Location</a:t>
            </a:r>
          </a:p>
        </p:txBody>
      </p:sp>
      <p:sp>
        <p:nvSpPr>
          <p:cNvPr id="23" name="Rectangle 22">
            <a:extLst>
              <a:ext uri="{FF2B5EF4-FFF2-40B4-BE49-F238E27FC236}">
                <a16:creationId xmlns:a16="http://schemas.microsoft.com/office/drawing/2014/main" id="{FBEAE5B1-DC72-398D-0AEF-F185B6E520FA}"/>
              </a:ext>
            </a:extLst>
          </p:cNvPr>
          <p:cNvSpPr/>
          <p:nvPr/>
        </p:nvSpPr>
        <p:spPr>
          <a:xfrm>
            <a:off x="10522824" y="3727624"/>
            <a:ext cx="650239" cy="2769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95000"/>
                    <a:lumOff val="5000"/>
                  </a:schemeClr>
                </a:solidFill>
              </a:rPr>
              <a:t>Type</a:t>
            </a:r>
          </a:p>
        </p:txBody>
      </p:sp>
      <p:sp>
        <p:nvSpPr>
          <p:cNvPr id="24" name="Rectangle 23">
            <a:extLst>
              <a:ext uri="{FF2B5EF4-FFF2-40B4-BE49-F238E27FC236}">
                <a16:creationId xmlns:a16="http://schemas.microsoft.com/office/drawing/2014/main" id="{3C96B78B-6BA1-F1A9-106E-785B1C0CBBC1}"/>
              </a:ext>
            </a:extLst>
          </p:cNvPr>
          <p:cNvSpPr/>
          <p:nvPr/>
        </p:nvSpPr>
        <p:spPr>
          <a:xfrm>
            <a:off x="10505538" y="4096841"/>
            <a:ext cx="650239" cy="2769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95000"/>
                    <a:lumOff val="5000"/>
                  </a:schemeClr>
                </a:solidFill>
              </a:rPr>
              <a:t>Milk</a:t>
            </a:r>
          </a:p>
        </p:txBody>
      </p:sp>
      <p:sp>
        <p:nvSpPr>
          <p:cNvPr id="25" name="Rectangle 24">
            <a:extLst>
              <a:ext uri="{FF2B5EF4-FFF2-40B4-BE49-F238E27FC236}">
                <a16:creationId xmlns:a16="http://schemas.microsoft.com/office/drawing/2014/main" id="{BEC58938-C645-8EF2-1D22-F57410328F7C}"/>
              </a:ext>
            </a:extLst>
          </p:cNvPr>
          <p:cNvSpPr/>
          <p:nvPr/>
        </p:nvSpPr>
        <p:spPr>
          <a:xfrm>
            <a:off x="10514965" y="4455061"/>
            <a:ext cx="650239" cy="2769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95000"/>
                    <a:lumOff val="5000"/>
                  </a:schemeClr>
                </a:solidFill>
              </a:rPr>
              <a:t>distance</a:t>
            </a:r>
          </a:p>
        </p:txBody>
      </p:sp>
      <p:sp>
        <p:nvSpPr>
          <p:cNvPr id="26" name="Rectangle 25">
            <a:extLst>
              <a:ext uri="{FF2B5EF4-FFF2-40B4-BE49-F238E27FC236}">
                <a16:creationId xmlns:a16="http://schemas.microsoft.com/office/drawing/2014/main" id="{D80D302B-9E02-BC28-41D5-93BFD3219159}"/>
              </a:ext>
            </a:extLst>
          </p:cNvPr>
          <p:cNvSpPr/>
          <p:nvPr/>
        </p:nvSpPr>
        <p:spPr>
          <a:xfrm>
            <a:off x="10514965" y="4803847"/>
            <a:ext cx="650239" cy="2769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95000"/>
                    <a:lumOff val="5000"/>
                  </a:schemeClr>
                </a:solidFill>
              </a:rPr>
              <a:t>Eating time</a:t>
            </a:r>
          </a:p>
        </p:txBody>
      </p:sp>
      <p:sp>
        <p:nvSpPr>
          <p:cNvPr id="28" name="Rectangle 27">
            <a:extLst>
              <a:ext uri="{FF2B5EF4-FFF2-40B4-BE49-F238E27FC236}">
                <a16:creationId xmlns:a16="http://schemas.microsoft.com/office/drawing/2014/main" id="{5B9D1CD5-79E8-95A4-ADB3-D94D23908A6D}"/>
              </a:ext>
            </a:extLst>
          </p:cNvPr>
          <p:cNvSpPr/>
          <p:nvPr/>
        </p:nvSpPr>
        <p:spPr>
          <a:xfrm>
            <a:off x="10516533" y="5163634"/>
            <a:ext cx="650239" cy="2769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lumMod val="95000"/>
                    <a:lumOff val="5000"/>
                  </a:schemeClr>
                </a:solidFill>
              </a:rPr>
              <a:t>Rest time</a:t>
            </a:r>
          </a:p>
        </p:txBody>
      </p:sp>
      <p:sp>
        <p:nvSpPr>
          <p:cNvPr id="29" name="Arrow: Right 28">
            <a:extLst>
              <a:ext uri="{FF2B5EF4-FFF2-40B4-BE49-F238E27FC236}">
                <a16:creationId xmlns:a16="http://schemas.microsoft.com/office/drawing/2014/main" id="{AD596AC6-2A03-ADA2-80D9-39BB8E63316C}"/>
              </a:ext>
            </a:extLst>
          </p:cNvPr>
          <p:cNvSpPr/>
          <p:nvPr/>
        </p:nvSpPr>
        <p:spPr>
          <a:xfrm rot="19420490">
            <a:off x="5827214" y="5479467"/>
            <a:ext cx="2275114" cy="783771"/>
          </a:xfrm>
          <a:prstGeom prst="rightArrow">
            <a:avLst/>
          </a:prstGeom>
          <a:solidFill>
            <a:schemeClr val="accent1">
              <a:lumMod val="40000"/>
              <a:lumOff val="60000"/>
            </a:schemeClr>
          </a:solidFill>
          <a:scene3d>
            <a:camera prst="orthographicFront"/>
            <a:lightRig rig="threePt" dir="t"/>
          </a:scene3d>
          <a:sp3d>
            <a:bevelT w="114300" prst="hardEdge"/>
          </a:sp3d>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Smart Farming</a:t>
            </a:r>
          </a:p>
        </p:txBody>
      </p:sp>
    </p:spTree>
    <p:extLst>
      <p:ext uri="{BB962C8B-B14F-4D97-AF65-F5344CB8AC3E}">
        <p14:creationId xmlns:p14="http://schemas.microsoft.com/office/powerpoint/2010/main" val="2127035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Title 686"/>
          <p:cNvSpPr>
            <a:spLocks noGrp="1"/>
          </p:cNvSpPr>
          <p:nvPr>
            <p:ph type="title"/>
          </p:nvPr>
        </p:nvSpPr>
        <p:spPr>
          <a:xfrm>
            <a:off x="2783632" y="188640"/>
            <a:ext cx="7162800" cy="1066800"/>
          </a:xfrm>
        </p:spPr>
        <p:txBody>
          <a:bodyPr>
            <a:normAutofit fontScale="90000"/>
          </a:bodyPr>
          <a:lstStyle/>
          <a:p>
            <a:pPr algn="ctr"/>
            <a:r>
              <a:rPr lang="en-US" dirty="0"/>
              <a:t>Resource Allocation strategy based on CR</a:t>
            </a:r>
          </a:p>
        </p:txBody>
      </p:sp>
      <p:sp>
        <p:nvSpPr>
          <p:cNvPr id="4" name="Date Placeholder 3"/>
          <p:cNvSpPr>
            <a:spLocks noGrp="1"/>
          </p:cNvSpPr>
          <p:nvPr>
            <p:ph type="dt" sz="half" idx="10"/>
          </p:nvPr>
        </p:nvSpPr>
        <p:spPr/>
        <p:txBody>
          <a:bodyPr/>
          <a:lstStyle/>
          <a:p>
            <a:fld id="{C6578FC4-85B3-48A7-B969-02DCCDD9C40F}" type="datetime1">
              <a:rPr lang="en-US" smtClean="0"/>
              <a:pPr/>
              <a:t>10/21/2023</a:t>
            </a:fld>
            <a:endParaRPr lang="en-US"/>
          </a:p>
        </p:txBody>
      </p:sp>
      <p:sp>
        <p:nvSpPr>
          <p:cNvPr id="6" name="Slide Number Placeholder 5"/>
          <p:cNvSpPr>
            <a:spLocks noGrp="1"/>
          </p:cNvSpPr>
          <p:nvPr>
            <p:ph type="sldNum" sz="quarter" idx="12"/>
          </p:nvPr>
        </p:nvSpPr>
        <p:spPr/>
        <p:txBody>
          <a:bodyPr/>
          <a:lstStyle/>
          <a:p>
            <a:fld id="{8D9DF371-2EE7-474D-AF46-9042FB9F836D}" type="slidenum">
              <a:rPr lang="en-US" smtClean="0"/>
              <a:pPr/>
              <a:t>67</a:t>
            </a:fld>
            <a:endParaRPr lang="en-US"/>
          </a:p>
        </p:txBody>
      </p:sp>
      <p:pic>
        <p:nvPicPr>
          <p:cNvPr id="202" name="Picture 50"/>
          <p:cNvPicPr>
            <a:picLocks noChangeArrowheads="1"/>
          </p:cNvPicPr>
          <p:nvPr/>
        </p:nvPicPr>
        <p:blipFill>
          <a:blip r:embed="rId2" cstate="print"/>
          <a:srcRect/>
          <a:stretch>
            <a:fillRect/>
          </a:stretch>
        </p:blipFill>
        <p:spPr bwMode="auto">
          <a:xfrm>
            <a:off x="9501956" y="5867995"/>
            <a:ext cx="698500" cy="795338"/>
          </a:xfrm>
          <a:prstGeom prst="rect">
            <a:avLst/>
          </a:prstGeom>
          <a:noFill/>
          <a:ln w="9525">
            <a:noFill/>
            <a:miter lim="800000"/>
            <a:headEnd/>
            <a:tailEnd/>
          </a:ln>
          <a:effectLst/>
        </p:spPr>
      </p:pic>
      <p:grpSp>
        <p:nvGrpSpPr>
          <p:cNvPr id="10" name="Group 51"/>
          <p:cNvGrpSpPr>
            <a:grpSpLocks/>
          </p:cNvGrpSpPr>
          <p:nvPr/>
        </p:nvGrpSpPr>
        <p:grpSpPr bwMode="auto">
          <a:xfrm>
            <a:off x="9316889" y="5817494"/>
            <a:ext cx="333375" cy="373063"/>
            <a:chOff x="3887" y="3215"/>
            <a:chExt cx="210" cy="235"/>
          </a:xfrm>
        </p:grpSpPr>
        <p:sp>
          <p:nvSpPr>
            <p:cNvPr id="204" name="Arc 52"/>
            <p:cNvSpPr>
              <a:spLocks/>
            </p:cNvSpPr>
            <p:nvPr/>
          </p:nvSpPr>
          <p:spPr bwMode="auto">
            <a:xfrm>
              <a:off x="3887" y="3215"/>
              <a:ext cx="210" cy="234"/>
            </a:xfrm>
            <a:custGeom>
              <a:avLst/>
              <a:gdLst>
                <a:gd name="G0" fmla="+- 21600 0 0"/>
                <a:gd name="G1" fmla="+- 21600 0 0"/>
                <a:gd name="G2" fmla="+- 21600 0 0"/>
                <a:gd name="T0" fmla="*/ 0 w 21600"/>
                <a:gd name="T1" fmla="*/ 21600 h 21600"/>
                <a:gd name="T2" fmla="*/ 21497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710"/>
                    <a:pt x="9607" y="56"/>
                    <a:pt x="21497" y="0"/>
                  </a:cubicBezTo>
                </a:path>
                <a:path w="21600" h="21600" stroke="0" extrusionOk="0">
                  <a:moveTo>
                    <a:pt x="0" y="21600"/>
                  </a:moveTo>
                  <a:cubicBezTo>
                    <a:pt x="0" y="9710"/>
                    <a:pt x="9607" y="56"/>
                    <a:pt x="21497" y="0"/>
                  </a:cubicBezTo>
                  <a:lnTo>
                    <a:pt x="21600" y="21600"/>
                  </a:lnTo>
                  <a:close/>
                </a:path>
              </a:pathLst>
            </a:custGeom>
            <a:noFill/>
            <a:ln w="12700" cap="rnd">
              <a:solidFill>
                <a:schemeClr val="tx1"/>
              </a:solidFill>
              <a:round/>
              <a:headEnd type="none" w="sm" len="sm"/>
              <a:tailEnd type="none" w="sm" len="sm"/>
            </a:ln>
            <a:effectLst/>
          </p:spPr>
          <p:txBody>
            <a:bodyPr wrap="none" anchor="ctr"/>
            <a:lstStyle/>
            <a:p>
              <a:endParaRPr lang="en-US"/>
            </a:p>
          </p:txBody>
        </p:sp>
        <p:sp>
          <p:nvSpPr>
            <p:cNvPr id="205" name="Arc 53"/>
            <p:cNvSpPr>
              <a:spLocks/>
            </p:cNvSpPr>
            <p:nvPr/>
          </p:nvSpPr>
          <p:spPr bwMode="auto">
            <a:xfrm>
              <a:off x="3918" y="3250"/>
              <a:ext cx="179" cy="187"/>
            </a:xfrm>
            <a:custGeom>
              <a:avLst/>
              <a:gdLst>
                <a:gd name="G0" fmla="+- 21600 0 0"/>
                <a:gd name="G1" fmla="+- 21600 0 0"/>
                <a:gd name="G2" fmla="+- 21600 0 0"/>
                <a:gd name="T0" fmla="*/ 0 w 21600"/>
                <a:gd name="T1" fmla="*/ 21600 h 21600"/>
                <a:gd name="T2" fmla="*/ 2147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717"/>
                    <a:pt x="9597" y="66"/>
                    <a:pt x="21479" y="0"/>
                  </a:cubicBezTo>
                </a:path>
                <a:path w="21600" h="21600" stroke="0" extrusionOk="0">
                  <a:moveTo>
                    <a:pt x="0" y="21600"/>
                  </a:moveTo>
                  <a:cubicBezTo>
                    <a:pt x="0" y="9717"/>
                    <a:pt x="9597" y="66"/>
                    <a:pt x="21479" y="0"/>
                  </a:cubicBezTo>
                  <a:lnTo>
                    <a:pt x="21600" y="21600"/>
                  </a:lnTo>
                  <a:close/>
                </a:path>
              </a:pathLst>
            </a:custGeom>
            <a:noFill/>
            <a:ln w="12700" cap="rnd">
              <a:solidFill>
                <a:schemeClr val="tx1"/>
              </a:solidFill>
              <a:round/>
              <a:headEnd type="none" w="sm" len="sm"/>
              <a:tailEnd type="none" w="sm" len="sm"/>
            </a:ln>
            <a:effectLst/>
          </p:spPr>
          <p:txBody>
            <a:bodyPr wrap="none" anchor="ctr"/>
            <a:lstStyle/>
            <a:p>
              <a:endParaRPr lang="en-US"/>
            </a:p>
          </p:txBody>
        </p:sp>
        <p:sp>
          <p:nvSpPr>
            <p:cNvPr id="206" name="Arc 54"/>
            <p:cNvSpPr>
              <a:spLocks/>
            </p:cNvSpPr>
            <p:nvPr/>
          </p:nvSpPr>
          <p:spPr bwMode="auto">
            <a:xfrm>
              <a:off x="3950" y="3293"/>
              <a:ext cx="141" cy="140"/>
            </a:xfrm>
            <a:custGeom>
              <a:avLst/>
              <a:gdLst>
                <a:gd name="G0" fmla="+- 21599 0 0"/>
                <a:gd name="G1" fmla="+- 21599 0 0"/>
                <a:gd name="G2" fmla="+- 21600 0 0"/>
                <a:gd name="T0" fmla="*/ 0 w 21599"/>
                <a:gd name="T1" fmla="*/ 21446 h 21599"/>
                <a:gd name="T2" fmla="*/ 21447 w 21599"/>
                <a:gd name="T3" fmla="*/ 0 h 21599"/>
                <a:gd name="T4" fmla="*/ 21599 w 21599"/>
                <a:gd name="T5" fmla="*/ 21599 h 21599"/>
              </a:gdLst>
              <a:ahLst/>
              <a:cxnLst>
                <a:cxn ang="0">
                  <a:pos x="T0" y="T1"/>
                </a:cxn>
                <a:cxn ang="0">
                  <a:pos x="T2" y="T3"/>
                </a:cxn>
                <a:cxn ang="0">
                  <a:pos x="T4" y="T5"/>
                </a:cxn>
              </a:cxnLst>
              <a:rect l="0" t="0" r="r" b="b"/>
              <a:pathLst>
                <a:path w="21599" h="21599" fill="none" extrusionOk="0">
                  <a:moveTo>
                    <a:pt x="-1" y="21445"/>
                  </a:moveTo>
                  <a:cubicBezTo>
                    <a:pt x="83" y="9635"/>
                    <a:pt x="9636" y="82"/>
                    <a:pt x="21446" y="-1"/>
                  </a:cubicBezTo>
                </a:path>
                <a:path w="21599" h="21599" stroke="0" extrusionOk="0">
                  <a:moveTo>
                    <a:pt x="-1" y="21445"/>
                  </a:moveTo>
                  <a:cubicBezTo>
                    <a:pt x="83" y="9635"/>
                    <a:pt x="9636" y="82"/>
                    <a:pt x="21446" y="-1"/>
                  </a:cubicBezTo>
                  <a:lnTo>
                    <a:pt x="21599" y="21599"/>
                  </a:lnTo>
                  <a:close/>
                </a:path>
              </a:pathLst>
            </a:custGeom>
            <a:noFill/>
            <a:ln w="12700" cap="rnd">
              <a:solidFill>
                <a:schemeClr val="tx1"/>
              </a:solidFill>
              <a:round/>
              <a:headEnd type="none" w="sm" len="sm"/>
              <a:tailEnd type="none" w="sm" len="sm"/>
            </a:ln>
            <a:effectLst/>
          </p:spPr>
          <p:txBody>
            <a:bodyPr wrap="none" anchor="ctr"/>
            <a:lstStyle/>
            <a:p>
              <a:endParaRPr lang="en-US"/>
            </a:p>
          </p:txBody>
        </p:sp>
        <p:sp>
          <p:nvSpPr>
            <p:cNvPr id="207" name="Arc 55"/>
            <p:cNvSpPr>
              <a:spLocks/>
            </p:cNvSpPr>
            <p:nvPr/>
          </p:nvSpPr>
          <p:spPr bwMode="auto">
            <a:xfrm>
              <a:off x="3988" y="3328"/>
              <a:ext cx="105" cy="111"/>
            </a:xfrm>
            <a:custGeom>
              <a:avLst/>
              <a:gdLst>
                <a:gd name="G0" fmla="+- 21600 0 0"/>
                <a:gd name="G1" fmla="+- 21599 0 0"/>
                <a:gd name="G2" fmla="+- 21600 0 0"/>
                <a:gd name="T0" fmla="*/ 0 w 21600"/>
                <a:gd name="T1" fmla="*/ 21599 h 21599"/>
                <a:gd name="T2" fmla="*/ 21394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50"/>
                    <a:pt x="9545" y="112"/>
                    <a:pt x="21393" y="-1"/>
                  </a:cubicBezTo>
                </a:path>
                <a:path w="21600" h="21599" stroke="0" extrusionOk="0">
                  <a:moveTo>
                    <a:pt x="0" y="21599"/>
                  </a:moveTo>
                  <a:cubicBezTo>
                    <a:pt x="0" y="9750"/>
                    <a:pt x="9545" y="112"/>
                    <a:pt x="21393" y="-1"/>
                  </a:cubicBezTo>
                  <a:lnTo>
                    <a:pt x="21600" y="21599"/>
                  </a:lnTo>
                  <a:close/>
                </a:path>
              </a:pathLst>
            </a:custGeom>
            <a:noFill/>
            <a:ln w="12700" cap="rnd">
              <a:solidFill>
                <a:schemeClr val="tx1"/>
              </a:solidFill>
              <a:round/>
              <a:headEnd type="none" w="sm" len="sm"/>
              <a:tailEnd type="none" w="sm" len="sm"/>
            </a:ln>
            <a:effectLst/>
          </p:spPr>
          <p:txBody>
            <a:bodyPr wrap="none" anchor="ctr"/>
            <a:lstStyle/>
            <a:p>
              <a:endParaRPr lang="en-US"/>
            </a:p>
          </p:txBody>
        </p:sp>
        <p:sp>
          <p:nvSpPr>
            <p:cNvPr id="208" name="Arc 56"/>
            <p:cNvSpPr>
              <a:spLocks/>
            </p:cNvSpPr>
            <p:nvPr/>
          </p:nvSpPr>
          <p:spPr bwMode="auto">
            <a:xfrm>
              <a:off x="4020" y="3374"/>
              <a:ext cx="63" cy="76"/>
            </a:xfrm>
            <a:custGeom>
              <a:avLst/>
              <a:gdLst>
                <a:gd name="G0" fmla="+- 21600 0 0"/>
                <a:gd name="G1" fmla="+- 21597 0 0"/>
                <a:gd name="G2" fmla="+- 21600 0 0"/>
                <a:gd name="T0" fmla="*/ 0 w 21600"/>
                <a:gd name="T1" fmla="*/ 21597 h 21597"/>
                <a:gd name="T2" fmla="*/ 21257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801"/>
                    <a:pt x="9462" y="187"/>
                    <a:pt x="21256" y="-1"/>
                  </a:cubicBezTo>
                </a:path>
                <a:path w="21600" h="21597" stroke="0" extrusionOk="0">
                  <a:moveTo>
                    <a:pt x="0" y="21597"/>
                  </a:moveTo>
                  <a:cubicBezTo>
                    <a:pt x="0" y="9801"/>
                    <a:pt x="9462" y="187"/>
                    <a:pt x="21256" y="-1"/>
                  </a:cubicBezTo>
                  <a:lnTo>
                    <a:pt x="21600" y="21597"/>
                  </a:lnTo>
                  <a:close/>
                </a:path>
              </a:pathLst>
            </a:custGeom>
            <a:noFill/>
            <a:ln w="12700" cap="rnd">
              <a:solidFill>
                <a:schemeClr val="tx1"/>
              </a:solidFill>
              <a:round/>
              <a:headEnd type="none" w="sm" len="sm"/>
              <a:tailEnd type="none" w="sm" len="sm"/>
            </a:ln>
            <a:effectLst/>
          </p:spPr>
          <p:txBody>
            <a:bodyPr wrap="none" anchor="ctr"/>
            <a:lstStyle/>
            <a:p>
              <a:endParaRPr lang="en-US"/>
            </a:p>
          </p:txBody>
        </p:sp>
      </p:grpSp>
      <p:sp>
        <p:nvSpPr>
          <p:cNvPr id="209" name="Rectangle 57"/>
          <p:cNvSpPr>
            <a:spLocks noChangeArrowheads="1"/>
          </p:cNvSpPr>
          <p:nvPr/>
        </p:nvSpPr>
        <p:spPr bwMode="auto">
          <a:xfrm>
            <a:off x="9090596" y="5589240"/>
            <a:ext cx="658813" cy="336550"/>
          </a:xfrm>
          <a:prstGeom prst="rect">
            <a:avLst/>
          </a:prstGeom>
          <a:noFill/>
          <a:ln w="9525">
            <a:noFill/>
            <a:miter lim="800000"/>
            <a:headEnd/>
            <a:tailEnd/>
          </a:ln>
          <a:effectLst/>
        </p:spPr>
        <p:txBody>
          <a:bodyPr wrap="none" lIns="92075" tIns="46038" rIns="92075" bIns="46038">
            <a:spAutoFit/>
          </a:bodyPr>
          <a:lstStyle/>
          <a:p>
            <a:pPr defTabSz="762000" eaLnBrk="0" hangingPunct="0">
              <a:spcBef>
                <a:spcPct val="20000"/>
              </a:spcBef>
            </a:pPr>
            <a:r>
              <a:rPr lang="en-US" altLang="zh-TW" sz="1600" b="1" u="sng" dirty="0">
                <a:latin typeface="Times New Roman" pitchFamily="18" charset="0"/>
                <a:ea typeface="細明體" pitchFamily="49" charset="-120"/>
                <a:hlinkClick r:id="rId3" action="ppaction://hlinksldjump"/>
              </a:rPr>
              <a:t>MS-1</a:t>
            </a:r>
            <a:endParaRPr lang="en-US" altLang="zh-TW" sz="1600" b="1" u="sng" dirty="0">
              <a:latin typeface="Times New Roman" pitchFamily="18" charset="0"/>
              <a:ea typeface="細明體" pitchFamily="49" charset="-120"/>
            </a:endParaRPr>
          </a:p>
        </p:txBody>
      </p:sp>
      <p:cxnSp>
        <p:nvCxnSpPr>
          <p:cNvPr id="211" name="Straight Connector 210"/>
          <p:cNvCxnSpPr/>
          <p:nvPr/>
        </p:nvCxnSpPr>
        <p:spPr>
          <a:xfrm rot="16200000" flipH="1">
            <a:off x="8263801" y="516009"/>
            <a:ext cx="661989" cy="619035"/>
          </a:xfrm>
          <a:prstGeom prst="line">
            <a:avLst/>
          </a:prstGeom>
        </p:spPr>
        <p:style>
          <a:lnRef idx="1">
            <a:schemeClr val="accent1"/>
          </a:lnRef>
          <a:fillRef idx="0">
            <a:schemeClr val="accent1"/>
          </a:fillRef>
          <a:effectRef idx="0">
            <a:schemeClr val="accent1"/>
          </a:effectRef>
          <a:fontRef idx="minor">
            <a:schemeClr val="tx1"/>
          </a:fontRef>
        </p:style>
      </p:cxnSp>
      <p:sp>
        <p:nvSpPr>
          <p:cNvPr id="311" name="Hexagon 310"/>
          <p:cNvSpPr/>
          <p:nvPr/>
        </p:nvSpPr>
        <p:spPr>
          <a:xfrm>
            <a:off x="5015880" y="3068960"/>
            <a:ext cx="2232248" cy="1944216"/>
          </a:xfrm>
          <a:prstGeom prst="hexagon">
            <a:avLst/>
          </a:prstGeom>
          <a:solidFill>
            <a:srgbClr val="FF66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Hexagon 311"/>
          <p:cNvSpPr/>
          <p:nvPr/>
        </p:nvSpPr>
        <p:spPr>
          <a:xfrm>
            <a:off x="6672064" y="3933056"/>
            <a:ext cx="2232248" cy="1944216"/>
          </a:xfrm>
          <a:prstGeom prst="hexagon">
            <a:avLst/>
          </a:prstGeom>
          <a:solidFill>
            <a:srgbClr val="FF66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Hexagon 312"/>
          <p:cNvSpPr/>
          <p:nvPr/>
        </p:nvSpPr>
        <p:spPr>
          <a:xfrm>
            <a:off x="6672064" y="2060848"/>
            <a:ext cx="2232248" cy="1944216"/>
          </a:xfrm>
          <a:prstGeom prst="hexagon">
            <a:avLst/>
          </a:prstGeom>
          <a:solidFill>
            <a:srgbClr val="FF66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Hexagon 315"/>
          <p:cNvSpPr/>
          <p:nvPr/>
        </p:nvSpPr>
        <p:spPr>
          <a:xfrm>
            <a:off x="3359696" y="3933056"/>
            <a:ext cx="2232248" cy="1944216"/>
          </a:xfrm>
          <a:prstGeom prst="hexagon">
            <a:avLst/>
          </a:prstGeom>
          <a:solidFill>
            <a:srgbClr val="FF66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Hexagon 316"/>
          <p:cNvSpPr/>
          <p:nvPr/>
        </p:nvSpPr>
        <p:spPr>
          <a:xfrm>
            <a:off x="5015880" y="1196752"/>
            <a:ext cx="2232248" cy="1944216"/>
          </a:xfrm>
          <a:prstGeom prst="hexagon">
            <a:avLst/>
          </a:prstGeom>
          <a:solidFill>
            <a:srgbClr val="FF66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Hexagon 317"/>
          <p:cNvSpPr/>
          <p:nvPr/>
        </p:nvSpPr>
        <p:spPr>
          <a:xfrm>
            <a:off x="3359696" y="2060848"/>
            <a:ext cx="2232248" cy="1944216"/>
          </a:xfrm>
          <a:prstGeom prst="hexagon">
            <a:avLst/>
          </a:prstGeom>
          <a:solidFill>
            <a:srgbClr val="FF66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Hexagon 318"/>
          <p:cNvSpPr/>
          <p:nvPr/>
        </p:nvSpPr>
        <p:spPr>
          <a:xfrm>
            <a:off x="5015880" y="4869160"/>
            <a:ext cx="2232248" cy="1944216"/>
          </a:xfrm>
          <a:prstGeom prst="hexagon">
            <a:avLst/>
          </a:prstGeom>
          <a:solidFill>
            <a:srgbClr val="FF66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7"/>
          <p:cNvSpPr>
            <a:spLocks noChangeArrowheads="1"/>
          </p:cNvSpPr>
          <p:nvPr/>
        </p:nvSpPr>
        <p:spPr bwMode="auto">
          <a:xfrm>
            <a:off x="4885185" y="5725138"/>
            <a:ext cx="568325" cy="336550"/>
          </a:xfrm>
          <a:prstGeom prst="rect">
            <a:avLst/>
          </a:prstGeom>
          <a:noFill/>
          <a:ln w="9525">
            <a:noFill/>
            <a:miter lim="800000"/>
            <a:headEnd/>
            <a:tailEnd/>
          </a:ln>
          <a:effectLst/>
        </p:spPr>
        <p:txBody>
          <a:bodyPr wrap="none" lIns="92075" tIns="46038" rIns="92075" bIns="46038">
            <a:spAutoFit/>
          </a:bodyPr>
          <a:lstStyle/>
          <a:p>
            <a:pPr defTabSz="762000" eaLnBrk="0" hangingPunct="0">
              <a:spcBef>
                <a:spcPct val="20000"/>
              </a:spcBef>
            </a:pPr>
            <a:r>
              <a:rPr lang="en-US" altLang="zh-TW" sz="1600" b="1" u="sng" dirty="0">
                <a:latin typeface="Times New Roman" pitchFamily="18" charset="0"/>
                <a:ea typeface="細明體" pitchFamily="49" charset="-120"/>
              </a:rPr>
              <a:t>BTS</a:t>
            </a:r>
          </a:p>
        </p:txBody>
      </p:sp>
      <p:sp>
        <p:nvSpPr>
          <p:cNvPr id="323" name="Rectangle 41" descr="70%"/>
          <p:cNvSpPr>
            <a:spLocks noChangeArrowheads="1"/>
          </p:cNvSpPr>
          <p:nvPr/>
        </p:nvSpPr>
        <p:spPr bwMode="auto">
          <a:xfrm>
            <a:off x="5447928" y="5949670"/>
            <a:ext cx="345058" cy="135508"/>
          </a:xfrm>
          <a:prstGeom prst="rect">
            <a:avLst/>
          </a:prstGeom>
          <a:pattFill prst="pct70">
            <a:fgClr>
              <a:srgbClr val="AD6900"/>
            </a:fgClr>
            <a:bgClr>
              <a:schemeClr val="bg1"/>
            </a:bgClr>
          </a:pattFill>
          <a:ln w="12700">
            <a:solidFill>
              <a:schemeClr val="tx1"/>
            </a:solidFill>
            <a:miter lim="800000"/>
            <a:headEnd/>
            <a:tailEnd/>
          </a:ln>
          <a:effectLst/>
          <a:scene3d>
            <a:camera prst="orthographicFront"/>
            <a:lightRig rig="threePt" dir="t"/>
          </a:scene3d>
          <a:sp3d>
            <a:bevelT prst="angle"/>
          </a:sp3d>
        </p:spPr>
        <p:txBody>
          <a:bodyPr wrap="none" anchor="ctr"/>
          <a:lstStyle/>
          <a:p>
            <a:endParaRPr lang="en-US"/>
          </a:p>
        </p:txBody>
      </p:sp>
      <p:grpSp>
        <p:nvGrpSpPr>
          <p:cNvPr id="324" name="Group 42"/>
          <p:cNvGrpSpPr>
            <a:grpSpLocks/>
          </p:cNvGrpSpPr>
          <p:nvPr/>
        </p:nvGrpSpPr>
        <p:grpSpPr bwMode="auto">
          <a:xfrm>
            <a:off x="5312842" y="1836706"/>
            <a:ext cx="652463" cy="557212"/>
            <a:chOff x="1266" y="2493"/>
            <a:chExt cx="411" cy="351"/>
          </a:xfrm>
        </p:grpSpPr>
        <p:sp>
          <p:nvSpPr>
            <p:cNvPr id="325" name="Line 43"/>
            <p:cNvSpPr>
              <a:spLocks noChangeShapeType="1"/>
            </p:cNvSpPr>
            <p:nvPr/>
          </p:nvSpPr>
          <p:spPr bwMode="auto">
            <a:xfrm>
              <a:off x="1467" y="2493"/>
              <a:ext cx="0" cy="189"/>
            </a:xfrm>
            <a:prstGeom prst="line">
              <a:avLst/>
            </a:prstGeom>
            <a:noFill/>
            <a:ln w="254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326" name="AutoShape 44"/>
            <p:cNvSpPr>
              <a:spLocks noChangeArrowheads="1"/>
            </p:cNvSpPr>
            <p:nvPr/>
          </p:nvSpPr>
          <p:spPr bwMode="auto">
            <a:xfrm>
              <a:off x="1273" y="2596"/>
              <a:ext cx="388" cy="136"/>
            </a:xfrm>
            <a:prstGeom prst="triangle">
              <a:avLst>
                <a:gd name="adj" fmla="val 49995"/>
              </a:avLst>
            </a:prstGeom>
            <a:solidFill>
              <a:schemeClr val="accent1"/>
            </a:solidFill>
            <a:ln w="12700">
              <a:solidFill>
                <a:schemeClr val="tx1"/>
              </a:solidFill>
              <a:miter lim="800000"/>
              <a:headEnd/>
              <a:tailEnd/>
            </a:ln>
            <a:effectLst/>
            <a:scene3d>
              <a:camera prst="orthographicFront"/>
              <a:lightRig rig="threePt" dir="t"/>
            </a:scene3d>
            <a:sp3d>
              <a:bevelT prst="angle"/>
            </a:sp3d>
          </p:spPr>
          <p:txBody>
            <a:bodyPr wrap="none" anchor="ctr"/>
            <a:lstStyle/>
            <a:p>
              <a:endParaRPr lang="en-US"/>
            </a:p>
          </p:txBody>
        </p:sp>
        <p:sp>
          <p:nvSpPr>
            <p:cNvPr id="327" name="Line 45"/>
            <p:cNvSpPr>
              <a:spLocks noChangeShapeType="1"/>
            </p:cNvSpPr>
            <p:nvPr/>
          </p:nvSpPr>
          <p:spPr bwMode="auto">
            <a:xfrm>
              <a:off x="1266" y="2634"/>
              <a:ext cx="0" cy="189"/>
            </a:xfrm>
            <a:prstGeom prst="line">
              <a:avLst/>
            </a:prstGeom>
            <a:noFill/>
            <a:ln w="254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328" name="Line 46"/>
            <p:cNvSpPr>
              <a:spLocks noChangeShapeType="1"/>
            </p:cNvSpPr>
            <p:nvPr/>
          </p:nvSpPr>
          <p:spPr bwMode="auto">
            <a:xfrm>
              <a:off x="1677" y="2640"/>
              <a:ext cx="0" cy="189"/>
            </a:xfrm>
            <a:prstGeom prst="line">
              <a:avLst/>
            </a:prstGeom>
            <a:noFill/>
            <a:ln w="254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329" name="Line 47"/>
            <p:cNvSpPr>
              <a:spLocks noChangeShapeType="1"/>
            </p:cNvSpPr>
            <p:nvPr/>
          </p:nvSpPr>
          <p:spPr bwMode="auto">
            <a:xfrm>
              <a:off x="1278" y="2736"/>
              <a:ext cx="198" cy="108"/>
            </a:xfrm>
            <a:prstGeom prst="line">
              <a:avLst/>
            </a:prstGeom>
            <a:noFill/>
            <a:ln w="127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459" name="Line 48"/>
            <p:cNvSpPr>
              <a:spLocks noChangeShapeType="1"/>
            </p:cNvSpPr>
            <p:nvPr/>
          </p:nvSpPr>
          <p:spPr bwMode="auto">
            <a:xfrm flipV="1">
              <a:off x="1467" y="2727"/>
              <a:ext cx="189" cy="117"/>
            </a:xfrm>
            <a:prstGeom prst="line">
              <a:avLst/>
            </a:prstGeom>
            <a:noFill/>
            <a:ln w="127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grpSp>
      <p:sp>
        <p:nvSpPr>
          <p:cNvPr id="465" name="Rectangle 49"/>
          <p:cNvSpPr>
            <a:spLocks noChangeArrowheads="1"/>
          </p:cNvSpPr>
          <p:nvPr/>
        </p:nvSpPr>
        <p:spPr bwMode="auto">
          <a:xfrm>
            <a:off x="5317232" y="2475824"/>
            <a:ext cx="603250" cy="80962"/>
          </a:xfrm>
          <a:prstGeom prst="rect">
            <a:avLst/>
          </a:prstGeom>
          <a:solidFill>
            <a:schemeClr val="accent1"/>
          </a:solidFill>
          <a:ln w="12700">
            <a:solidFill>
              <a:schemeClr val="tx1"/>
            </a:solidFill>
            <a:miter lim="800000"/>
            <a:headEnd/>
            <a:tailEnd/>
          </a:ln>
          <a:effectLst/>
          <a:scene3d>
            <a:camera prst="orthographicFront"/>
            <a:lightRig rig="threePt" dir="t"/>
          </a:scene3d>
          <a:sp3d>
            <a:bevelT prst="angle"/>
          </a:sp3d>
        </p:spPr>
        <p:txBody>
          <a:bodyPr wrap="none" anchor="ctr"/>
          <a:lstStyle/>
          <a:p>
            <a:endParaRPr lang="en-US"/>
          </a:p>
        </p:txBody>
      </p:sp>
      <p:grpSp>
        <p:nvGrpSpPr>
          <p:cNvPr id="466" name="Group 8"/>
          <p:cNvGrpSpPr>
            <a:grpSpLocks/>
          </p:cNvGrpSpPr>
          <p:nvPr/>
        </p:nvGrpSpPr>
        <p:grpSpPr bwMode="auto">
          <a:xfrm>
            <a:off x="5420543" y="1412776"/>
            <a:ext cx="360040" cy="4528386"/>
            <a:chOff x="1378" y="2682"/>
            <a:chExt cx="172" cy="1312"/>
          </a:xfrm>
        </p:grpSpPr>
        <p:sp>
          <p:nvSpPr>
            <p:cNvPr id="467" name="AutoShape 9"/>
            <p:cNvSpPr>
              <a:spLocks noChangeArrowheads="1"/>
            </p:cNvSpPr>
            <p:nvPr/>
          </p:nvSpPr>
          <p:spPr bwMode="auto">
            <a:xfrm flipV="1">
              <a:off x="1378" y="3120"/>
              <a:ext cx="172" cy="874"/>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chemeClr val="accent1"/>
            </a:solidFill>
            <a:ln w="12700">
              <a:solidFill>
                <a:schemeClr val="tx1"/>
              </a:solidFill>
              <a:miter lim="800000"/>
              <a:headEnd/>
              <a:tailEnd/>
            </a:ln>
            <a:effectLst/>
            <a:scene3d>
              <a:camera prst="orthographicFront"/>
              <a:lightRig rig="threePt" dir="t"/>
            </a:scene3d>
            <a:sp3d>
              <a:bevelT prst="angle"/>
            </a:sp3d>
          </p:spPr>
          <p:txBody>
            <a:bodyPr wrap="none" anchor="ctr"/>
            <a:lstStyle/>
            <a:p>
              <a:endParaRPr lang="en-US"/>
            </a:p>
          </p:txBody>
        </p:sp>
        <p:sp>
          <p:nvSpPr>
            <p:cNvPr id="468" name="Line 10"/>
            <p:cNvSpPr>
              <a:spLocks noChangeShapeType="1"/>
            </p:cNvSpPr>
            <p:nvPr/>
          </p:nvSpPr>
          <p:spPr bwMode="auto">
            <a:xfrm flipH="1">
              <a:off x="1410" y="2910"/>
              <a:ext cx="96" cy="162"/>
            </a:xfrm>
            <a:prstGeom prst="line">
              <a:avLst/>
            </a:prstGeom>
            <a:noFill/>
            <a:ln w="127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469" name="Line 11"/>
            <p:cNvSpPr>
              <a:spLocks noChangeShapeType="1"/>
            </p:cNvSpPr>
            <p:nvPr/>
          </p:nvSpPr>
          <p:spPr bwMode="auto">
            <a:xfrm>
              <a:off x="1422" y="3072"/>
              <a:ext cx="108" cy="138"/>
            </a:xfrm>
            <a:prstGeom prst="line">
              <a:avLst/>
            </a:prstGeom>
            <a:noFill/>
            <a:ln w="127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470" name="Line 12"/>
            <p:cNvSpPr>
              <a:spLocks noChangeShapeType="1"/>
            </p:cNvSpPr>
            <p:nvPr/>
          </p:nvSpPr>
          <p:spPr bwMode="auto">
            <a:xfrm flipH="1">
              <a:off x="1392" y="3216"/>
              <a:ext cx="126" cy="168"/>
            </a:xfrm>
            <a:prstGeom prst="line">
              <a:avLst/>
            </a:prstGeom>
            <a:noFill/>
            <a:ln w="127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471" name="Line 13"/>
            <p:cNvSpPr>
              <a:spLocks noChangeShapeType="1"/>
            </p:cNvSpPr>
            <p:nvPr/>
          </p:nvSpPr>
          <p:spPr bwMode="auto">
            <a:xfrm>
              <a:off x="1398" y="3378"/>
              <a:ext cx="144" cy="174"/>
            </a:xfrm>
            <a:prstGeom prst="line">
              <a:avLst/>
            </a:prstGeom>
            <a:noFill/>
            <a:ln w="127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472" name="Line 14"/>
            <p:cNvSpPr>
              <a:spLocks noChangeShapeType="1"/>
            </p:cNvSpPr>
            <p:nvPr/>
          </p:nvSpPr>
          <p:spPr bwMode="auto">
            <a:xfrm flipH="1">
              <a:off x="1380" y="3558"/>
              <a:ext cx="150" cy="144"/>
            </a:xfrm>
            <a:prstGeom prst="line">
              <a:avLst/>
            </a:prstGeom>
            <a:noFill/>
            <a:ln w="127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473" name="Line 15"/>
            <p:cNvSpPr>
              <a:spLocks noChangeShapeType="1"/>
            </p:cNvSpPr>
            <p:nvPr/>
          </p:nvSpPr>
          <p:spPr bwMode="auto">
            <a:xfrm>
              <a:off x="1410" y="2928"/>
              <a:ext cx="102" cy="144"/>
            </a:xfrm>
            <a:prstGeom prst="line">
              <a:avLst/>
            </a:prstGeom>
            <a:noFill/>
            <a:ln w="127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474" name="Line 16"/>
            <p:cNvSpPr>
              <a:spLocks noChangeShapeType="1"/>
            </p:cNvSpPr>
            <p:nvPr/>
          </p:nvSpPr>
          <p:spPr bwMode="auto">
            <a:xfrm flipH="1">
              <a:off x="1392" y="3078"/>
              <a:ext cx="126" cy="168"/>
            </a:xfrm>
            <a:prstGeom prst="line">
              <a:avLst/>
            </a:prstGeom>
            <a:noFill/>
            <a:ln w="127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475" name="Line 17"/>
            <p:cNvSpPr>
              <a:spLocks noChangeShapeType="1"/>
            </p:cNvSpPr>
            <p:nvPr/>
          </p:nvSpPr>
          <p:spPr bwMode="auto">
            <a:xfrm>
              <a:off x="1404" y="3252"/>
              <a:ext cx="126" cy="144"/>
            </a:xfrm>
            <a:prstGeom prst="line">
              <a:avLst/>
            </a:prstGeom>
            <a:noFill/>
            <a:ln w="127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476" name="Line 18"/>
            <p:cNvSpPr>
              <a:spLocks noChangeShapeType="1"/>
            </p:cNvSpPr>
            <p:nvPr/>
          </p:nvSpPr>
          <p:spPr bwMode="auto">
            <a:xfrm flipH="1">
              <a:off x="1392" y="3414"/>
              <a:ext cx="138" cy="138"/>
            </a:xfrm>
            <a:prstGeom prst="line">
              <a:avLst/>
            </a:prstGeom>
            <a:noFill/>
            <a:ln w="127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477" name="Line 19"/>
            <p:cNvSpPr>
              <a:spLocks noChangeShapeType="1"/>
            </p:cNvSpPr>
            <p:nvPr/>
          </p:nvSpPr>
          <p:spPr bwMode="auto">
            <a:xfrm>
              <a:off x="1392" y="3558"/>
              <a:ext cx="156" cy="132"/>
            </a:xfrm>
            <a:prstGeom prst="line">
              <a:avLst/>
            </a:prstGeom>
            <a:noFill/>
            <a:ln w="127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sp>
          <p:nvSpPr>
            <p:cNvPr id="478" name="Line 20"/>
            <p:cNvSpPr>
              <a:spLocks noChangeShapeType="1"/>
            </p:cNvSpPr>
            <p:nvPr/>
          </p:nvSpPr>
          <p:spPr bwMode="auto">
            <a:xfrm flipV="1">
              <a:off x="1464" y="2682"/>
              <a:ext cx="0" cy="180"/>
            </a:xfrm>
            <a:prstGeom prst="line">
              <a:avLst/>
            </a:prstGeom>
            <a:noFill/>
            <a:ln w="25400">
              <a:solidFill>
                <a:schemeClr val="tx1"/>
              </a:solidFill>
              <a:round/>
              <a:headEnd type="none" w="sm" len="sm"/>
              <a:tailEnd type="none" w="sm" len="sm"/>
            </a:ln>
            <a:effectLst/>
            <a:scene3d>
              <a:camera prst="orthographicFront"/>
              <a:lightRig rig="threePt" dir="t"/>
            </a:scene3d>
            <a:sp3d>
              <a:bevelT prst="angle"/>
            </a:sp3d>
          </p:spPr>
          <p:txBody>
            <a:bodyPr wrap="none" anchor="ctr"/>
            <a:lstStyle/>
            <a:p>
              <a:endParaRPr lang="en-US"/>
            </a:p>
          </p:txBody>
        </p:sp>
      </p:grpSp>
      <p:sp>
        <p:nvSpPr>
          <p:cNvPr id="480" name="Hexagon 479"/>
          <p:cNvSpPr/>
          <p:nvPr/>
        </p:nvSpPr>
        <p:spPr>
          <a:xfrm>
            <a:off x="1703512" y="2996952"/>
            <a:ext cx="2232248" cy="1944216"/>
          </a:xfrm>
          <a:prstGeom prst="hexagon">
            <a:avLst/>
          </a:prstGeom>
          <a:solidFill>
            <a:srgbClr val="FF66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Hexagon 480"/>
          <p:cNvSpPr/>
          <p:nvPr/>
        </p:nvSpPr>
        <p:spPr>
          <a:xfrm>
            <a:off x="8256240" y="2996952"/>
            <a:ext cx="2232248" cy="1944216"/>
          </a:xfrm>
          <a:prstGeom prst="hexagon">
            <a:avLst/>
          </a:prstGeom>
          <a:solidFill>
            <a:srgbClr val="FF66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Hexagon 481"/>
          <p:cNvSpPr/>
          <p:nvPr/>
        </p:nvSpPr>
        <p:spPr>
          <a:xfrm>
            <a:off x="1703512" y="4869160"/>
            <a:ext cx="2232248" cy="1944216"/>
          </a:xfrm>
          <a:prstGeom prst="hexagon">
            <a:avLst/>
          </a:prstGeom>
          <a:solidFill>
            <a:srgbClr val="FF66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6" name="Group 21"/>
          <p:cNvGrpSpPr>
            <a:grpSpLocks/>
          </p:cNvGrpSpPr>
          <p:nvPr/>
        </p:nvGrpSpPr>
        <p:grpSpPr bwMode="auto">
          <a:xfrm rot="20380786">
            <a:off x="6297974" y="2350088"/>
            <a:ext cx="552523" cy="730227"/>
            <a:chOff x="1728" y="2706"/>
            <a:chExt cx="210" cy="234"/>
          </a:xfrm>
        </p:grpSpPr>
        <p:sp>
          <p:nvSpPr>
            <p:cNvPr id="487" name="Arc 22"/>
            <p:cNvSpPr>
              <a:spLocks/>
            </p:cNvSpPr>
            <p:nvPr/>
          </p:nvSpPr>
          <p:spPr bwMode="auto">
            <a:xfrm>
              <a:off x="1728" y="2706"/>
              <a:ext cx="210" cy="234"/>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a:effectLst/>
            <a:scene3d>
              <a:camera prst="orthographicFront"/>
              <a:lightRig rig="threePt" dir="t"/>
            </a:scene3d>
            <a:sp3d/>
          </p:spPr>
          <p:txBody>
            <a:bodyPr wrap="none" anchor="ctr"/>
            <a:lstStyle/>
            <a:p>
              <a:endParaRPr lang="en-US"/>
            </a:p>
          </p:txBody>
        </p:sp>
        <p:sp>
          <p:nvSpPr>
            <p:cNvPr id="488" name="Arc 23"/>
            <p:cNvSpPr>
              <a:spLocks/>
            </p:cNvSpPr>
            <p:nvPr/>
          </p:nvSpPr>
          <p:spPr bwMode="auto">
            <a:xfrm>
              <a:off x="1729" y="2718"/>
              <a:ext cx="179" cy="187"/>
            </a:xfrm>
            <a:custGeom>
              <a:avLst/>
              <a:gdLst>
                <a:gd name="G0" fmla="+- 121 0 0"/>
                <a:gd name="G1" fmla="+- 0 0 0"/>
                <a:gd name="G2" fmla="+- 21600 0 0"/>
                <a:gd name="T0" fmla="*/ 21721 w 21721"/>
                <a:gd name="T1" fmla="*/ 0 h 21600"/>
                <a:gd name="T2" fmla="*/ 0 w 21721"/>
                <a:gd name="T3" fmla="*/ 21600 h 21600"/>
                <a:gd name="T4" fmla="*/ 121 w 21721"/>
                <a:gd name="T5" fmla="*/ 0 h 21600"/>
              </a:gdLst>
              <a:ahLst/>
              <a:cxnLst>
                <a:cxn ang="0">
                  <a:pos x="T0" y="T1"/>
                </a:cxn>
                <a:cxn ang="0">
                  <a:pos x="T2" y="T3"/>
                </a:cxn>
                <a:cxn ang="0">
                  <a:pos x="T4" y="T5"/>
                </a:cxn>
              </a:cxnLst>
              <a:rect l="0" t="0" r="r" b="b"/>
              <a:pathLst>
                <a:path w="21721" h="21600" fill="none" extrusionOk="0">
                  <a:moveTo>
                    <a:pt x="21721" y="0"/>
                  </a:moveTo>
                  <a:cubicBezTo>
                    <a:pt x="21721" y="11929"/>
                    <a:pt x="12050" y="21600"/>
                    <a:pt x="121" y="21600"/>
                  </a:cubicBezTo>
                  <a:cubicBezTo>
                    <a:pt x="80" y="21600"/>
                    <a:pt x="40" y="21599"/>
                    <a:pt x="0" y="21599"/>
                  </a:cubicBezTo>
                </a:path>
                <a:path w="21721" h="21600" stroke="0" extrusionOk="0">
                  <a:moveTo>
                    <a:pt x="21721" y="0"/>
                  </a:moveTo>
                  <a:cubicBezTo>
                    <a:pt x="21721" y="11929"/>
                    <a:pt x="12050" y="21600"/>
                    <a:pt x="121" y="21600"/>
                  </a:cubicBezTo>
                  <a:cubicBezTo>
                    <a:pt x="80" y="21600"/>
                    <a:pt x="40" y="21599"/>
                    <a:pt x="0" y="21599"/>
                  </a:cubicBezTo>
                  <a:lnTo>
                    <a:pt x="121" y="0"/>
                  </a:lnTo>
                  <a:close/>
                </a:path>
              </a:pathLst>
            </a:custGeom>
            <a:noFill/>
            <a:ln w="12700" cap="rnd">
              <a:solidFill>
                <a:schemeClr val="tx1"/>
              </a:solidFill>
              <a:round/>
              <a:headEnd type="none" w="sm" len="sm"/>
              <a:tailEnd type="none" w="sm" len="sm"/>
            </a:ln>
            <a:effectLst/>
            <a:scene3d>
              <a:camera prst="orthographicFront"/>
              <a:lightRig rig="threePt" dir="t"/>
            </a:scene3d>
            <a:sp3d/>
          </p:spPr>
          <p:txBody>
            <a:bodyPr wrap="none" anchor="ctr"/>
            <a:lstStyle/>
            <a:p>
              <a:endParaRPr lang="en-US"/>
            </a:p>
          </p:txBody>
        </p:sp>
        <p:sp>
          <p:nvSpPr>
            <p:cNvPr id="489" name="Arc 24"/>
            <p:cNvSpPr>
              <a:spLocks/>
            </p:cNvSpPr>
            <p:nvPr/>
          </p:nvSpPr>
          <p:spPr bwMode="auto">
            <a:xfrm>
              <a:off x="1738" y="2723"/>
              <a:ext cx="143" cy="142"/>
            </a:xfrm>
            <a:custGeom>
              <a:avLst/>
              <a:gdLst>
                <a:gd name="G0" fmla="+- 153 0 0"/>
                <a:gd name="G1" fmla="+- 154 0 0"/>
                <a:gd name="G2" fmla="+- 21600 0 0"/>
                <a:gd name="T0" fmla="*/ 21752 w 21753"/>
                <a:gd name="T1" fmla="*/ 0 h 21754"/>
                <a:gd name="T2" fmla="*/ 0 w 21753"/>
                <a:gd name="T3" fmla="*/ 21753 h 21754"/>
                <a:gd name="T4" fmla="*/ 153 w 21753"/>
                <a:gd name="T5" fmla="*/ 154 h 21754"/>
              </a:gdLst>
              <a:ahLst/>
              <a:cxnLst>
                <a:cxn ang="0">
                  <a:pos x="T0" y="T1"/>
                </a:cxn>
                <a:cxn ang="0">
                  <a:pos x="T2" y="T3"/>
                </a:cxn>
                <a:cxn ang="0">
                  <a:pos x="T4" y="T5"/>
                </a:cxn>
              </a:cxnLst>
              <a:rect l="0" t="0" r="r" b="b"/>
              <a:pathLst>
                <a:path w="21753" h="21754" fill="none" extrusionOk="0">
                  <a:moveTo>
                    <a:pt x="21752" y="-1"/>
                  </a:moveTo>
                  <a:cubicBezTo>
                    <a:pt x="21752" y="51"/>
                    <a:pt x="21753" y="102"/>
                    <a:pt x="21753" y="154"/>
                  </a:cubicBezTo>
                  <a:cubicBezTo>
                    <a:pt x="21753" y="12083"/>
                    <a:pt x="12082" y="21754"/>
                    <a:pt x="153" y="21754"/>
                  </a:cubicBezTo>
                  <a:cubicBezTo>
                    <a:pt x="101" y="21754"/>
                    <a:pt x="50" y="21753"/>
                    <a:pt x="-1" y="21753"/>
                  </a:cubicBezTo>
                </a:path>
                <a:path w="21753" h="21754" stroke="0" extrusionOk="0">
                  <a:moveTo>
                    <a:pt x="21752" y="-1"/>
                  </a:moveTo>
                  <a:cubicBezTo>
                    <a:pt x="21752" y="51"/>
                    <a:pt x="21753" y="102"/>
                    <a:pt x="21753" y="154"/>
                  </a:cubicBezTo>
                  <a:cubicBezTo>
                    <a:pt x="21753" y="12083"/>
                    <a:pt x="12082" y="21754"/>
                    <a:pt x="153" y="21754"/>
                  </a:cubicBezTo>
                  <a:cubicBezTo>
                    <a:pt x="101" y="21754"/>
                    <a:pt x="50" y="21753"/>
                    <a:pt x="-1" y="21753"/>
                  </a:cubicBezTo>
                  <a:lnTo>
                    <a:pt x="153" y="154"/>
                  </a:lnTo>
                  <a:close/>
                </a:path>
              </a:pathLst>
            </a:custGeom>
            <a:noFill/>
            <a:ln w="12700" cap="rnd">
              <a:solidFill>
                <a:schemeClr val="tx1"/>
              </a:solidFill>
              <a:round/>
              <a:headEnd type="none" w="sm" len="sm"/>
              <a:tailEnd type="none" w="sm" len="sm"/>
            </a:ln>
            <a:effectLst/>
            <a:scene3d>
              <a:camera prst="orthographicFront"/>
              <a:lightRig rig="threePt" dir="t"/>
            </a:scene3d>
            <a:sp3d/>
          </p:spPr>
          <p:txBody>
            <a:bodyPr wrap="none" anchor="ctr"/>
            <a:lstStyle/>
            <a:p>
              <a:endParaRPr lang="en-US"/>
            </a:p>
          </p:txBody>
        </p:sp>
        <p:sp>
          <p:nvSpPr>
            <p:cNvPr id="490" name="Arc 25"/>
            <p:cNvSpPr>
              <a:spLocks/>
            </p:cNvSpPr>
            <p:nvPr/>
          </p:nvSpPr>
          <p:spPr bwMode="auto">
            <a:xfrm>
              <a:off x="1733" y="2718"/>
              <a:ext cx="105" cy="111"/>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a:effectLst/>
            <a:scene3d>
              <a:camera prst="orthographicFront"/>
              <a:lightRig rig="threePt" dir="t"/>
            </a:scene3d>
            <a:sp3d/>
          </p:spPr>
          <p:txBody>
            <a:bodyPr wrap="none" anchor="ctr"/>
            <a:lstStyle/>
            <a:p>
              <a:endParaRPr lang="en-US"/>
            </a:p>
          </p:txBody>
        </p:sp>
        <p:sp>
          <p:nvSpPr>
            <p:cNvPr id="491" name="Arc 26"/>
            <p:cNvSpPr>
              <a:spLocks/>
            </p:cNvSpPr>
            <p:nvPr/>
          </p:nvSpPr>
          <p:spPr bwMode="auto">
            <a:xfrm>
              <a:off x="1744" y="2706"/>
              <a:ext cx="63" cy="7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a:effectLst/>
            <a:scene3d>
              <a:camera prst="orthographicFront"/>
              <a:lightRig rig="threePt" dir="t"/>
            </a:scene3d>
            <a:sp3d/>
          </p:spPr>
          <p:txBody>
            <a:bodyPr wrap="none" anchor="ctr"/>
            <a:lstStyle/>
            <a:p>
              <a:endParaRPr lang="en-US"/>
            </a:p>
          </p:txBody>
        </p:sp>
      </p:grpSp>
      <p:grpSp>
        <p:nvGrpSpPr>
          <p:cNvPr id="492" name="Group 21"/>
          <p:cNvGrpSpPr>
            <a:grpSpLocks/>
          </p:cNvGrpSpPr>
          <p:nvPr/>
        </p:nvGrpSpPr>
        <p:grpSpPr bwMode="auto">
          <a:xfrm rot="6285591">
            <a:off x="4378735" y="2519233"/>
            <a:ext cx="457200" cy="523875"/>
            <a:chOff x="1728" y="2706"/>
            <a:chExt cx="210" cy="234"/>
          </a:xfrm>
        </p:grpSpPr>
        <p:sp>
          <p:nvSpPr>
            <p:cNvPr id="493" name="Arc 22"/>
            <p:cNvSpPr>
              <a:spLocks/>
            </p:cNvSpPr>
            <p:nvPr/>
          </p:nvSpPr>
          <p:spPr bwMode="auto">
            <a:xfrm>
              <a:off x="1728" y="2706"/>
              <a:ext cx="210" cy="234"/>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a:effectLst/>
            <a:scene3d>
              <a:camera prst="orthographicFront"/>
              <a:lightRig rig="threePt" dir="t"/>
            </a:scene3d>
            <a:sp3d/>
          </p:spPr>
          <p:txBody>
            <a:bodyPr wrap="none" anchor="ctr"/>
            <a:lstStyle/>
            <a:p>
              <a:endParaRPr lang="en-US"/>
            </a:p>
          </p:txBody>
        </p:sp>
        <p:sp>
          <p:nvSpPr>
            <p:cNvPr id="494" name="Arc 23"/>
            <p:cNvSpPr>
              <a:spLocks/>
            </p:cNvSpPr>
            <p:nvPr/>
          </p:nvSpPr>
          <p:spPr bwMode="auto">
            <a:xfrm>
              <a:off x="1729" y="2718"/>
              <a:ext cx="179" cy="187"/>
            </a:xfrm>
            <a:custGeom>
              <a:avLst/>
              <a:gdLst>
                <a:gd name="G0" fmla="+- 121 0 0"/>
                <a:gd name="G1" fmla="+- 0 0 0"/>
                <a:gd name="G2" fmla="+- 21600 0 0"/>
                <a:gd name="T0" fmla="*/ 21721 w 21721"/>
                <a:gd name="T1" fmla="*/ 0 h 21600"/>
                <a:gd name="T2" fmla="*/ 0 w 21721"/>
                <a:gd name="T3" fmla="*/ 21600 h 21600"/>
                <a:gd name="T4" fmla="*/ 121 w 21721"/>
                <a:gd name="T5" fmla="*/ 0 h 21600"/>
              </a:gdLst>
              <a:ahLst/>
              <a:cxnLst>
                <a:cxn ang="0">
                  <a:pos x="T0" y="T1"/>
                </a:cxn>
                <a:cxn ang="0">
                  <a:pos x="T2" y="T3"/>
                </a:cxn>
                <a:cxn ang="0">
                  <a:pos x="T4" y="T5"/>
                </a:cxn>
              </a:cxnLst>
              <a:rect l="0" t="0" r="r" b="b"/>
              <a:pathLst>
                <a:path w="21721" h="21600" fill="none" extrusionOk="0">
                  <a:moveTo>
                    <a:pt x="21721" y="0"/>
                  </a:moveTo>
                  <a:cubicBezTo>
                    <a:pt x="21721" y="11929"/>
                    <a:pt x="12050" y="21600"/>
                    <a:pt x="121" y="21600"/>
                  </a:cubicBezTo>
                  <a:cubicBezTo>
                    <a:pt x="80" y="21600"/>
                    <a:pt x="40" y="21599"/>
                    <a:pt x="0" y="21599"/>
                  </a:cubicBezTo>
                </a:path>
                <a:path w="21721" h="21600" stroke="0" extrusionOk="0">
                  <a:moveTo>
                    <a:pt x="21721" y="0"/>
                  </a:moveTo>
                  <a:cubicBezTo>
                    <a:pt x="21721" y="11929"/>
                    <a:pt x="12050" y="21600"/>
                    <a:pt x="121" y="21600"/>
                  </a:cubicBezTo>
                  <a:cubicBezTo>
                    <a:pt x="80" y="21600"/>
                    <a:pt x="40" y="21599"/>
                    <a:pt x="0" y="21599"/>
                  </a:cubicBezTo>
                  <a:lnTo>
                    <a:pt x="121" y="0"/>
                  </a:lnTo>
                  <a:close/>
                </a:path>
              </a:pathLst>
            </a:custGeom>
            <a:noFill/>
            <a:ln w="12700" cap="rnd">
              <a:solidFill>
                <a:schemeClr val="tx1"/>
              </a:solidFill>
              <a:round/>
              <a:headEnd type="none" w="sm" len="sm"/>
              <a:tailEnd type="none" w="sm" len="sm"/>
            </a:ln>
            <a:effectLst/>
            <a:scene3d>
              <a:camera prst="orthographicFront"/>
              <a:lightRig rig="threePt" dir="t"/>
            </a:scene3d>
            <a:sp3d/>
          </p:spPr>
          <p:txBody>
            <a:bodyPr wrap="none" anchor="ctr"/>
            <a:lstStyle/>
            <a:p>
              <a:endParaRPr lang="en-US"/>
            </a:p>
          </p:txBody>
        </p:sp>
        <p:sp>
          <p:nvSpPr>
            <p:cNvPr id="495" name="Arc 24"/>
            <p:cNvSpPr>
              <a:spLocks/>
            </p:cNvSpPr>
            <p:nvPr/>
          </p:nvSpPr>
          <p:spPr bwMode="auto">
            <a:xfrm>
              <a:off x="1738" y="2723"/>
              <a:ext cx="143" cy="142"/>
            </a:xfrm>
            <a:custGeom>
              <a:avLst/>
              <a:gdLst>
                <a:gd name="G0" fmla="+- 153 0 0"/>
                <a:gd name="G1" fmla="+- 154 0 0"/>
                <a:gd name="G2" fmla="+- 21600 0 0"/>
                <a:gd name="T0" fmla="*/ 21752 w 21753"/>
                <a:gd name="T1" fmla="*/ 0 h 21754"/>
                <a:gd name="T2" fmla="*/ 0 w 21753"/>
                <a:gd name="T3" fmla="*/ 21753 h 21754"/>
                <a:gd name="T4" fmla="*/ 153 w 21753"/>
                <a:gd name="T5" fmla="*/ 154 h 21754"/>
              </a:gdLst>
              <a:ahLst/>
              <a:cxnLst>
                <a:cxn ang="0">
                  <a:pos x="T0" y="T1"/>
                </a:cxn>
                <a:cxn ang="0">
                  <a:pos x="T2" y="T3"/>
                </a:cxn>
                <a:cxn ang="0">
                  <a:pos x="T4" y="T5"/>
                </a:cxn>
              </a:cxnLst>
              <a:rect l="0" t="0" r="r" b="b"/>
              <a:pathLst>
                <a:path w="21753" h="21754" fill="none" extrusionOk="0">
                  <a:moveTo>
                    <a:pt x="21752" y="-1"/>
                  </a:moveTo>
                  <a:cubicBezTo>
                    <a:pt x="21752" y="51"/>
                    <a:pt x="21753" y="102"/>
                    <a:pt x="21753" y="154"/>
                  </a:cubicBezTo>
                  <a:cubicBezTo>
                    <a:pt x="21753" y="12083"/>
                    <a:pt x="12082" y="21754"/>
                    <a:pt x="153" y="21754"/>
                  </a:cubicBezTo>
                  <a:cubicBezTo>
                    <a:pt x="101" y="21754"/>
                    <a:pt x="50" y="21753"/>
                    <a:pt x="-1" y="21753"/>
                  </a:cubicBezTo>
                </a:path>
                <a:path w="21753" h="21754" stroke="0" extrusionOk="0">
                  <a:moveTo>
                    <a:pt x="21752" y="-1"/>
                  </a:moveTo>
                  <a:cubicBezTo>
                    <a:pt x="21752" y="51"/>
                    <a:pt x="21753" y="102"/>
                    <a:pt x="21753" y="154"/>
                  </a:cubicBezTo>
                  <a:cubicBezTo>
                    <a:pt x="21753" y="12083"/>
                    <a:pt x="12082" y="21754"/>
                    <a:pt x="153" y="21754"/>
                  </a:cubicBezTo>
                  <a:cubicBezTo>
                    <a:pt x="101" y="21754"/>
                    <a:pt x="50" y="21753"/>
                    <a:pt x="-1" y="21753"/>
                  </a:cubicBezTo>
                  <a:lnTo>
                    <a:pt x="153" y="154"/>
                  </a:lnTo>
                  <a:close/>
                </a:path>
              </a:pathLst>
            </a:custGeom>
            <a:noFill/>
            <a:ln w="12700" cap="rnd">
              <a:solidFill>
                <a:schemeClr val="tx1"/>
              </a:solidFill>
              <a:round/>
              <a:headEnd type="none" w="sm" len="sm"/>
              <a:tailEnd type="none" w="sm" len="sm"/>
            </a:ln>
            <a:effectLst/>
            <a:scene3d>
              <a:camera prst="orthographicFront"/>
              <a:lightRig rig="threePt" dir="t"/>
            </a:scene3d>
            <a:sp3d/>
          </p:spPr>
          <p:txBody>
            <a:bodyPr wrap="none" anchor="ctr"/>
            <a:lstStyle/>
            <a:p>
              <a:endParaRPr lang="en-US"/>
            </a:p>
          </p:txBody>
        </p:sp>
        <p:sp>
          <p:nvSpPr>
            <p:cNvPr id="496" name="Arc 25"/>
            <p:cNvSpPr>
              <a:spLocks/>
            </p:cNvSpPr>
            <p:nvPr/>
          </p:nvSpPr>
          <p:spPr bwMode="auto">
            <a:xfrm>
              <a:off x="1733" y="2718"/>
              <a:ext cx="105" cy="111"/>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a:effectLst/>
            <a:scene3d>
              <a:camera prst="orthographicFront"/>
              <a:lightRig rig="threePt" dir="t"/>
            </a:scene3d>
            <a:sp3d/>
          </p:spPr>
          <p:txBody>
            <a:bodyPr wrap="none" anchor="ctr"/>
            <a:lstStyle/>
            <a:p>
              <a:endParaRPr lang="en-US"/>
            </a:p>
          </p:txBody>
        </p:sp>
        <p:sp>
          <p:nvSpPr>
            <p:cNvPr id="497" name="Arc 26"/>
            <p:cNvSpPr>
              <a:spLocks/>
            </p:cNvSpPr>
            <p:nvPr/>
          </p:nvSpPr>
          <p:spPr bwMode="auto">
            <a:xfrm>
              <a:off x="1744" y="2706"/>
              <a:ext cx="63" cy="7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a:effectLst/>
            <a:scene3d>
              <a:camera prst="orthographicFront"/>
              <a:lightRig rig="threePt" dir="t"/>
            </a:scene3d>
            <a:sp3d/>
          </p:spPr>
          <p:txBody>
            <a:bodyPr wrap="none" anchor="ctr"/>
            <a:lstStyle/>
            <a:p>
              <a:endParaRPr lang="en-US"/>
            </a:p>
          </p:txBody>
        </p:sp>
      </p:grpSp>
      <p:sp>
        <p:nvSpPr>
          <p:cNvPr id="498" name="AutoShape 19"/>
          <p:cNvSpPr>
            <a:spLocks noChangeArrowheads="1"/>
          </p:cNvSpPr>
          <p:nvPr/>
        </p:nvSpPr>
        <p:spPr bwMode="auto">
          <a:xfrm>
            <a:off x="6939657" y="490244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499" name="AutoShape 21"/>
          <p:cNvSpPr>
            <a:spLocks noChangeArrowheads="1"/>
          </p:cNvSpPr>
          <p:nvPr/>
        </p:nvSpPr>
        <p:spPr bwMode="auto">
          <a:xfrm>
            <a:off x="7149207" y="541521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00" name="AutoShape 26"/>
          <p:cNvSpPr>
            <a:spLocks noChangeArrowheads="1"/>
          </p:cNvSpPr>
          <p:nvPr/>
        </p:nvSpPr>
        <p:spPr bwMode="auto">
          <a:xfrm>
            <a:off x="7396857" y="517391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01" name="AutoShape 28"/>
          <p:cNvSpPr>
            <a:spLocks noChangeArrowheads="1"/>
          </p:cNvSpPr>
          <p:nvPr/>
        </p:nvSpPr>
        <p:spPr bwMode="auto">
          <a:xfrm>
            <a:off x="6649146" y="4704011"/>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02" name="AutoShape 30"/>
          <p:cNvSpPr>
            <a:spLocks noChangeArrowheads="1"/>
          </p:cNvSpPr>
          <p:nvPr/>
        </p:nvSpPr>
        <p:spPr bwMode="auto">
          <a:xfrm>
            <a:off x="6431657" y="53374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03" name="AutoShape 33"/>
          <p:cNvSpPr>
            <a:spLocks noChangeArrowheads="1"/>
          </p:cNvSpPr>
          <p:nvPr/>
        </p:nvSpPr>
        <p:spPr bwMode="auto">
          <a:xfrm>
            <a:off x="7352407" y="47532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04" name="AutoShape 35"/>
          <p:cNvSpPr>
            <a:spLocks noChangeArrowheads="1"/>
          </p:cNvSpPr>
          <p:nvPr/>
        </p:nvSpPr>
        <p:spPr bwMode="auto">
          <a:xfrm>
            <a:off x="7101582" y="47055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05" name="AutoShape 36"/>
          <p:cNvSpPr>
            <a:spLocks noChangeArrowheads="1"/>
          </p:cNvSpPr>
          <p:nvPr/>
        </p:nvSpPr>
        <p:spPr bwMode="auto">
          <a:xfrm>
            <a:off x="7101582" y="47055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06" name="AutoShape 37"/>
          <p:cNvSpPr>
            <a:spLocks noChangeArrowheads="1"/>
          </p:cNvSpPr>
          <p:nvPr/>
        </p:nvSpPr>
        <p:spPr bwMode="auto">
          <a:xfrm>
            <a:off x="7504807" y="49056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07" name="AutoShape 38"/>
          <p:cNvSpPr>
            <a:spLocks noChangeArrowheads="1"/>
          </p:cNvSpPr>
          <p:nvPr/>
        </p:nvSpPr>
        <p:spPr bwMode="auto">
          <a:xfrm>
            <a:off x="7334946" y="4623049"/>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08" name="AutoShape 39"/>
          <p:cNvSpPr>
            <a:spLocks noChangeArrowheads="1"/>
          </p:cNvSpPr>
          <p:nvPr/>
        </p:nvSpPr>
        <p:spPr bwMode="auto">
          <a:xfrm>
            <a:off x="7253982" y="48579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09" name="AutoShape 40"/>
          <p:cNvSpPr>
            <a:spLocks noChangeArrowheads="1"/>
          </p:cNvSpPr>
          <p:nvPr/>
        </p:nvSpPr>
        <p:spPr bwMode="auto">
          <a:xfrm>
            <a:off x="6384032" y="5164386"/>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10" name="AutoShape 41"/>
          <p:cNvSpPr>
            <a:spLocks noChangeArrowheads="1"/>
          </p:cNvSpPr>
          <p:nvPr/>
        </p:nvSpPr>
        <p:spPr bwMode="auto">
          <a:xfrm>
            <a:off x="6949182" y="516756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11" name="AutoShape 42"/>
          <p:cNvSpPr>
            <a:spLocks noChangeArrowheads="1"/>
          </p:cNvSpPr>
          <p:nvPr/>
        </p:nvSpPr>
        <p:spPr bwMode="auto">
          <a:xfrm>
            <a:off x="6698357" y="5119936"/>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12" name="AutoShape 51"/>
          <p:cNvSpPr>
            <a:spLocks noChangeArrowheads="1"/>
          </p:cNvSpPr>
          <p:nvPr/>
        </p:nvSpPr>
        <p:spPr bwMode="auto">
          <a:xfrm>
            <a:off x="8762557" y="4800328"/>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13" name="AutoShape 12"/>
          <p:cNvSpPr>
            <a:spLocks noChangeArrowheads="1"/>
          </p:cNvSpPr>
          <p:nvPr/>
        </p:nvSpPr>
        <p:spPr bwMode="auto">
          <a:xfrm>
            <a:off x="7436546" y="5140574"/>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14" name="AutoShape 13"/>
          <p:cNvSpPr>
            <a:spLocks noChangeArrowheads="1"/>
          </p:cNvSpPr>
          <p:nvPr/>
        </p:nvSpPr>
        <p:spPr bwMode="auto">
          <a:xfrm>
            <a:off x="7588946" y="5292974"/>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15" name="AutoShape 15"/>
          <p:cNvSpPr>
            <a:spLocks noChangeArrowheads="1"/>
          </p:cNvSpPr>
          <p:nvPr/>
        </p:nvSpPr>
        <p:spPr bwMode="auto">
          <a:xfrm>
            <a:off x="6915846" y="5116761"/>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16" name="AutoShape 19"/>
          <p:cNvSpPr>
            <a:spLocks noChangeArrowheads="1"/>
          </p:cNvSpPr>
          <p:nvPr/>
        </p:nvSpPr>
        <p:spPr bwMode="auto">
          <a:xfrm>
            <a:off x="6939657" y="452144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17" name="AutoShape 21"/>
          <p:cNvSpPr>
            <a:spLocks noChangeArrowheads="1"/>
          </p:cNvSpPr>
          <p:nvPr/>
        </p:nvSpPr>
        <p:spPr bwMode="auto">
          <a:xfrm>
            <a:off x="7149207" y="503421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18" name="AutoShape 22"/>
          <p:cNvSpPr>
            <a:spLocks noChangeArrowheads="1"/>
          </p:cNvSpPr>
          <p:nvPr/>
        </p:nvSpPr>
        <p:spPr bwMode="auto">
          <a:xfrm>
            <a:off x="7588946" y="5292974"/>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19" name="AutoShape 24"/>
          <p:cNvSpPr>
            <a:spLocks noChangeArrowheads="1"/>
          </p:cNvSpPr>
          <p:nvPr/>
        </p:nvSpPr>
        <p:spPr bwMode="auto">
          <a:xfrm>
            <a:off x="7068246" y="5269161"/>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20" name="AutoShape 26"/>
          <p:cNvSpPr>
            <a:spLocks noChangeArrowheads="1"/>
          </p:cNvSpPr>
          <p:nvPr/>
        </p:nvSpPr>
        <p:spPr bwMode="auto">
          <a:xfrm>
            <a:off x="7396857" y="479291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21" name="AutoShape 28"/>
          <p:cNvSpPr>
            <a:spLocks noChangeArrowheads="1"/>
          </p:cNvSpPr>
          <p:nvPr/>
        </p:nvSpPr>
        <p:spPr bwMode="auto">
          <a:xfrm>
            <a:off x="6649147" y="5415211"/>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22" name="AutoShape 30"/>
          <p:cNvSpPr>
            <a:spLocks noChangeArrowheads="1"/>
          </p:cNvSpPr>
          <p:nvPr/>
        </p:nvSpPr>
        <p:spPr bwMode="auto">
          <a:xfrm>
            <a:off x="6431657" y="49564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23" name="AutoShape 33"/>
          <p:cNvSpPr>
            <a:spLocks noChangeArrowheads="1"/>
          </p:cNvSpPr>
          <p:nvPr/>
        </p:nvSpPr>
        <p:spPr bwMode="auto">
          <a:xfrm>
            <a:off x="7352407" y="43722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24" name="AutoShape 37"/>
          <p:cNvSpPr>
            <a:spLocks noChangeArrowheads="1"/>
          </p:cNvSpPr>
          <p:nvPr/>
        </p:nvSpPr>
        <p:spPr bwMode="auto">
          <a:xfrm>
            <a:off x="7504807" y="45246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25" name="AutoShape 39"/>
          <p:cNvSpPr>
            <a:spLocks noChangeArrowheads="1"/>
          </p:cNvSpPr>
          <p:nvPr/>
        </p:nvSpPr>
        <p:spPr bwMode="auto">
          <a:xfrm>
            <a:off x="7253982" y="44769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26" name="AutoShape 40"/>
          <p:cNvSpPr>
            <a:spLocks noChangeArrowheads="1"/>
          </p:cNvSpPr>
          <p:nvPr/>
        </p:nvSpPr>
        <p:spPr bwMode="auto">
          <a:xfrm>
            <a:off x="6384032" y="4783386"/>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27" name="AutoShape 41"/>
          <p:cNvSpPr>
            <a:spLocks noChangeArrowheads="1"/>
          </p:cNvSpPr>
          <p:nvPr/>
        </p:nvSpPr>
        <p:spPr bwMode="auto">
          <a:xfrm>
            <a:off x="6949182" y="478656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28" name="AutoShape 42"/>
          <p:cNvSpPr>
            <a:spLocks noChangeArrowheads="1"/>
          </p:cNvSpPr>
          <p:nvPr/>
        </p:nvSpPr>
        <p:spPr bwMode="auto">
          <a:xfrm>
            <a:off x="6698357" y="4738936"/>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29" name="AutoShape 51"/>
          <p:cNvSpPr>
            <a:spLocks noChangeArrowheads="1"/>
          </p:cNvSpPr>
          <p:nvPr/>
        </p:nvSpPr>
        <p:spPr bwMode="auto">
          <a:xfrm>
            <a:off x="8330509" y="5376392"/>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30" name="AutoShape 19"/>
          <p:cNvSpPr>
            <a:spLocks noChangeArrowheads="1"/>
          </p:cNvSpPr>
          <p:nvPr/>
        </p:nvSpPr>
        <p:spPr bwMode="auto">
          <a:xfrm>
            <a:off x="7019032" y="528344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31" name="AutoShape 28"/>
          <p:cNvSpPr>
            <a:spLocks noChangeArrowheads="1"/>
          </p:cNvSpPr>
          <p:nvPr/>
        </p:nvSpPr>
        <p:spPr bwMode="auto">
          <a:xfrm>
            <a:off x="6728521" y="5085011"/>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32" name="AutoShape 33"/>
          <p:cNvSpPr>
            <a:spLocks noChangeArrowheads="1"/>
          </p:cNvSpPr>
          <p:nvPr/>
        </p:nvSpPr>
        <p:spPr bwMode="auto">
          <a:xfrm>
            <a:off x="7431782" y="51342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33" name="AutoShape 35"/>
          <p:cNvSpPr>
            <a:spLocks noChangeArrowheads="1"/>
          </p:cNvSpPr>
          <p:nvPr/>
        </p:nvSpPr>
        <p:spPr bwMode="auto">
          <a:xfrm>
            <a:off x="7180957" y="50865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34" name="AutoShape 36"/>
          <p:cNvSpPr>
            <a:spLocks noChangeArrowheads="1"/>
          </p:cNvSpPr>
          <p:nvPr/>
        </p:nvSpPr>
        <p:spPr bwMode="auto">
          <a:xfrm>
            <a:off x="7180957" y="50865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35" name="AutoShape 37"/>
          <p:cNvSpPr>
            <a:spLocks noChangeArrowheads="1"/>
          </p:cNvSpPr>
          <p:nvPr/>
        </p:nvSpPr>
        <p:spPr bwMode="auto">
          <a:xfrm>
            <a:off x="7584182" y="52866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36" name="AutoShape 38"/>
          <p:cNvSpPr>
            <a:spLocks noChangeArrowheads="1"/>
          </p:cNvSpPr>
          <p:nvPr/>
        </p:nvSpPr>
        <p:spPr bwMode="auto">
          <a:xfrm>
            <a:off x="7414321" y="5004049"/>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37" name="AutoShape 39"/>
          <p:cNvSpPr>
            <a:spLocks noChangeArrowheads="1"/>
          </p:cNvSpPr>
          <p:nvPr/>
        </p:nvSpPr>
        <p:spPr bwMode="auto">
          <a:xfrm>
            <a:off x="7333357" y="52389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38" name="AutoShape 19"/>
          <p:cNvSpPr>
            <a:spLocks noChangeArrowheads="1"/>
          </p:cNvSpPr>
          <p:nvPr/>
        </p:nvSpPr>
        <p:spPr bwMode="auto">
          <a:xfrm>
            <a:off x="7150795" y="551204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39" name="AutoShape 33"/>
          <p:cNvSpPr>
            <a:spLocks noChangeArrowheads="1"/>
          </p:cNvSpPr>
          <p:nvPr/>
        </p:nvSpPr>
        <p:spPr bwMode="auto">
          <a:xfrm>
            <a:off x="7563545" y="53628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40" name="AutoShape 35"/>
          <p:cNvSpPr>
            <a:spLocks noChangeArrowheads="1"/>
          </p:cNvSpPr>
          <p:nvPr/>
        </p:nvSpPr>
        <p:spPr bwMode="auto">
          <a:xfrm>
            <a:off x="7312720" y="53151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41" name="AutoShape 36"/>
          <p:cNvSpPr>
            <a:spLocks noChangeArrowheads="1"/>
          </p:cNvSpPr>
          <p:nvPr/>
        </p:nvSpPr>
        <p:spPr bwMode="auto">
          <a:xfrm>
            <a:off x="7312720" y="53151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42" name="AutoShape 37"/>
          <p:cNvSpPr>
            <a:spLocks noChangeArrowheads="1"/>
          </p:cNvSpPr>
          <p:nvPr/>
        </p:nvSpPr>
        <p:spPr bwMode="auto">
          <a:xfrm>
            <a:off x="7715945" y="55152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43" name="AutoShape 38"/>
          <p:cNvSpPr>
            <a:spLocks noChangeArrowheads="1"/>
          </p:cNvSpPr>
          <p:nvPr/>
        </p:nvSpPr>
        <p:spPr bwMode="auto">
          <a:xfrm>
            <a:off x="7546084" y="5232649"/>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44" name="AutoShape 39"/>
          <p:cNvSpPr>
            <a:spLocks noChangeArrowheads="1"/>
          </p:cNvSpPr>
          <p:nvPr/>
        </p:nvSpPr>
        <p:spPr bwMode="auto">
          <a:xfrm>
            <a:off x="7465120" y="54675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45" name="AutoShape 19"/>
          <p:cNvSpPr>
            <a:spLocks noChangeArrowheads="1"/>
          </p:cNvSpPr>
          <p:nvPr/>
        </p:nvSpPr>
        <p:spPr bwMode="auto">
          <a:xfrm>
            <a:off x="7549257" y="452144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46" name="AutoShape 21"/>
          <p:cNvSpPr>
            <a:spLocks noChangeArrowheads="1"/>
          </p:cNvSpPr>
          <p:nvPr/>
        </p:nvSpPr>
        <p:spPr bwMode="auto">
          <a:xfrm>
            <a:off x="7758807" y="503421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47" name="AutoShape 26"/>
          <p:cNvSpPr>
            <a:spLocks noChangeArrowheads="1"/>
          </p:cNvSpPr>
          <p:nvPr/>
        </p:nvSpPr>
        <p:spPr bwMode="auto">
          <a:xfrm>
            <a:off x="8006457" y="479291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48" name="AutoShape 30"/>
          <p:cNvSpPr>
            <a:spLocks noChangeArrowheads="1"/>
          </p:cNvSpPr>
          <p:nvPr/>
        </p:nvSpPr>
        <p:spPr bwMode="auto">
          <a:xfrm>
            <a:off x="7041257" y="49564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49" name="AutoShape 33"/>
          <p:cNvSpPr>
            <a:spLocks noChangeArrowheads="1"/>
          </p:cNvSpPr>
          <p:nvPr/>
        </p:nvSpPr>
        <p:spPr bwMode="auto">
          <a:xfrm>
            <a:off x="7962007" y="43722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50" name="AutoShape 35"/>
          <p:cNvSpPr>
            <a:spLocks noChangeArrowheads="1"/>
          </p:cNvSpPr>
          <p:nvPr/>
        </p:nvSpPr>
        <p:spPr bwMode="auto">
          <a:xfrm>
            <a:off x="7711182" y="43245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51" name="AutoShape 36"/>
          <p:cNvSpPr>
            <a:spLocks noChangeArrowheads="1"/>
          </p:cNvSpPr>
          <p:nvPr/>
        </p:nvSpPr>
        <p:spPr bwMode="auto">
          <a:xfrm>
            <a:off x="7711182" y="43245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52" name="AutoShape 37"/>
          <p:cNvSpPr>
            <a:spLocks noChangeArrowheads="1"/>
          </p:cNvSpPr>
          <p:nvPr/>
        </p:nvSpPr>
        <p:spPr bwMode="auto">
          <a:xfrm>
            <a:off x="8114407" y="45246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53" name="AutoShape 38"/>
          <p:cNvSpPr>
            <a:spLocks noChangeArrowheads="1"/>
          </p:cNvSpPr>
          <p:nvPr/>
        </p:nvSpPr>
        <p:spPr bwMode="auto">
          <a:xfrm>
            <a:off x="7944546" y="4242049"/>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54" name="AutoShape 39"/>
          <p:cNvSpPr>
            <a:spLocks noChangeArrowheads="1"/>
          </p:cNvSpPr>
          <p:nvPr/>
        </p:nvSpPr>
        <p:spPr bwMode="auto">
          <a:xfrm>
            <a:off x="7863582" y="44769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55" name="AutoShape 40"/>
          <p:cNvSpPr>
            <a:spLocks noChangeArrowheads="1"/>
          </p:cNvSpPr>
          <p:nvPr/>
        </p:nvSpPr>
        <p:spPr bwMode="auto">
          <a:xfrm>
            <a:off x="6993632" y="4783386"/>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56" name="AutoShape 41"/>
          <p:cNvSpPr>
            <a:spLocks noChangeArrowheads="1"/>
          </p:cNvSpPr>
          <p:nvPr/>
        </p:nvSpPr>
        <p:spPr bwMode="auto">
          <a:xfrm>
            <a:off x="7558782" y="478656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57" name="AutoShape 42"/>
          <p:cNvSpPr>
            <a:spLocks noChangeArrowheads="1"/>
          </p:cNvSpPr>
          <p:nvPr/>
        </p:nvSpPr>
        <p:spPr bwMode="auto">
          <a:xfrm>
            <a:off x="7307957" y="4738936"/>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58" name="AutoShape 51"/>
          <p:cNvSpPr>
            <a:spLocks noChangeArrowheads="1"/>
          </p:cNvSpPr>
          <p:nvPr/>
        </p:nvSpPr>
        <p:spPr bwMode="auto">
          <a:xfrm>
            <a:off x="6772971" y="4800849"/>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59" name="AutoShape 12"/>
          <p:cNvSpPr>
            <a:spLocks noChangeArrowheads="1"/>
          </p:cNvSpPr>
          <p:nvPr/>
        </p:nvSpPr>
        <p:spPr bwMode="auto">
          <a:xfrm>
            <a:off x="8046146" y="4759574"/>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60" name="AutoShape 13"/>
          <p:cNvSpPr>
            <a:spLocks noChangeArrowheads="1"/>
          </p:cNvSpPr>
          <p:nvPr/>
        </p:nvSpPr>
        <p:spPr bwMode="auto">
          <a:xfrm>
            <a:off x="8198546" y="4911974"/>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61" name="AutoShape 15"/>
          <p:cNvSpPr>
            <a:spLocks noChangeArrowheads="1"/>
          </p:cNvSpPr>
          <p:nvPr/>
        </p:nvSpPr>
        <p:spPr bwMode="auto">
          <a:xfrm>
            <a:off x="7525446" y="4735761"/>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62" name="AutoShape 21"/>
          <p:cNvSpPr>
            <a:spLocks noChangeArrowheads="1"/>
          </p:cNvSpPr>
          <p:nvPr/>
        </p:nvSpPr>
        <p:spPr bwMode="auto">
          <a:xfrm>
            <a:off x="7758807" y="465321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63" name="AutoShape 22"/>
          <p:cNvSpPr>
            <a:spLocks noChangeArrowheads="1"/>
          </p:cNvSpPr>
          <p:nvPr/>
        </p:nvSpPr>
        <p:spPr bwMode="auto">
          <a:xfrm>
            <a:off x="8198546" y="4911974"/>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64" name="AutoShape 24"/>
          <p:cNvSpPr>
            <a:spLocks noChangeArrowheads="1"/>
          </p:cNvSpPr>
          <p:nvPr/>
        </p:nvSpPr>
        <p:spPr bwMode="auto">
          <a:xfrm>
            <a:off x="7677846" y="4888161"/>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65" name="AutoShape 26"/>
          <p:cNvSpPr>
            <a:spLocks noChangeArrowheads="1"/>
          </p:cNvSpPr>
          <p:nvPr/>
        </p:nvSpPr>
        <p:spPr bwMode="auto">
          <a:xfrm>
            <a:off x="8006457" y="441191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66" name="AutoShape 28"/>
          <p:cNvSpPr>
            <a:spLocks noChangeArrowheads="1"/>
          </p:cNvSpPr>
          <p:nvPr/>
        </p:nvSpPr>
        <p:spPr bwMode="auto">
          <a:xfrm>
            <a:off x="7258747" y="5034211"/>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67" name="AutoShape 30"/>
          <p:cNvSpPr>
            <a:spLocks noChangeArrowheads="1"/>
          </p:cNvSpPr>
          <p:nvPr/>
        </p:nvSpPr>
        <p:spPr bwMode="auto">
          <a:xfrm>
            <a:off x="7041257" y="45754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68" name="AutoShape 33"/>
          <p:cNvSpPr>
            <a:spLocks noChangeArrowheads="1"/>
          </p:cNvSpPr>
          <p:nvPr/>
        </p:nvSpPr>
        <p:spPr bwMode="auto">
          <a:xfrm>
            <a:off x="7962007" y="39912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69" name="AutoShape 35"/>
          <p:cNvSpPr>
            <a:spLocks noChangeArrowheads="1"/>
          </p:cNvSpPr>
          <p:nvPr/>
        </p:nvSpPr>
        <p:spPr bwMode="auto">
          <a:xfrm>
            <a:off x="7711182" y="39435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70" name="AutoShape 36"/>
          <p:cNvSpPr>
            <a:spLocks noChangeArrowheads="1"/>
          </p:cNvSpPr>
          <p:nvPr/>
        </p:nvSpPr>
        <p:spPr bwMode="auto">
          <a:xfrm>
            <a:off x="7711182" y="39435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71" name="AutoShape 37"/>
          <p:cNvSpPr>
            <a:spLocks noChangeArrowheads="1"/>
          </p:cNvSpPr>
          <p:nvPr/>
        </p:nvSpPr>
        <p:spPr bwMode="auto">
          <a:xfrm>
            <a:off x="8114407" y="41436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72" name="AutoShape 38"/>
          <p:cNvSpPr>
            <a:spLocks noChangeArrowheads="1"/>
          </p:cNvSpPr>
          <p:nvPr/>
        </p:nvSpPr>
        <p:spPr bwMode="auto">
          <a:xfrm>
            <a:off x="7944546" y="3861049"/>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73" name="AutoShape 39"/>
          <p:cNvSpPr>
            <a:spLocks noChangeArrowheads="1"/>
          </p:cNvSpPr>
          <p:nvPr/>
        </p:nvSpPr>
        <p:spPr bwMode="auto">
          <a:xfrm>
            <a:off x="7863582" y="40959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74" name="AutoShape 40"/>
          <p:cNvSpPr>
            <a:spLocks noChangeArrowheads="1"/>
          </p:cNvSpPr>
          <p:nvPr/>
        </p:nvSpPr>
        <p:spPr bwMode="auto">
          <a:xfrm>
            <a:off x="6993632" y="4402386"/>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75" name="AutoShape 41"/>
          <p:cNvSpPr>
            <a:spLocks noChangeArrowheads="1"/>
          </p:cNvSpPr>
          <p:nvPr/>
        </p:nvSpPr>
        <p:spPr bwMode="auto">
          <a:xfrm>
            <a:off x="7558782" y="440556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76" name="AutoShape 42"/>
          <p:cNvSpPr>
            <a:spLocks noChangeArrowheads="1"/>
          </p:cNvSpPr>
          <p:nvPr/>
        </p:nvSpPr>
        <p:spPr bwMode="auto">
          <a:xfrm>
            <a:off x="7307957" y="4357936"/>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77" name="AutoShape 51"/>
          <p:cNvSpPr>
            <a:spLocks noChangeArrowheads="1"/>
          </p:cNvSpPr>
          <p:nvPr/>
        </p:nvSpPr>
        <p:spPr bwMode="auto">
          <a:xfrm>
            <a:off x="6772971" y="4419849"/>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78" name="AutoShape 19"/>
          <p:cNvSpPr>
            <a:spLocks noChangeArrowheads="1"/>
          </p:cNvSpPr>
          <p:nvPr/>
        </p:nvSpPr>
        <p:spPr bwMode="auto">
          <a:xfrm>
            <a:off x="7628632" y="490244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79" name="AutoShape 28"/>
          <p:cNvSpPr>
            <a:spLocks noChangeArrowheads="1"/>
          </p:cNvSpPr>
          <p:nvPr/>
        </p:nvSpPr>
        <p:spPr bwMode="auto">
          <a:xfrm>
            <a:off x="7338121" y="4704011"/>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80" name="AutoShape 33"/>
          <p:cNvSpPr>
            <a:spLocks noChangeArrowheads="1"/>
          </p:cNvSpPr>
          <p:nvPr/>
        </p:nvSpPr>
        <p:spPr bwMode="auto">
          <a:xfrm>
            <a:off x="8041382" y="47532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81" name="AutoShape 35"/>
          <p:cNvSpPr>
            <a:spLocks noChangeArrowheads="1"/>
          </p:cNvSpPr>
          <p:nvPr/>
        </p:nvSpPr>
        <p:spPr bwMode="auto">
          <a:xfrm>
            <a:off x="7790557" y="47055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82" name="AutoShape 36"/>
          <p:cNvSpPr>
            <a:spLocks noChangeArrowheads="1"/>
          </p:cNvSpPr>
          <p:nvPr/>
        </p:nvSpPr>
        <p:spPr bwMode="auto">
          <a:xfrm>
            <a:off x="7790557" y="47055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83" name="AutoShape 37"/>
          <p:cNvSpPr>
            <a:spLocks noChangeArrowheads="1"/>
          </p:cNvSpPr>
          <p:nvPr/>
        </p:nvSpPr>
        <p:spPr bwMode="auto">
          <a:xfrm>
            <a:off x="8193782" y="4905624"/>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84" name="AutoShape 38"/>
          <p:cNvSpPr>
            <a:spLocks noChangeArrowheads="1"/>
          </p:cNvSpPr>
          <p:nvPr/>
        </p:nvSpPr>
        <p:spPr bwMode="auto">
          <a:xfrm>
            <a:off x="8023921" y="4623049"/>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85" name="AutoShape 39"/>
          <p:cNvSpPr>
            <a:spLocks noChangeArrowheads="1"/>
          </p:cNvSpPr>
          <p:nvPr/>
        </p:nvSpPr>
        <p:spPr bwMode="auto">
          <a:xfrm>
            <a:off x="7942957" y="485799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86" name="AutoShape 12"/>
          <p:cNvSpPr>
            <a:spLocks noChangeArrowheads="1"/>
          </p:cNvSpPr>
          <p:nvPr/>
        </p:nvSpPr>
        <p:spPr bwMode="auto">
          <a:xfrm>
            <a:off x="8042477" y="5229201"/>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cxnSp>
        <p:nvCxnSpPr>
          <p:cNvPr id="587" name="Straight Connector 586"/>
          <p:cNvCxnSpPr>
            <a:stCxn id="583" idx="3"/>
          </p:cNvCxnSpPr>
          <p:nvPr/>
        </p:nvCxnSpPr>
        <p:spPr>
          <a:xfrm rot="16200000" flipH="1">
            <a:off x="8266061" y="5052513"/>
            <a:ext cx="661989" cy="619035"/>
          </a:xfrm>
          <a:prstGeom prst="line">
            <a:avLst/>
          </a:prstGeom>
        </p:spPr>
        <p:style>
          <a:lnRef idx="1">
            <a:schemeClr val="accent1"/>
          </a:lnRef>
          <a:fillRef idx="0">
            <a:schemeClr val="accent1"/>
          </a:fillRef>
          <a:effectRef idx="0">
            <a:schemeClr val="accent1"/>
          </a:effectRef>
          <a:fontRef idx="minor">
            <a:schemeClr val="tx1"/>
          </a:fontRef>
        </p:style>
      </p:cxnSp>
      <p:sp>
        <p:nvSpPr>
          <p:cNvPr id="591" name="AutoShape 28"/>
          <p:cNvSpPr>
            <a:spLocks noChangeArrowheads="1"/>
          </p:cNvSpPr>
          <p:nvPr/>
        </p:nvSpPr>
        <p:spPr bwMode="auto">
          <a:xfrm>
            <a:off x="2495601" y="4293096"/>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92" name="AutoShape 30"/>
          <p:cNvSpPr>
            <a:spLocks noChangeArrowheads="1"/>
          </p:cNvSpPr>
          <p:nvPr/>
        </p:nvSpPr>
        <p:spPr bwMode="auto">
          <a:xfrm>
            <a:off x="3143672" y="566124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94" name="AutoShape 35"/>
          <p:cNvSpPr>
            <a:spLocks noChangeArrowheads="1"/>
          </p:cNvSpPr>
          <p:nvPr/>
        </p:nvSpPr>
        <p:spPr bwMode="auto">
          <a:xfrm flipV="1">
            <a:off x="8576195" y="4149081"/>
            <a:ext cx="121742" cy="165397"/>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95" name="AutoShape 36"/>
          <p:cNvSpPr>
            <a:spLocks noChangeArrowheads="1"/>
          </p:cNvSpPr>
          <p:nvPr/>
        </p:nvSpPr>
        <p:spPr bwMode="auto">
          <a:xfrm flipV="1">
            <a:off x="8576195" y="4149081"/>
            <a:ext cx="121742" cy="165397"/>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98" name="AutoShape 39"/>
          <p:cNvSpPr>
            <a:spLocks noChangeArrowheads="1"/>
          </p:cNvSpPr>
          <p:nvPr/>
        </p:nvSpPr>
        <p:spPr bwMode="auto">
          <a:xfrm flipV="1">
            <a:off x="8728595" y="4301481"/>
            <a:ext cx="121742" cy="165397"/>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599" name="AutoShape 40"/>
          <p:cNvSpPr>
            <a:spLocks noChangeArrowheads="1"/>
          </p:cNvSpPr>
          <p:nvPr/>
        </p:nvSpPr>
        <p:spPr bwMode="auto">
          <a:xfrm>
            <a:off x="2495600" y="5661248"/>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01" name="AutoShape 42"/>
          <p:cNvSpPr>
            <a:spLocks noChangeArrowheads="1"/>
          </p:cNvSpPr>
          <p:nvPr/>
        </p:nvSpPr>
        <p:spPr bwMode="auto">
          <a:xfrm>
            <a:off x="3143672" y="5085184"/>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05" name="AutoShape 15"/>
          <p:cNvSpPr>
            <a:spLocks noChangeArrowheads="1"/>
          </p:cNvSpPr>
          <p:nvPr/>
        </p:nvSpPr>
        <p:spPr bwMode="auto">
          <a:xfrm flipV="1">
            <a:off x="8390459" y="4560242"/>
            <a:ext cx="121741" cy="165396"/>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07" name="AutoShape 21"/>
          <p:cNvSpPr>
            <a:spLocks noChangeArrowheads="1"/>
          </p:cNvSpPr>
          <p:nvPr/>
        </p:nvSpPr>
        <p:spPr bwMode="auto">
          <a:xfrm flipV="1">
            <a:off x="8623820" y="4477692"/>
            <a:ext cx="121742" cy="165396"/>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09" name="AutoShape 24"/>
          <p:cNvSpPr>
            <a:spLocks noChangeArrowheads="1"/>
          </p:cNvSpPr>
          <p:nvPr/>
        </p:nvSpPr>
        <p:spPr bwMode="auto">
          <a:xfrm>
            <a:off x="6168009" y="5733256"/>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11" name="AutoShape 28"/>
          <p:cNvSpPr>
            <a:spLocks noChangeArrowheads="1"/>
          </p:cNvSpPr>
          <p:nvPr/>
        </p:nvSpPr>
        <p:spPr bwMode="auto">
          <a:xfrm>
            <a:off x="3336779" y="5364336"/>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12" name="AutoShape 30"/>
          <p:cNvSpPr>
            <a:spLocks noChangeArrowheads="1"/>
          </p:cNvSpPr>
          <p:nvPr/>
        </p:nvSpPr>
        <p:spPr bwMode="auto">
          <a:xfrm>
            <a:off x="2639616" y="530120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16" name="AutoShape 40"/>
          <p:cNvSpPr>
            <a:spLocks noChangeArrowheads="1"/>
          </p:cNvSpPr>
          <p:nvPr/>
        </p:nvSpPr>
        <p:spPr bwMode="auto">
          <a:xfrm>
            <a:off x="3071664" y="4732511"/>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17" name="AutoShape 41"/>
          <p:cNvSpPr>
            <a:spLocks noChangeArrowheads="1"/>
          </p:cNvSpPr>
          <p:nvPr/>
        </p:nvSpPr>
        <p:spPr bwMode="auto">
          <a:xfrm flipV="1">
            <a:off x="8423795" y="4230042"/>
            <a:ext cx="121742" cy="165396"/>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18" name="AutoShape 42"/>
          <p:cNvSpPr>
            <a:spLocks noChangeArrowheads="1"/>
          </p:cNvSpPr>
          <p:nvPr/>
        </p:nvSpPr>
        <p:spPr bwMode="auto">
          <a:xfrm>
            <a:off x="2855640" y="3573016"/>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20" name="AutoShape 19"/>
          <p:cNvSpPr>
            <a:spLocks noChangeArrowheads="1"/>
          </p:cNvSpPr>
          <p:nvPr/>
        </p:nvSpPr>
        <p:spPr bwMode="auto">
          <a:xfrm>
            <a:off x="5735960" y="6381329"/>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21" name="AutoShape 28"/>
          <p:cNvSpPr>
            <a:spLocks noChangeArrowheads="1"/>
          </p:cNvSpPr>
          <p:nvPr/>
        </p:nvSpPr>
        <p:spPr bwMode="auto">
          <a:xfrm>
            <a:off x="3891882" y="5103788"/>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23" name="AutoShape 35"/>
          <p:cNvSpPr>
            <a:spLocks noChangeArrowheads="1"/>
          </p:cNvSpPr>
          <p:nvPr/>
        </p:nvSpPr>
        <p:spPr bwMode="auto">
          <a:xfrm flipV="1">
            <a:off x="8655570" y="4530081"/>
            <a:ext cx="121742" cy="165397"/>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24" name="AutoShape 36"/>
          <p:cNvSpPr>
            <a:spLocks noChangeArrowheads="1"/>
          </p:cNvSpPr>
          <p:nvPr/>
        </p:nvSpPr>
        <p:spPr bwMode="auto">
          <a:xfrm flipV="1">
            <a:off x="8655570" y="4530081"/>
            <a:ext cx="121742" cy="165397"/>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33" name="AutoShape 38"/>
          <p:cNvSpPr>
            <a:spLocks noChangeArrowheads="1"/>
          </p:cNvSpPr>
          <p:nvPr/>
        </p:nvSpPr>
        <p:spPr bwMode="auto">
          <a:xfrm>
            <a:off x="6384033" y="6309321"/>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38" name="AutoShape 30"/>
          <p:cNvSpPr>
            <a:spLocks noChangeArrowheads="1"/>
          </p:cNvSpPr>
          <p:nvPr/>
        </p:nvSpPr>
        <p:spPr bwMode="auto">
          <a:xfrm>
            <a:off x="4583832" y="3573017"/>
            <a:ext cx="115888"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45" name="AutoShape 40"/>
          <p:cNvSpPr>
            <a:spLocks noChangeArrowheads="1"/>
          </p:cNvSpPr>
          <p:nvPr/>
        </p:nvSpPr>
        <p:spPr bwMode="auto">
          <a:xfrm>
            <a:off x="3647728" y="3068960"/>
            <a:ext cx="115888"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47" name="AutoShape 42"/>
          <p:cNvSpPr>
            <a:spLocks noChangeArrowheads="1"/>
          </p:cNvSpPr>
          <p:nvPr/>
        </p:nvSpPr>
        <p:spPr bwMode="auto">
          <a:xfrm flipV="1">
            <a:off x="8782570" y="4182417"/>
            <a:ext cx="121742" cy="165396"/>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48" name="AutoShape 51"/>
          <p:cNvSpPr>
            <a:spLocks noChangeArrowheads="1"/>
          </p:cNvSpPr>
          <p:nvPr/>
        </p:nvSpPr>
        <p:spPr bwMode="auto">
          <a:xfrm>
            <a:off x="3819874" y="4749974"/>
            <a:ext cx="115887" cy="125413"/>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656" name="AutoShape 28"/>
          <p:cNvSpPr>
            <a:spLocks noChangeArrowheads="1"/>
          </p:cNvSpPr>
          <p:nvPr/>
        </p:nvSpPr>
        <p:spPr bwMode="auto">
          <a:xfrm>
            <a:off x="4079777" y="5445224"/>
            <a:ext cx="115887" cy="125412"/>
          </a:xfrm>
          <a:prstGeom prst="star5">
            <a:avLst/>
          </a:prstGeom>
          <a:solidFill>
            <a:srgbClr val="800000"/>
          </a:solidFill>
          <a:ln w="9525">
            <a:solidFill>
              <a:srgbClr val="FF0000"/>
            </a:solidFill>
            <a:miter lim="800000"/>
            <a:headEnd/>
            <a:tailEnd/>
          </a:ln>
          <a:effectLst/>
        </p:spPr>
        <p:txBody>
          <a:bodyPr wrap="none" anchor="ctr"/>
          <a:lstStyle/>
          <a:p>
            <a:endParaRPr lang="en-US"/>
          </a:p>
        </p:txBody>
      </p:sp>
      <p:pic>
        <p:nvPicPr>
          <p:cNvPr id="678" name="Picture 2"/>
          <p:cNvPicPr>
            <a:picLocks noChangeAspect="1" noChangeArrowheads="1"/>
          </p:cNvPicPr>
          <p:nvPr/>
        </p:nvPicPr>
        <p:blipFill>
          <a:blip r:embed="rId4" cstate="print"/>
          <a:srcRect/>
          <a:stretch>
            <a:fillRect/>
          </a:stretch>
        </p:blipFill>
        <p:spPr bwMode="auto">
          <a:xfrm>
            <a:off x="4539828" y="1486659"/>
            <a:ext cx="2165574" cy="2088232"/>
          </a:xfrm>
          <a:prstGeom prst="rect">
            <a:avLst/>
          </a:prstGeom>
          <a:noFill/>
          <a:ln w="9525">
            <a:noFill/>
            <a:miter lim="800000"/>
            <a:headEnd/>
            <a:tailEnd/>
          </a:ln>
          <a:effectLst/>
          <a:scene3d>
            <a:camera prst="isometricTopUp"/>
            <a:lightRig rig="threePt" dir="t"/>
          </a:scene3d>
        </p:spPr>
      </p:pic>
      <p:pic>
        <p:nvPicPr>
          <p:cNvPr id="679" name="Picture 45" descr="radar"/>
          <p:cNvPicPr>
            <a:picLocks noChangeAspect="1" noChangeArrowheads="1" noCrop="1"/>
          </p:cNvPicPr>
          <p:nvPr/>
        </p:nvPicPr>
        <p:blipFill>
          <a:blip r:embed="rId5" cstate="print"/>
          <a:srcRect/>
          <a:stretch>
            <a:fillRect/>
          </a:stretch>
        </p:blipFill>
        <p:spPr bwMode="auto">
          <a:xfrm>
            <a:off x="5542856" y="1988840"/>
            <a:ext cx="228600" cy="228600"/>
          </a:xfrm>
          <a:prstGeom prst="rect">
            <a:avLst/>
          </a:prstGeom>
          <a:noFill/>
          <a:ln w="9525">
            <a:noFill/>
            <a:miter lim="800000"/>
            <a:headEnd/>
            <a:tailEnd/>
          </a:ln>
        </p:spPr>
      </p:pic>
      <p:grpSp>
        <p:nvGrpSpPr>
          <p:cNvPr id="680" name="Group 21"/>
          <p:cNvGrpSpPr>
            <a:grpSpLocks/>
          </p:cNvGrpSpPr>
          <p:nvPr/>
        </p:nvGrpSpPr>
        <p:grpSpPr bwMode="auto">
          <a:xfrm>
            <a:off x="6312024" y="3573016"/>
            <a:ext cx="2895600" cy="2133600"/>
            <a:chOff x="1728" y="2706"/>
            <a:chExt cx="210" cy="234"/>
          </a:xfrm>
          <a:solidFill>
            <a:srgbClr val="00CCFF"/>
          </a:solidFill>
        </p:grpSpPr>
        <p:sp>
          <p:nvSpPr>
            <p:cNvPr id="681" name="Arc 22"/>
            <p:cNvSpPr>
              <a:spLocks/>
            </p:cNvSpPr>
            <p:nvPr/>
          </p:nvSpPr>
          <p:spPr bwMode="auto">
            <a:xfrm>
              <a:off x="1728" y="2706"/>
              <a:ext cx="210" cy="234"/>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grpFill/>
            <a:ln w="12700" cap="rnd">
              <a:solidFill>
                <a:schemeClr val="tx1"/>
              </a:solidFill>
              <a:round/>
              <a:headEnd type="none" w="sm" len="sm"/>
              <a:tailEnd type="none" w="sm" len="sm"/>
            </a:ln>
            <a:effectLst/>
          </p:spPr>
          <p:txBody>
            <a:bodyPr wrap="none" anchor="ctr"/>
            <a:lstStyle/>
            <a:p>
              <a:endParaRPr lang="en-US"/>
            </a:p>
          </p:txBody>
        </p:sp>
        <p:sp>
          <p:nvSpPr>
            <p:cNvPr id="682" name="Arc 23"/>
            <p:cNvSpPr>
              <a:spLocks/>
            </p:cNvSpPr>
            <p:nvPr/>
          </p:nvSpPr>
          <p:spPr bwMode="auto">
            <a:xfrm>
              <a:off x="1729" y="2718"/>
              <a:ext cx="179" cy="187"/>
            </a:xfrm>
            <a:custGeom>
              <a:avLst/>
              <a:gdLst>
                <a:gd name="G0" fmla="+- 121 0 0"/>
                <a:gd name="G1" fmla="+- 0 0 0"/>
                <a:gd name="G2" fmla="+- 21600 0 0"/>
                <a:gd name="T0" fmla="*/ 21721 w 21721"/>
                <a:gd name="T1" fmla="*/ 0 h 21600"/>
                <a:gd name="T2" fmla="*/ 0 w 21721"/>
                <a:gd name="T3" fmla="*/ 21600 h 21600"/>
                <a:gd name="T4" fmla="*/ 121 w 21721"/>
                <a:gd name="T5" fmla="*/ 0 h 21600"/>
              </a:gdLst>
              <a:ahLst/>
              <a:cxnLst>
                <a:cxn ang="0">
                  <a:pos x="T0" y="T1"/>
                </a:cxn>
                <a:cxn ang="0">
                  <a:pos x="T2" y="T3"/>
                </a:cxn>
                <a:cxn ang="0">
                  <a:pos x="T4" y="T5"/>
                </a:cxn>
              </a:cxnLst>
              <a:rect l="0" t="0" r="r" b="b"/>
              <a:pathLst>
                <a:path w="21721" h="21600" fill="none" extrusionOk="0">
                  <a:moveTo>
                    <a:pt x="21721" y="0"/>
                  </a:moveTo>
                  <a:cubicBezTo>
                    <a:pt x="21721" y="11929"/>
                    <a:pt x="12050" y="21600"/>
                    <a:pt x="121" y="21600"/>
                  </a:cubicBezTo>
                  <a:cubicBezTo>
                    <a:pt x="80" y="21600"/>
                    <a:pt x="40" y="21599"/>
                    <a:pt x="0" y="21599"/>
                  </a:cubicBezTo>
                </a:path>
                <a:path w="21721" h="21600" stroke="0" extrusionOk="0">
                  <a:moveTo>
                    <a:pt x="21721" y="0"/>
                  </a:moveTo>
                  <a:cubicBezTo>
                    <a:pt x="21721" y="11929"/>
                    <a:pt x="12050" y="21600"/>
                    <a:pt x="121" y="21600"/>
                  </a:cubicBezTo>
                  <a:cubicBezTo>
                    <a:pt x="80" y="21600"/>
                    <a:pt x="40" y="21599"/>
                    <a:pt x="0" y="21599"/>
                  </a:cubicBezTo>
                  <a:lnTo>
                    <a:pt x="121" y="0"/>
                  </a:lnTo>
                  <a:close/>
                </a:path>
              </a:pathLst>
            </a:custGeom>
            <a:grpFill/>
            <a:ln w="12700" cap="rnd">
              <a:solidFill>
                <a:schemeClr val="tx1"/>
              </a:solidFill>
              <a:round/>
              <a:headEnd type="none" w="sm" len="sm"/>
              <a:tailEnd type="none" w="sm" len="sm"/>
            </a:ln>
            <a:effectLst/>
          </p:spPr>
          <p:txBody>
            <a:bodyPr wrap="none" anchor="ctr"/>
            <a:lstStyle/>
            <a:p>
              <a:endParaRPr lang="en-US"/>
            </a:p>
          </p:txBody>
        </p:sp>
        <p:sp>
          <p:nvSpPr>
            <p:cNvPr id="683" name="Arc 24"/>
            <p:cNvSpPr>
              <a:spLocks/>
            </p:cNvSpPr>
            <p:nvPr/>
          </p:nvSpPr>
          <p:spPr bwMode="auto">
            <a:xfrm>
              <a:off x="1738" y="2723"/>
              <a:ext cx="143" cy="142"/>
            </a:xfrm>
            <a:custGeom>
              <a:avLst/>
              <a:gdLst>
                <a:gd name="G0" fmla="+- 153 0 0"/>
                <a:gd name="G1" fmla="+- 154 0 0"/>
                <a:gd name="G2" fmla="+- 21600 0 0"/>
                <a:gd name="T0" fmla="*/ 21752 w 21753"/>
                <a:gd name="T1" fmla="*/ 0 h 21754"/>
                <a:gd name="T2" fmla="*/ 0 w 21753"/>
                <a:gd name="T3" fmla="*/ 21753 h 21754"/>
                <a:gd name="T4" fmla="*/ 153 w 21753"/>
                <a:gd name="T5" fmla="*/ 154 h 21754"/>
              </a:gdLst>
              <a:ahLst/>
              <a:cxnLst>
                <a:cxn ang="0">
                  <a:pos x="T0" y="T1"/>
                </a:cxn>
                <a:cxn ang="0">
                  <a:pos x="T2" y="T3"/>
                </a:cxn>
                <a:cxn ang="0">
                  <a:pos x="T4" y="T5"/>
                </a:cxn>
              </a:cxnLst>
              <a:rect l="0" t="0" r="r" b="b"/>
              <a:pathLst>
                <a:path w="21753" h="21754" fill="none" extrusionOk="0">
                  <a:moveTo>
                    <a:pt x="21752" y="-1"/>
                  </a:moveTo>
                  <a:cubicBezTo>
                    <a:pt x="21752" y="51"/>
                    <a:pt x="21753" y="102"/>
                    <a:pt x="21753" y="154"/>
                  </a:cubicBezTo>
                  <a:cubicBezTo>
                    <a:pt x="21753" y="12083"/>
                    <a:pt x="12082" y="21754"/>
                    <a:pt x="153" y="21754"/>
                  </a:cubicBezTo>
                  <a:cubicBezTo>
                    <a:pt x="101" y="21754"/>
                    <a:pt x="50" y="21753"/>
                    <a:pt x="-1" y="21753"/>
                  </a:cubicBezTo>
                </a:path>
                <a:path w="21753" h="21754" stroke="0" extrusionOk="0">
                  <a:moveTo>
                    <a:pt x="21752" y="-1"/>
                  </a:moveTo>
                  <a:cubicBezTo>
                    <a:pt x="21752" y="51"/>
                    <a:pt x="21753" y="102"/>
                    <a:pt x="21753" y="154"/>
                  </a:cubicBezTo>
                  <a:cubicBezTo>
                    <a:pt x="21753" y="12083"/>
                    <a:pt x="12082" y="21754"/>
                    <a:pt x="153" y="21754"/>
                  </a:cubicBezTo>
                  <a:cubicBezTo>
                    <a:pt x="101" y="21754"/>
                    <a:pt x="50" y="21753"/>
                    <a:pt x="-1" y="21753"/>
                  </a:cubicBezTo>
                  <a:lnTo>
                    <a:pt x="153" y="154"/>
                  </a:lnTo>
                  <a:close/>
                </a:path>
              </a:pathLst>
            </a:custGeom>
            <a:grpFill/>
            <a:ln w="12700" cap="rnd">
              <a:solidFill>
                <a:schemeClr val="tx1"/>
              </a:solidFill>
              <a:round/>
              <a:headEnd type="none" w="sm" len="sm"/>
              <a:tailEnd type="none" w="sm" len="sm"/>
            </a:ln>
            <a:effectLst/>
          </p:spPr>
          <p:txBody>
            <a:bodyPr wrap="none" anchor="ctr"/>
            <a:lstStyle/>
            <a:p>
              <a:endParaRPr lang="en-US"/>
            </a:p>
          </p:txBody>
        </p:sp>
        <p:sp>
          <p:nvSpPr>
            <p:cNvPr id="684" name="Arc 25"/>
            <p:cNvSpPr>
              <a:spLocks/>
            </p:cNvSpPr>
            <p:nvPr/>
          </p:nvSpPr>
          <p:spPr bwMode="auto">
            <a:xfrm>
              <a:off x="1733" y="2718"/>
              <a:ext cx="105" cy="111"/>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grpFill/>
            <a:ln w="12700" cap="rnd">
              <a:solidFill>
                <a:schemeClr val="tx1"/>
              </a:solidFill>
              <a:round/>
              <a:headEnd type="none" w="sm" len="sm"/>
              <a:tailEnd type="none" w="sm" len="sm"/>
            </a:ln>
            <a:effectLst/>
          </p:spPr>
          <p:txBody>
            <a:bodyPr wrap="none" anchor="ctr"/>
            <a:lstStyle/>
            <a:p>
              <a:endParaRPr lang="en-US"/>
            </a:p>
          </p:txBody>
        </p:sp>
        <p:sp>
          <p:nvSpPr>
            <p:cNvPr id="685" name="Arc 26"/>
            <p:cNvSpPr>
              <a:spLocks/>
            </p:cNvSpPr>
            <p:nvPr/>
          </p:nvSpPr>
          <p:spPr bwMode="auto">
            <a:xfrm>
              <a:off x="1744" y="2706"/>
              <a:ext cx="63" cy="7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grpFill/>
            <a:ln w="12700" cap="rnd">
              <a:solidFill>
                <a:schemeClr val="tx1"/>
              </a:solidFill>
              <a:round/>
              <a:headEnd type="none" w="sm" len="sm"/>
              <a:tailEnd type="none" w="sm" len="sm"/>
            </a:ln>
            <a:effectLst/>
          </p:spPr>
          <p:txBody>
            <a:bodyPr wrap="none" anchor="ctr"/>
            <a:lstStyle/>
            <a:p>
              <a:endParaRPr lang="en-US"/>
            </a:p>
          </p:txBody>
        </p:sp>
      </p:grpSp>
      <p:sp>
        <p:nvSpPr>
          <p:cNvPr id="686" name="AutoShape 12"/>
          <p:cNvSpPr>
            <a:spLocks noChangeArrowheads="1"/>
          </p:cNvSpPr>
          <p:nvPr/>
        </p:nvSpPr>
        <p:spPr bwMode="auto">
          <a:xfrm>
            <a:off x="7608169" y="4869160"/>
            <a:ext cx="936103" cy="648072"/>
          </a:xfrm>
          <a:prstGeom prst="star5">
            <a:avLst/>
          </a:prstGeom>
          <a:solidFill>
            <a:srgbClr val="800000"/>
          </a:solidFill>
          <a:ln w="9525">
            <a:solidFill>
              <a:srgbClr val="FF0000"/>
            </a:solidFill>
            <a:miter lim="800000"/>
            <a:headEnd/>
            <a:tailEnd/>
          </a:ln>
          <a:effectLst/>
        </p:spPr>
        <p:txBody>
          <a:bodyPr wrap="none" anchor="ctr"/>
          <a:lstStyle/>
          <a:p>
            <a:endParaRPr lang="en-US"/>
          </a:p>
        </p:txBody>
      </p:sp>
      <p:sp>
        <p:nvSpPr>
          <p:cNvPr id="185" name="Oval 38"/>
          <p:cNvSpPr>
            <a:spLocks noChangeArrowheads="1"/>
          </p:cNvSpPr>
          <p:nvPr/>
        </p:nvSpPr>
        <p:spPr bwMode="auto">
          <a:xfrm>
            <a:off x="5374582" y="3350073"/>
            <a:ext cx="433387" cy="433388"/>
          </a:xfrm>
          <a:prstGeom prst="ellipse">
            <a:avLst/>
          </a:prstGeom>
          <a:solidFill>
            <a:srgbClr val="99FF33"/>
          </a:solidFill>
          <a:ln w="9525">
            <a:noFill/>
            <a:round/>
            <a:headEnd/>
            <a:tailEnd/>
          </a:ln>
          <a:effectLst>
            <a:prstShdw prst="shdw17" dist="17961" dir="13500000">
              <a:srgbClr val="5C991F"/>
            </a:prstShdw>
          </a:effectLst>
        </p:spPr>
        <p:txBody>
          <a:bodyPr wrap="none" anchor="ctr"/>
          <a:lstStyle/>
          <a:p>
            <a:endParaRPr lang="en-US"/>
          </a:p>
        </p:txBody>
      </p:sp>
      <p:pic>
        <p:nvPicPr>
          <p:cNvPr id="186" name="Picture 39" descr="radar"/>
          <p:cNvPicPr>
            <a:picLocks noChangeAspect="1" noChangeArrowheads="1" noCrop="1"/>
          </p:cNvPicPr>
          <p:nvPr/>
        </p:nvPicPr>
        <p:blipFill>
          <a:blip r:embed="rId5" cstate="print"/>
          <a:srcRect/>
          <a:stretch>
            <a:fillRect/>
          </a:stretch>
        </p:blipFill>
        <p:spPr bwMode="auto">
          <a:xfrm>
            <a:off x="5430407" y="3390779"/>
            <a:ext cx="320675" cy="320675"/>
          </a:xfrm>
          <a:prstGeom prst="rect">
            <a:avLst/>
          </a:prstGeom>
          <a:noFill/>
          <a:ln w="9525">
            <a:noFill/>
            <a:miter lim="800000"/>
            <a:headEnd/>
            <a:tailEnd/>
          </a:ln>
        </p:spPr>
      </p:pic>
    </p:spTree>
    <p:extLst>
      <p:ext uri="{BB962C8B-B14F-4D97-AF65-F5344CB8AC3E}">
        <p14:creationId xmlns:p14="http://schemas.microsoft.com/office/powerpoint/2010/main" val="3858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repeatCount="indefinite" accel="50000" decel="50000" fill="hold" nodeType="withEffect">
                                  <p:stCondLst>
                                    <p:cond delay="0"/>
                                  </p:stCondLst>
                                  <p:childTnLst>
                                    <p:animMotion origin="layout" path="M -8.33333E-7 2.96296E-6 L 0.13073 0.18588 " pathEditMode="relative" rAng="0" ptsTypes="AA">
                                      <p:cBhvr>
                                        <p:cTn id="6" dur="2000" fill="hold"/>
                                        <p:tgtEl>
                                          <p:spTgt spid="486"/>
                                        </p:tgtEl>
                                        <p:attrNameLst>
                                          <p:attrName>ppt_x</p:attrName>
                                          <p:attrName>ppt_y</p:attrName>
                                        </p:attrNameLst>
                                      </p:cBhvr>
                                      <p:rCtr x="6500" y="9300"/>
                                    </p:animMotion>
                                  </p:childTnLst>
                                </p:cTn>
                              </p:par>
                              <p:par>
                                <p:cTn id="7" presetID="56" presetClass="path" presetSubtype="0" repeatCount="indefinite" accel="50000" decel="50000" fill="hold" nodeType="withEffect">
                                  <p:stCondLst>
                                    <p:cond delay="0"/>
                                  </p:stCondLst>
                                  <p:childTnLst>
                                    <p:animMotion origin="layout" path="M -3.61111E-6 -3.7037E-7 L -0.13767 0.21366 " pathEditMode="relative" rAng="0" ptsTypes="AA">
                                      <p:cBhvr>
                                        <p:cTn id="8" dur="2000" fill="hold"/>
                                        <p:tgtEl>
                                          <p:spTgt spid="492"/>
                                        </p:tgtEl>
                                        <p:attrNameLst>
                                          <p:attrName>ppt_x</p:attrName>
                                          <p:attrName>ppt_y</p:attrName>
                                        </p:attrNameLst>
                                      </p:cBhvr>
                                      <p:rCtr x="-6900" y="10700"/>
                                    </p:animMotion>
                                  </p:childTnLst>
                                </p:cTn>
                              </p:par>
                            </p:childTnLst>
                          </p:cTn>
                        </p:par>
                      </p:childTnLst>
                    </p:cTn>
                  </p:par>
                  <p:par>
                    <p:cTn id="9" fill="hold">
                      <p:stCondLst>
                        <p:cond delay="indefinite"/>
                      </p:stCondLst>
                      <p:childTnLst>
                        <p:par>
                          <p:cTn id="10" fill="hold">
                            <p:stCondLst>
                              <p:cond delay="0"/>
                            </p:stCondLst>
                            <p:childTnLst>
                              <p:par>
                                <p:cTn id="11" presetID="29" presetClass="entr" presetSubtype="0" repeatCount="indefinite" fill="hold" nodeType="clickEffect">
                                  <p:stCondLst>
                                    <p:cond delay="0"/>
                                  </p:stCondLst>
                                  <p:childTnLst>
                                    <p:set>
                                      <p:cBhvr>
                                        <p:cTn id="12" dur="1" fill="hold">
                                          <p:stCondLst>
                                            <p:cond delay="0"/>
                                          </p:stCondLst>
                                        </p:cTn>
                                        <p:tgtEl>
                                          <p:spTgt spid="680"/>
                                        </p:tgtEl>
                                        <p:attrNameLst>
                                          <p:attrName>style.visibility</p:attrName>
                                        </p:attrNameLst>
                                      </p:cBhvr>
                                      <p:to>
                                        <p:strVal val="visible"/>
                                      </p:to>
                                    </p:set>
                                    <p:anim calcmode="lin" valueType="num">
                                      <p:cBhvr>
                                        <p:cTn id="13" dur="1000" fill="hold"/>
                                        <p:tgtEl>
                                          <p:spTgt spid="680"/>
                                        </p:tgtEl>
                                        <p:attrNameLst>
                                          <p:attrName>ppt_x</p:attrName>
                                        </p:attrNameLst>
                                      </p:cBhvr>
                                      <p:tavLst>
                                        <p:tav tm="0">
                                          <p:val>
                                            <p:strVal val="#ppt_x-.2"/>
                                          </p:val>
                                        </p:tav>
                                        <p:tav tm="100000">
                                          <p:val>
                                            <p:strVal val="#ppt_x"/>
                                          </p:val>
                                        </p:tav>
                                      </p:tavLst>
                                    </p:anim>
                                    <p:anim calcmode="lin" valueType="num">
                                      <p:cBhvr>
                                        <p:cTn id="14" dur="1000" fill="hold"/>
                                        <p:tgtEl>
                                          <p:spTgt spid="680"/>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8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78"/>
                                        </p:tgtEl>
                                        <p:attrNameLst>
                                          <p:attrName>style.visibility</p:attrName>
                                        </p:attrNameLst>
                                      </p:cBhvr>
                                      <p:to>
                                        <p:strVal val="visible"/>
                                      </p:to>
                                    </p:set>
                                    <p:animEffect transition="in" filter="dissolve">
                                      <p:cBhvr>
                                        <p:cTn id="20" dur="500"/>
                                        <p:tgtEl>
                                          <p:spTgt spid="67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repeatCount="indefinite" fill="hold" grpId="0" nodeType="clickEffect">
                                  <p:stCondLst>
                                    <p:cond delay="0"/>
                                  </p:stCondLst>
                                  <p:childTnLst>
                                    <p:set>
                                      <p:cBhvr>
                                        <p:cTn id="24" dur="1" fill="hold">
                                          <p:stCondLst>
                                            <p:cond delay="0"/>
                                          </p:stCondLst>
                                        </p:cTn>
                                        <p:tgtEl>
                                          <p:spTgt spid="686"/>
                                        </p:tgtEl>
                                        <p:attrNameLst>
                                          <p:attrName>style.visibility</p:attrName>
                                        </p:attrNameLst>
                                      </p:cBhvr>
                                      <p:to>
                                        <p:strVal val="visible"/>
                                      </p:to>
                                    </p:set>
                                    <p:animEffect transition="in" filter="wheel(4)">
                                      <p:cBhvr>
                                        <p:cTn id="25" dur="2000"/>
                                        <p:tgtEl>
                                          <p:spTgt spid="68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repeatCount="indefinite" fill="hold" nodeType="clickEffect">
                                  <p:stCondLst>
                                    <p:cond delay="0"/>
                                  </p:stCondLst>
                                  <p:childTnLst>
                                    <p:set>
                                      <p:cBhvr>
                                        <p:cTn id="29" dur="1" fill="hold">
                                          <p:stCondLst>
                                            <p:cond delay="0"/>
                                          </p:stCondLst>
                                        </p:cTn>
                                        <p:tgtEl>
                                          <p:spTgt spid="678"/>
                                        </p:tgtEl>
                                        <p:attrNameLst>
                                          <p:attrName>style.visibility</p:attrName>
                                        </p:attrNameLst>
                                      </p:cBhvr>
                                      <p:to>
                                        <p:strVal val="visible"/>
                                      </p:to>
                                    </p:set>
                                    <p:animEffect transition="in" filter="wheel(4)">
                                      <p:cBhvr>
                                        <p:cTn id="30" dur="2000"/>
                                        <p:tgtEl>
                                          <p:spTgt spid="678"/>
                                        </p:tgtEl>
                                      </p:cBhvr>
                                    </p:animEffect>
                                  </p:childTnLst>
                                </p:cTn>
                              </p:par>
                              <p:par>
                                <p:cTn id="31" presetID="8" presetClass="entr" presetSubtype="16" fill="hold" nodeType="withEffect">
                                  <p:stCondLst>
                                    <p:cond delay="0"/>
                                  </p:stCondLst>
                                  <p:childTnLst>
                                    <p:set>
                                      <p:cBhvr>
                                        <p:cTn id="32" dur="1" fill="hold">
                                          <p:stCondLst>
                                            <p:cond delay="0"/>
                                          </p:stCondLst>
                                        </p:cTn>
                                        <p:tgtEl>
                                          <p:spTgt spid="679"/>
                                        </p:tgtEl>
                                        <p:attrNameLst>
                                          <p:attrName>style.visibility</p:attrName>
                                        </p:attrNameLst>
                                      </p:cBhvr>
                                      <p:to>
                                        <p:strVal val="visible"/>
                                      </p:to>
                                    </p:set>
                                    <p:animEffect transition="in" filter="diamond(in)">
                                      <p:cBhvr>
                                        <p:cTn id="33" dur="2000"/>
                                        <p:tgtEl>
                                          <p:spTgt spid="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FE23520-C684-4566-8CED-C0E1B654E9ED}" type="datetime1">
              <a:rPr lang="en-US" smtClean="0"/>
              <a:t>10/21/2023</a:t>
            </a:fld>
            <a:endParaRPr lang="en-US"/>
          </a:p>
        </p:txBody>
      </p:sp>
      <p:sp>
        <p:nvSpPr>
          <p:cNvPr id="6" name="Slide Number Placeholder 5"/>
          <p:cNvSpPr>
            <a:spLocks noGrp="1"/>
          </p:cNvSpPr>
          <p:nvPr>
            <p:ph type="sldNum" sz="quarter" idx="12"/>
          </p:nvPr>
        </p:nvSpPr>
        <p:spPr/>
        <p:txBody>
          <a:bodyPr/>
          <a:lstStyle/>
          <a:p>
            <a:fld id="{B2E92147-B5F5-4DB5-BD39-EE131623D9FA}" type="slidenum">
              <a:rPr lang="en-US" smtClean="0"/>
              <a:pPr/>
              <a:t>68</a:t>
            </a:fld>
            <a:endParaRPr lang="en-US"/>
          </a:p>
        </p:txBody>
      </p:sp>
      <p:pic>
        <p:nvPicPr>
          <p:cNvPr id="8" name="Picture 7" descr="SitesFreq.jpg"/>
          <p:cNvPicPr/>
          <p:nvPr/>
        </p:nvPicPr>
        <p:blipFill>
          <a:blip r:embed="rId2" cstate="print"/>
          <a:stretch>
            <a:fillRect/>
          </a:stretch>
        </p:blipFill>
        <p:spPr>
          <a:xfrm>
            <a:off x="670082" y="1585259"/>
            <a:ext cx="4419601" cy="3429000"/>
          </a:xfrm>
          <a:prstGeom prst="rect">
            <a:avLst/>
          </a:prstGeom>
        </p:spPr>
      </p:pic>
      <p:pic>
        <p:nvPicPr>
          <p:cNvPr id="9" name="Picture 8" descr="Connectivity.JPG"/>
          <p:cNvPicPr/>
          <p:nvPr/>
        </p:nvPicPr>
        <p:blipFill rotWithShape="1">
          <a:blip r:embed="rId3" cstate="print"/>
          <a:srcRect r="6179"/>
          <a:stretch/>
        </p:blipFill>
        <p:spPr>
          <a:xfrm>
            <a:off x="3753633" y="2234409"/>
            <a:ext cx="6005264" cy="4360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r>
              <a:rPr lang="en-US" dirty="0">
                <a:hlinkClick r:id="rId2"/>
              </a:rPr>
              <a:t>https://www.guru99.com/convnet-tensorflow-image-classification.html#1</a:t>
            </a:r>
          </a:p>
          <a:p>
            <a:r>
              <a:rPr lang="en-US" dirty="0">
                <a:hlinkClick r:id="rId2"/>
              </a:rPr>
              <a:t>https://learnopencv.com/understanding-activation-functions-in-deep-learning/</a:t>
            </a:r>
            <a:endParaRPr lang="en-US" dirty="0"/>
          </a:p>
          <a:p>
            <a:endParaRPr lang="en-US" dirty="0"/>
          </a:p>
        </p:txBody>
      </p:sp>
      <p:sp>
        <p:nvSpPr>
          <p:cNvPr id="4" name="Date Placeholder 3"/>
          <p:cNvSpPr>
            <a:spLocks noGrp="1"/>
          </p:cNvSpPr>
          <p:nvPr>
            <p:ph type="dt" sz="half" idx="10"/>
          </p:nvPr>
        </p:nvSpPr>
        <p:spPr/>
        <p:txBody>
          <a:bodyPr/>
          <a:lstStyle/>
          <a:p>
            <a:fld id="{B5DA2CE0-39A4-454F-8D9B-3DA84A774B87}" type="datetime1">
              <a:rPr lang="en-US" smtClean="0"/>
              <a:t>10/21/2023</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69</a:t>
            </a:fld>
            <a:endParaRPr lang="en-US" dirty="0"/>
          </a:p>
        </p:txBody>
      </p:sp>
    </p:spTree>
    <p:extLst>
      <p:ext uri="{BB962C8B-B14F-4D97-AF65-F5344CB8AC3E}">
        <p14:creationId xmlns:p14="http://schemas.microsoft.com/office/powerpoint/2010/main" val="691598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McCarthy-1955</a:t>
            </a:r>
          </a:p>
        </p:txBody>
      </p:sp>
      <p:sp>
        <p:nvSpPr>
          <p:cNvPr id="3" name="Content Placeholder 2"/>
          <p:cNvSpPr>
            <a:spLocks noGrp="1"/>
          </p:cNvSpPr>
          <p:nvPr>
            <p:ph idx="1"/>
          </p:nvPr>
        </p:nvSpPr>
        <p:spPr>
          <a:xfrm>
            <a:off x="1785649" y="2087418"/>
            <a:ext cx="8915400" cy="2946400"/>
          </a:xfrm>
        </p:spPr>
        <p:txBody>
          <a:bodyPr/>
          <a:lstStyle/>
          <a:p>
            <a:pPr algn="ctr"/>
            <a:endParaRPr lang="en-US" dirty="0"/>
          </a:p>
          <a:p>
            <a:pPr algn="ctr">
              <a:buNone/>
            </a:pPr>
            <a:endParaRPr lang="en-US" dirty="0"/>
          </a:p>
          <a:p>
            <a:pPr algn="ctr">
              <a:buNone/>
            </a:pPr>
            <a:r>
              <a:rPr lang="en-US" sz="4000" dirty="0"/>
              <a:t>The aim of AI is to develop machines that behaves as if they were intelligence</a:t>
            </a:r>
          </a:p>
        </p:txBody>
      </p:sp>
      <p:sp>
        <p:nvSpPr>
          <p:cNvPr id="4" name="Date Placeholder 3"/>
          <p:cNvSpPr>
            <a:spLocks noGrp="1"/>
          </p:cNvSpPr>
          <p:nvPr>
            <p:ph type="dt" sz="half" idx="10"/>
          </p:nvPr>
        </p:nvSpPr>
        <p:spPr/>
        <p:txBody>
          <a:bodyPr/>
          <a:lstStyle/>
          <a:p>
            <a:fld id="{341639D4-4D74-428A-84B1-87228D76018F}" type="datetime1">
              <a:rPr lang="en-US" smtClean="0"/>
              <a:t>10/21/2023</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706633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66" y="2753698"/>
            <a:ext cx="8911687" cy="2025691"/>
          </a:xfrm>
        </p:spPr>
        <p:txBody>
          <a:bodyPr>
            <a:normAutofit/>
          </a:bodyPr>
          <a:lstStyle/>
          <a:p>
            <a:pPr algn="ctr"/>
            <a:r>
              <a:rPr lang="en-US" dirty="0"/>
              <a:t>Thanks for your Attention</a:t>
            </a:r>
            <a:br>
              <a:rPr lang="en-US" dirty="0"/>
            </a:br>
            <a:br>
              <a:rPr lang="en-US" dirty="0"/>
            </a:br>
            <a:r>
              <a:rPr lang="en-US" dirty="0"/>
              <a:t>Q &amp; A</a:t>
            </a:r>
          </a:p>
        </p:txBody>
      </p:sp>
      <p:sp>
        <p:nvSpPr>
          <p:cNvPr id="3" name="Date Placeholder 2"/>
          <p:cNvSpPr>
            <a:spLocks noGrp="1"/>
          </p:cNvSpPr>
          <p:nvPr>
            <p:ph type="dt" sz="half" idx="10"/>
          </p:nvPr>
        </p:nvSpPr>
        <p:spPr/>
        <p:txBody>
          <a:bodyPr/>
          <a:lstStyle/>
          <a:p>
            <a:fld id="{85FFAA2E-EBA9-455E-94AB-D7EBBE9E82A9}" type="datetime1">
              <a:rPr lang="en-US" smtClean="0"/>
              <a:t>10/21/2023</a:t>
            </a:fld>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70</a:t>
            </a:fld>
            <a:endParaRPr lang="en-US" dirty="0"/>
          </a:p>
        </p:txBody>
      </p:sp>
    </p:spTree>
    <p:extLst>
      <p:ext uri="{BB962C8B-B14F-4D97-AF65-F5344CB8AC3E}">
        <p14:creationId xmlns:p14="http://schemas.microsoft.com/office/powerpoint/2010/main" val="3068214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1524000" y="0"/>
            <a:ext cx="9144000" cy="2924944"/>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a:off x="1524000" y="3833664"/>
            <a:ext cx="9069944" cy="3024336"/>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5CAAAA45-1FB7-415F-AFE0-FCF41D05BFD3}" type="datetime1">
              <a:rPr lang="en-US" smtClean="0"/>
              <a:t>10/21/2023</a:t>
            </a:fld>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8</a:t>
            </a:fld>
            <a:endParaRPr lang="en-US" dirty="0"/>
          </a:p>
        </p:txBody>
      </p:sp>
      <p:sp>
        <p:nvSpPr>
          <p:cNvPr id="4" name="TextBox 3"/>
          <p:cNvSpPr txBox="1"/>
          <p:nvPr/>
        </p:nvSpPr>
        <p:spPr>
          <a:xfrm>
            <a:off x="3325091" y="3103418"/>
            <a:ext cx="4535055" cy="369332"/>
          </a:xfrm>
          <a:prstGeom prst="rect">
            <a:avLst/>
          </a:prstGeom>
          <a:solidFill>
            <a:schemeClr val="accent2">
              <a:lumMod val="20000"/>
              <a:lumOff val="80000"/>
            </a:schemeClr>
          </a:solidFill>
        </p:spPr>
        <p:txBody>
          <a:bodyPr wrap="square" rtlCol="0">
            <a:spAutoFit/>
          </a:bodyPr>
          <a:lstStyle/>
          <a:p>
            <a:r>
              <a:rPr lang="en-US" i="1" dirty="0"/>
              <a:t>There is no world wide definition for AI</a:t>
            </a:r>
          </a:p>
        </p:txBody>
      </p:sp>
      <p:cxnSp>
        <p:nvCxnSpPr>
          <p:cNvPr id="6" name="Straight Connector 5"/>
          <p:cNvCxnSpPr/>
          <p:nvPr/>
        </p:nvCxnSpPr>
        <p:spPr>
          <a:xfrm flipV="1">
            <a:off x="5163127" y="6262255"/>
            <a:ext cx="1995055" cy="27709"/>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821993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C00000"/>
                </a:solidFill>
              </a:rPr>
              <a:t>Franklin and Graesser-1997</a:t>
            </a:r>
            <a:endParaRPr lang="en-US" dirty="0"/>
          </a:p>
        </p:txBody>
      </p:sp>
      <p:sp>
        <p:nvSpPr>
          <p:cNvPr id="3" name="Content Placeholder 2"/>
          <p:cNvSpPr>
            <a:spLocks noGrp="1"/>
          </p:cNvSpPr>
          <p:nvPr>
            <p:ph idx="1"/>
          </p:nvPr>
        </p:nvSpPr>
        <p:spPr/>
        <p:txBody>
          <a:bodyPr>
            <a:normAutofit/>
          </a:bodyPr>
          <a:lstStyle/>
          <a:p>
            <a:pPr algn="just">
              <a:buNone/>
            </a:pPr>
            <a:endParaRPr lang="en-US" sz="4800" dirty="0"/>
          </a:p>
          <a:p>
            <a:pPr algn="ctr">
              <a:buNone/>
            </a:pPr>
            <a:r>
              <a:rPr lang="en-US" sz="4800" dirty="0"/>
              <a:t>define an autonomous agent </a:t>
            </a:r>
            <a:r>
              <a:rPr lang="en-US" sz="4400" dirty="0"/>
              <a:t>that senses their environment </a:t>
            </a:r>
          </a:p>
          <a:p>
            <a:pPr algn="ctr">
              <a:buNone/>
            </a:pPr>
            <a:r>
              <a:rPr lang="en-US" sz="4400" dirty="0"/>
              <a:t>and acts on it. </a:t>
            </a:r>
          </a:p>
        </p:txBody>
      </p:sp>
      <p:sp>
        <p:nvSpPr>
          <p:cNvPr id="2" name="Date Placeholder 1"/>
          <p:cNvSpPr>
            <a:spLocks noGrp="1"/>
          </p:cNvSpPr>
          <p:nvPr>
            <p:ph type="dt" sz="half" idx="10"/>
          </p:nvPr>
        </p:nvSpPr>
        <p:spPr/>
        <p:txBody>
          <a:bodyPr/>
          <a:lstStyle/>
          <a:p>
            <a:fld id="{DEF966DC-F72A-4C97-A309-993E90FD03AE}" type="datetime1">
              <a:rPr lang="en-US" smtClean="0"/>
              <a:t>10/21/2023</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71787992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2929</Words>
  <Application>Microsoft Office PowerPoint</Application>
  <PresentationFormat>Widescreen</PresentationFormat>
  <Paragraphs>625</Paragraphs>
  <Slides>70</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1" baseType="lpstr">
      <vt:lpstr>-apple-system</vt:lpstr>
      <vt:lpstr>Arial</vt:lpstr>
      <vt:lpstr>Calibri</vt:lpstr>
      <vt:lpstr>Century Gothic</vt:lpstr>
      <vt:lpstr>Constantia</vt:lpstr>
      <vt:lpstr>Palatino Linotype</vt:lpstr>
      <vt:lpstr>Symbol</vt:lpstr>
      <vt:lpstr>Times New Roman</vt:lpstr>
      <vt:lpstr>Wingdings 3</vt:lpstr>
      <vt:lpstr>Wisp</vt:lpstr>
      <vt:lpstr>Visio</vt:lpstr>
      <vt:lpstr>9:45 - 11:15 Uhr</vt:lpstr>
      <vt:lpstr>Scheduling</vt:lpstr>
      <vt:lpstr>Artifial Intelligence and its Application</vt:lpstr>
      <vt:lpstr>Contents</vt:lpstr>
      <vt:lpstr>What is Artificial Intelligence (AI)</vt:lpstr>
      <vt:lpstr>Acting humanly: Turing Test</vt:lpstr>
      <vt:lpstr>John McCarthy-1955</vt:lpstr>
      <vt:lpstr>PowerPoint Presentation</vt:lpstr>
      <vt:lpstr>Franklin and Graesser-1997</vt:lpstr>
      <vt:lpstr>Wooldrige and Jennings 1995</vt:lpstr>
      <vt:lpstr>Russell and Norvig  first edition: 1995 fourth edition: 2020 </vt:lpstr>
      <vt:lpstr>Summary</vt:lpstr>
      <vt:lpstr>Human Intelligence</vt:lpstr>
      <vt:lpstr>the life story of a Canadian patient formerly know as H.M. which now and after his death we know them to be initials for Henry Molaison.  </vt:lpstr>
      <vt:lpstr>Computational Intelligence</vt:lpstr>
      <vt:lpstr>Pool from the university of British Columbia</vt:lpstr>
      <vt:lpstr>According to Bezdek (1994),</vt:lpstr>
      <vt:lpstr>What is the Difference Between AI and CI? </vt:lpstr>
      <vt:lpstr>Attributes of Intelligent Agent</vt:lpstr>
      <vt:lpstr>Challenges of AI</vt:lpstr>
      <vt:lpstr>Big Data</vt:lpstr>
      <vt:lpstr>Marine Traffic </vt:lpstr>
      <vt:lpstr>Air plan traffic</vt:lpstr>
      <vt:lpstr>Satellite map</vt:lpstr>
      <vt:lpstr>it will definitively need AI…</vt:lpstr>
      <vt:lpstr>PowerPoint Presentation</vt:lpstr>
      <vt:lpstr>Autonomous vehicle</vt:lpstr>
      <vt:lpstr>Data Format</vt:lpstr>
      <vt:lpstr>GNSS Receiver</vt:lpstr>
      <vt:lpstr> According to Intel CEO  Brian Krzanich. </vt:lpstr>
      <vt:lpstr>Input data</vt:lpstr>
      <vt:lpstr>Input data</vt:lpstr>
      <vt:lpstr>Data Anomalies</vt:lpstr>
      <vt:lpstr>Error sources</vt:lpstr>
      <vt:lpstr>Missing/ Incomplete data</vt:lpstr>
      <vt:lpstr>PowerPoint Presentation</vt:lpstr>
      <vt:lpstr>Anomalies daten</vt:lpstr>
      <vt:lpstr>Order of magnitude of the errors on the position from the main error sources</vt:lpstr>
      <vt:lpstr>Cyber attack levels</vt:lpstr>
      <vt:lpstr>AI Reasoning</vt:lpstr>
      <vt:lpstr>Exceptions?</vt:lpstr>
      <vt:lpstr>Exceptions</vt:lpstr>
      <vt:lpstr>Handling Exceptions</vt:lpstr>
      <vt:lpstr>Specifying Defaults</vt:lpstr>
      <vt:lpstr>Reasoning </vt:lpstr>
      <vt:lpstr>Prolog</vt:lpstr>
      <vt:lpstr>Approaches used in Computation Intelligence  </vt:lpstr>
      <vt:lpstr>Linear Regression</vt:lpstr>
      <vt:lpstr>AI, ML</vt:lpstr>
      <vt:lpstr>Data Science Life Cycle</vt:lpstr>
      <vt:lpstr>Künstliche Neuronal Netze (KNN) Convolutional Neural Network (CNN)</vt:lpstr>
      <vt:lpstr>PowerPoint Presentation</vt:lpstr>
      <vt:lpstr>Infrastructure of  CNN</vt:lpstr>
      <vt:lpstr>1D /2D/3D   NN</vt:lpstr>
      <vt:lpstr>Funktionsweise </vt:lpstr>
      <vt:lpstr>PowerPoint Presentation</vt:lpstr>
      <vt:lpstr>PowerPoint Presentation</vt:lpstr>
      <vt:lpstr>Implementing of  CNN in Python</vt:lpstr>
      <vt:lpstr>Application of AI</vt:lpstr>
      <vt:lpstr>PowerPoint Presentation</vt:lpstr>
      <vt:lpstr>Forecast  Scheme Based Real-Time Information</vt:lpstr>
      <vt:lpstr>Current Research</vt:lpstr>
      <vt:lpstr>PowerPoint Presentation</vt:lpstr>
      <vt:lpstr>PowerPoint Presentation</vt:lpstr>
      <vt:lpstr>PowerPoint Presentation</vt:lpstr>
      <vt:lpstr>Smart Mapping and Pasture Land Management </vt:lpstr>
      <vt:lpstr>Resource Allocation strategy based on CR</vt:lpstr>
      <vt:lpstr>PowerPoint Presentation</vt:lpstr>
      <vt:lpstr>References</vt:lpstr>
      <vt:lpstr>Thanks for your Attention  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Artifial Intelligence and its Application</dc:title>
  <dc:creator>USER</dc:creator>
  <cp:lastModifiedBy>Weidl, Galia</cp:lastModifiedBy>
  <cp:revision>27</cp:revision>
  <dcterms:modified xsi:type="dcterms:W3CDTF">2023-10-21T17:05:05Z</dcterms:modified>
</cp:coreProperties>
</file>