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1" r:id="rId3"/>
    <p:sldId id="262" r:id="rId4"/>
    <p:sldId id="286" r:id="rId5"/>
    <p:sldId id="287" r:id="rId6"/>
    <p:sldId id="273" r:id="rId7"/>
    <p:sldId id="288" r:id="rId8"/>
    <p:sldId id="256" r:id="rId9"/>
    <p:sldId id="277" r:id="rId10"/>
    <p:sldId id="278" r:id="rId11"/>
    <p:sldId id="279" r:id="rId12"/>
    <p:sldId id="280" r:id="rId13"/>
    <p:sldId id="281" r:id="rId14"/>
    <p:sldId id="282" r:id="rId15"/>
    <p:sldId id="283" r:id="rId16"/>
    <p:sldId id="284" r:id="rId17"/>
    <p:sldId id="266" r:id="rId18"/>
    <p:sldId id="285" r:id="rId19"/>
    <p:sldId id="26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0" d="100"/>
          <a:sy n="60" d="100"/>
        </p:scale>
        <p:origin x="148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41F8C387-813F-4B06-837C-847B8F36C7E1}" type="datetimeFigureOut">
              <a:rPr lang="de-DE" smtClean="0"/>
              <a:t>22.05.2024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2A83E6E-2DAA-4AD8-A430-ECDEA6BBDB3F}" type="slidenum">
              <a:rPr lang="de-DE" smtClean="0"/>
              <a:t>‹Nr.›</a:t>
            </a:fld>
            <a:endParaRPr lang="de-DE"/>
          </a:p>
        </p:txBody>
      </p:sp>
    </p:spTree>
    <p:extLst>
      <p:ext uri="{BB962C8B-B14F-4D97-AF65-F5344CB8AC3E}">
        <p14:creationId xmlns:p14="http://schemas.microsoft.com/office/powerpoint/2010/main" val="3885860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1F8C387-813F-4B06-837C-847B8F36C7E1}" type="datetimeFigureOut">
              <a:rPr lang="de-DE" smtClean="0"/>
              <a:t>22.05.2024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2A83E6E-2DAA-4AD8-A430-ECDEA6BBDB3F}" type="slidenum">
              <a:rPr lang="de-DE" smtClean="0"/>
              <a:t>‹Nr.›</a:t>
            </a:fld>
            <a:endParaRPr lang="de-DE"/>
          </a:p>
        </p:txBody>
      </p:sp>
    </p:spTree>
    <p:extLst>
      <p:ext uri="{BB962C8B-B14F-4D97-AF65-F5344CB8AC3E}">
        <p14:creationId xmlns:p14="http://schemas.microsoft.com/office/powerpoint/2010/main" val="171942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1F8C387-813F-4B06-837C-847B8F36C7E1}" type="datetimeFigureOut">
              <a:rPr lang="de-DE" smtClean="0"/>
              <a:t>22.05.2024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2A83E6E-2DAA-4AD8-A430-ECDEA6BBDB3F}" type="slidenum">
              <a:rPr lang="de-DE" smtClean="0"/>
              <a:t>‹Nr.›</a:t>
            </a:fld>
            <a:endParaRPr lang="de-DE"/>
          </a:p>
        </p:txBody>
      </p:sp>
    </p:spTree>
    <p:extLst>
      <p:ext uri="{BB962C8B-B14F-4D97-AF65-F5344CB8AC3E}">
        <p14:creationId xmlns:p14="http://schemas.microsoft.com/office/powerpoint/2010/main" val="4238344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1F8C387-813F-4B06-837C-847B8F36C7E1}" type="datetimeFigureOut">
              <a:rPr lang="de-DE" smtClean="0"/>
              <a:t>22.05.2024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2A83E6E-2DAA-4AD8-A430-ECDEA6BBDB3F}" type="slidenum">
              <a:rPr lang="de-DE" smtClean="0"/>
              <a:t>‹Nr.›</a:t>
            </a:fld>
            <a:endParaRPr lang="de-DE"/>
          </a:p>
        </p:txBody>
      </p:sp>
    </p:spTree>
    <p:extLst>
      <p:ext uri="{BB962C8B-B14F-4D97-AF65-F5344CB8AC3E}">
        <p14:creationId xmlns:p14="http://schemas.microsoft.com/office/powerpoint/2010/main" val="2585966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1F8C387-813F-4B06-837C-847B8F36C7E1}" type="datetimeFigureOut">
              <a:rPr lang="de-DE" smtClean="0"/>
              <a:t>22.05.2024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2A83E6E-2DAA-4AD8-A430-ECDEA6BBDB3F}" type="slidenum">
              <a:rPr lang="de-DE" smtClean="0"/>
              <a:t>‹Nr.›</a:t>
            </a:fld>
            <a:endParaRPr lang="de-DE"/>
          </a:p>
        </p:txBody>
      </p:sp>
    </p:spTree>
    <p:extLst>
      <p:ext uri="{BB962C8B-B14F-4D97-AF65-F5344CB8AC3E}">
        <p14:creationId xmlns:p14="http://schemas.microsoft.com/office/powerpoint/2010/main" val="1359062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1F8C387-813F-4B06-837C-847B8F36C7E1}" type="datetimeFigureOut">
              <a:rPr lang="de-DE" smtClean="0"/>
              <a:t>22.05.2024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2A83E6E-2DAA-4AD8-A430-ECDEA6BBDB3F}" type="slidenum">
              <a:rPr lang="de-DE" smtClean="0"/>
              <a:t>‹Nr.›</a:t>
            </a:fld>
            <a:endParaRPr lang="de-DE"/>
          </a:p>
        </p:txBody>
      </p:sp>
    </p:spTree>
    <p:extLst>
      <p:ext uri="{BB962C8B-B14F-4D97-AF65-F5344CB8AC3E}">
        <p14:creationId xmlns:p14="http://schemas.microsoft.com/office/powerpoint/2010/main" val="396464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1F8C387-813F-4B06-837C-847B8F36C7E1}" type="datetimeFigureOut">
              <a:rPr lang="de-DE" smtClean="0"/>
              <a:t>22.05.2024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62A83E6E-2DAA-4AD8-A430-ECDEA6BBDB3F}" type="slidenum">
              <a:rPr lang="de-DE" smtClean="0"/>
              <a:t>‹Nr.›</a:t>
            </a:fld>
            <a:endParaRPr lang="de-DE"/>
          </a:p>
        </p:txBody>
      </p:sp>
    </p:spTree>
    <p:extLst>
      <p:ext uri="{BB962C8B-B14F-4D97-AF65-F5344CB8AC3E}">
        <p14:creationId xmlns:p14="http://schemas.microsoft.com/office/powerpoint/2010/main" val="2021427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41F8C387-813F-4B06-837C-847B8F36C7E1}" type="datetimeFigureOut">
              <a:rPr lang="de-DE" smtClean="0"/>
              <a:t>22.05.2024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62A83E6E-2DAA-4AD8-A430-ECDEA6BBDB3F}" type="slidenum">
              <a:rPr lang="de-DE" smtClean="0"/>
              <a:t>‹Nr.›</a:t>
            </a:fld>
            <a:endParaRPr lang="de-DE"/>
          </a:p>
        </p:txBody>
      </p:sp>
    </p:spTree>
    <p:extLst>
      <p:ext uri="{BB962C8B-B14F-4D97-AF65-F5344CB8AC3E}">
        <p14:creationId xmlns:p14="http://schemas.microsoft.com/office/powerpoint/2010/main" val="2766792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F8C387-813F-4B06-837C-847B8F36C7E1}" type="datetimeFigureOut">
              <a:rPr lang="de-DE" smtClean="0"/>
              <a:t>22.05.2024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62A83E6E-2DAA-4AD8-A430-ECDEA6BBDB3F}" type="slidenum">
              <a:rPr lang="de-DE" smtClean="0"/>
              <a:t>‹Nr.›</a:t>
            </a:fld>
            <a:endParaRPr lang="de-DE"/>
          </a:p>
        </p:txBody>
      </p:sp>
    </p:spTree>
    <p:extLst>
      <p:ext uri="{BB962C8B-B14F-4D97-AF65-F5344CB8AC3E}">
        <p14:creationId xmlns:p14="http://schemas.microsoft.com/office/powerpoint/2010/main" val="1303311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1F8C387-813F-4B06-837C-847B8F36C7E1}" type="datetimeFigureOut">
              <a:rPr lang="de-DE" smtClean="0"/>
              <a:t>22.05.2024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2A83E6E-2DAA-4AD8-A430-ECDEA6BBDB3F}" type="slidenum">
              <a:rPr lang="de-DE" smtClean="0"/>
              <a:t>‹Nr.›</a:t>
            </a:fld>
            <a:endParaRPr lang="de-DE"/>
          </a:p>
        </p:txBody>
      </p:sp>
    </p:spTree>
    <p:extLst>
      <p:ext uri="{BB962C8B-B14F-4D97-AF65-F5344CB8AC3E}">
        <p14:creationId xmlns:p14="http://schemas.microsoft.com/office/powerpoint/2010/main" val="1136426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1F8C387-813F-4B06-837C-847B8F36C7E1}" type="datetimeFigureOut">
              <a:rPr lang="de-DE" smtClean="0"/>
              <a:t>22.05.2024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2A83E6E-2DAA-4AD8-A430-ECDEA6BBDB3F}" type="slidenum">
              <a:rPr lang="de-DE" smtClean="0"/>
              <a:t>‹Nr.›</a:t>
            </a:fld>
            <a:endParaRPr lang="de-DE"/>
          </a:p>
        </p:txBody>
      </p:sp>
    </p:spTree>
    <p:extLst>
      <p:ext uri="{BB962C8B-B14F-4D97-AF65-F5344CB8AC3E}">
        <p14:creationId xmlns:p14="http://schemas.microsoft.com/office/powerpoint/2010/main" val="1407914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8C387-813F-4B06-837C-847B8F36C7E1}" type="datetimeFigureOut">
              <a:rPr lang="de-DE" smtClean="0"/>
              <a:t>22.05.2024</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A83E6E-2DAA-4AD8-A430-ECDEA6BBDB3F}" type="slidenum">
              <a:rPr lang="de-DE" smtClean="0"/>
              <a:t>‹Nr.›</a:t>
            </a:fld>
            <a:endParaRPr lang="de-DE"/>
          </a:p>
        </p:txBody>
      </p:sp>
    </p:spTree>
    <p:extLst>
      <p:ext uri="{BB962C8B-B14F-4D97-AF65-F5344CB8AC3E}">
        <p14:creationId xmlns:p14="http://schemas.microsoft.com/office/powerpoint/2010/main" val="42936597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feld 18"/>
          <p:cNvSpPr txBox="1"/>
          <p:nvPr/>
        </p:nvSpPr>
        <p:spPr>
          <a:xfrm>
            <a:off x="446988" y="316880"/>
            <a:ext cx="2948884" cy="369332"/>
          </a:xfrm>
          <a:prstGeom prst="rect">
            <a:avLst/>
          </a:prstGeom>
          <a:noFill/>
        </p:spPr>
        <p:txBody>
          <a:bodyPr wrap="none" rtlCol="0">
            <a:spAutoFit/>
          </a:bodyPr>
          <a:lstStyle/>
          <a:p>
            <a:r>
              <a:rPr lang="de-DE" b="1" u="sng" dirty="0"/>
              <a:t>Übungsaufgaben zu Kapitel 7</a:t>
            </a:r>
          </a:p>
        </p:txBody>
      </p:sp>
      <p:sp>
        <p:nvSpPr>
          <p:cNvPr id="3" name="Textfeld 2"/>
          <p:cNvSpPr txBox="1"/>
          <p:nvPr/>
        </p:nvSpPr>
        <p:spPr>
          <a:xfrm>
            <a:off x="559165" y="923267"/>
            <a:ext cx="8120325" cy="4708981"/>
          </a:xfrm>
          <a:prstGeom prst="rect">
            <a:avLst/>
          </a:prstGeom>
          <a:noFill/>
        </p:spPr>
        <p:txBody>
          <a:bodyPr wrap="square" rtlCol="0">
            <a:spAutoFit/>
          </a:bodyPr>
          <a:lstStyle/>
          <a:p>
            <a:pPr marL="342900" indent="-342900">
              <a:spcBef>
                <a:spcPts val="1200"/>
              </a:spcBef>
              <a:buFont typeface="+mj-lt"/>
              <a:buAutoNum type="arabicPeriod"/>
            </a:pPr>
            <a:r>
              <a:rPr lang="de-DE" dirty="0"/>
              <a:t>Wozu brauchen Geschäftsbanken Reserven?</a:t>
            </a:r>
          </a:p>
          <a:p>
            <a:pPr>
              <a:spcBef>
                <a:spcPts val="1200"/>
              </a:spcBef>
            </a:pPr>
            <a:r>
              <a:rPr lang="de-DE" dirty="0">
                <a:solidFill>
                  <a:srgbClr val="0070C0"/>
                </a:solidFill>
              </a:rPr>
              <a:t>Geschäftsbanken brauchen Reserven</a:t>
            </a:r>
          </a:p>
          <a:p>
            <a:pPr marL="285750" indent="-285750">
              <a:buFont typeface="Arial" panose="020B0604020202020204" pitchFamily="34" charset="0"/>
              <a:buChar char="•"/>
            </a:pPr>
            <a:r>
              <a:rPr lang="de-DE" dirty="0">
                <a:solidFill>
                  <a:srgbClr val="0070C0"/>
                </a:solidFill>
              </a:rPr>
              <a:t>für die Abwicklung des Zahlungsverkehrs</a:t>
            </a:r>
          </a:p>
          <a:p>
            <a:pPr marL="285750" indent="-285750">
              <a:buFont typeface="Arial" panose="020B0604020202020204" pitchFamily="34" charset="0"/>
              <a:buChar char="•"/>
            </a:pPr>
            <a:r>
              <a:rPr lang="de-DE" dirty="0">
                <a:solidFill>
                  <a:srgbClr val="0070C0"/>
                </a:solidFill>
              </a:rPr>
              <a:t>die Bargeldbeschaffung</a:t>
            </a:r>
          </a:p>
          <a:p>
            <a:pPr marL="285750" indent="-285750">
              <a:buFont typeface="Arial" panose="020B0604020202020204" pitchFamily="34" charset="0"/>
              <a:buChar char="•"/>
            </a:pPr>
            <a:r>
              <a:rPr lang="de-DE" dirty="0">
                <a:solidFill>
                  <a:srgbClr val="0070C0"/>
                </a:solidFill>
              </a:rPr>
              <a:t>die Erfüllung der Mindestreservepflicht</a:t>
            </a:r>
          </a:p>
          <a:p>
            <a:pPr marL="342900" indent="-342900">
              <a:spcBef>
                <a:spcPts val="1200"/>
              </a:spcBef>
              <a:buFont typeface="+mj-lt"/>
              <a:buAutoNum type="arabicPeriod" startAt="2"/>
            </a:pPr>
            <a:r>
              <a:rPr lang="de-DE" dirty="0"/>
              <a:t>Wie bekommen Geschäftsbanken Reserven? Unterscheiden </a:t>
            </a:r>
            <a:br>
              <a:rPr lang="de-DE" dirty="0"/>
            </a:br>
            <a:r>
              <a:rPr lang="de-DE" dirty="0"/>
              <a:t>Sie bei Ihrer Antwort zwischen der Situation einer einzelnen </a:t>
            </a:r>
            <a:br>
              <a:rPr lang="de-DE" dirty="0"/>
            </a:br>
            <a:r>
              <a:rPr lang="de-DE" dirty="0"/>
              <a:t>Bank und den Geschäftsbanken insgesamt.</a:t>
            </a:r>
          </a:p>
          <a:p>
            <a:pPr>
              <a:spcBef>
                <a:spcPts val="600"/>
              </a:spcBef>
            </a:pPr>
            <a:r>
              <a:rPr lang="de-DE" dirty="0">
                <a:solidFill>
                  <a:srgbClr val="0070C0"/>
                </a:solidFill>
              </a:rPr>
              <a:t>Das Geschäftsbankensystem insgesamt kann nur on der Zentralbank Reserven bekommen. Dies geschieht über Kreditgewährung der Zentralbank oder über Wertpapierkäufe.</a:t>
            </a:r>
          </a:p>
          <a:p>
            <a:pPr>
              <a:spcBef>
                <a:spcPts val="600"/>
              </a:spcBef>
            </a:pPr>
            <a:r>
              <a:rPr lang="de-DE" dirty="0">
                <a:solidFill>
                  <a:srgbClr val="0070C0"/>
                </a:solidFill>
              </a:rPr>
              <a:t>Eine Einzelne Bank kann sich auch von anderen Geschäftsbanken Reserven besorgen, indem sie von diesen einen Kredit aufnimmt. dies geschieht in der Regel über den Geldmarkt. (Sie kann anderen Banken auch Wertpapiere verkaufen. Aber die Reservebeschaffung erfolgt in de Regel über den Geldmarkt.) </a:t>
            </a:r>
          </a:p>
        </p:txBody>
      </p:sp>
    </p:spTree>
    <p:extLst>
      <p:ext uri="{BB962C8B-B14F-4D97-AF65-F5344CB8AC3E}">
        <p14:creationId xmlns:p14="http://schemas.microsoft.com/office/powerpoint/2010/main" val="3003703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793572" y="773367"/>
            <a:ext cx="7089518" cy="1754326"/>
          </a:xfrm>
          <a:prstGeom prst="rect">
            <a:avLst/>
          </a:prstGeom>
        </p:spPr>
        <p:txBody>
          <a:bodyPr wrap="square">
            <a:spAutoFit/>
          </a:bodyPr>
          <a:lstStyle/>
          <a:p>
            <a:pPr>
              <a:spcBef>
                <a:spcPts val="600"/>
              </a:spcBef>
            </a:pPr>
            <a:r>
              <a:rPr lang="en-CA" altLang="de-DE" dirty="0">
                <a:latin typeface="Arial" panose="020B0604020202020204" pitchFamily="34" charset="0"/>
                <a:ea typeface="Arial Unicode MS" pitchFamily="34" charset="-128"/>
                <a:cs typeface="Arial" panose="020B0604020202020204" pitchFamily="34" charset="0"/>
              </a:rPr>
              <a:t>3. </a:t>
            </a:r>
            <a:r>
              <a:rPr lang="en-CA" altLang="de-DE" dirty="0" err="1">
                <a:latin typeface="Arial" panose="020B0604020202020204" pitchFamily="34" charset="0"/>
                <a:ea typeface="Arial Unicode MS" pitchFamily="34" charset="-128"/>
                <a:cs typeface="Arial" panose="020B0604020202020204" pitchFamily="34" charset="0"/>
              </a:rPr>
              <a:t>Wenn</a:t>
            </a:r>
            <a:r>
              <a:rPr lang="en-CA" altLang="de-DE" dirty="0">
                <a:latin typeface="Arial" panose="020B0604020202020204" pitchFamily="34" charset="0"/>
                <a:ea typeface="Arial Unicode MS" pitchFamily="34" charset="-128"/>
                <a:cs typeface="Arial" panose="020B0604020202020204" pitchFamily="34" charset="0"/>
              </a:rPr>
              <a:t> die </a:t>
            </a:r>
            <a:r>
              <a:rPr lang="en-CA" altLang="de-DE" dirty="0" err="1">
                <a:latin typeface="Arial" panose="020B0604020202020204" pitchFamily="34" charset="0"/>
                <a:ea typeface="Arial Unicode MS" pitchFamily="34" charset="-128"/>
                <a:cs typeface="Arial" panose="020B0604020202020204" pitchFamily="34" charset="0"/>
              </a:rPr>
              <a:t>Grundannahmen</a:t>
            </a:r>
            <a:r>
              <a:rPr lang="en-CA" altLang="de-DE" dirty="0">
                <a:latin typeface="Arial" panose="020B0604020202020204" pitchFamily="34" charset="0"/>
                <a:ea typeface="Arial Unicode MS" pitchFamily="34" charset="-128"/>
                <a:cs typeface="Arial" panose="020B0604020202020204" pitchFamily="34" charset="0"/>
              </a:rPr>
              <a:t> der </a:t>
            </a:r>
            <a:r>
              <a:rPr lang="en-CA" altLang="de-DE" dirty="0" err="1">
                <a:latin typeface="Arial" panose="020B0604020202020204" pitchFamily="34" charset="0"/>
                <a:ea typeface="Arial Unicode MS" pitchFamily="34" charset="-128"/>
                <a:cs typeface="Arial" panose="020B0604020202020204" pitchFamily="34" charset="0"/>
              </a:rPr>
              <a:t>Quantitätstheorie</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gelten</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dann</a:t>
            </a:r>
            <a:r>
              <a:rPr lang="en-CA" altLang="de-DE" dirty="0">
                <a:latin typeface="Arial" panose="020B0604020202020204" pitchFamily="34" charset="0"/>
                <a:ea typeface="Arial Unicode MS" pitchFamily="34" charset="-128"/>
                <a:cs typeface="Arial" panose="020B0604020202020204" pitchFamily="34" charset="0"/>
              </a:rPr>
              <a:t> hat </a:t>
            </a:r>
            <a:r>
              <a:rPr lang="en-CA" altLang="de-DE" dirty="0" err="1">
                <a:latin typeface="Arial" panose="020B0604020202020204" pitchFamily="34" charset="0"/>
                <a:ea typeface="Arial Unicode MS" pitchFamily="34" charset="-128"/>
                <a:cs typeface="Arial" panose="020B0604020202020204" pitchFamily="34" charset="0"/>
              </a:rPr>
              <a:t>eine</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Erhöhung</a:t>
            </a:r>
            <a:r>
              <a:rPr lang="en-CA" altLang="de-DE" dirty="0">
                <a:latin typeface="Arial" panose="020B0604020202020204" pitchFamily="34" charset="0"/>
                <a:ea typeface="Arial Unicode MS" pitchFamily="34" charset="-128"/>
                <a:cs typeface="Arial" panose="020B0604020202020204" pitchFamily="34" charset="0"/>
              </a:rPr>
              <a:t> der </a:t>
            </a:r>
            <a:r>
              <a:rPr lang="en-CA" altLang="de-DE" dirty="0" err="1">
                <a:latin typeface="Arial" panose="020B0604020202020204" pitchFamily="34" charset="0"/>
                <a:ea typeface="Arial Unicode MS" pitchFamily="34" charset="-128"/>
                <a:cs typeface="Arial" panose="020B0604020202020204" pitchFamily="34" charset="0"/>
              </a:rPr>
              <a:t>Staatsausgaben</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keine</a:t>
            </a:r>
            <a:r>
              <a:rPr lang="en-CA" altLang="de-DE" dirty="0">
                <a:latin typeface="Arial" panose="020B0604020202020204" pitchFamily="34" charset="0"/>
                <a:ea typeface="Arial Unicode MS" pitchFamily="34" charset="-128"/>
                <a:cs typeface="Arial" panose="020B0604020202020204" pitchFamily="34" charset="0"/>
              </a:rPr>
              <a:t> expansive </a:t>
            </a:r>
            <a:r>
              <a:rPr lang="en-CA" altLang="de-DE" dirty="0" err="1">
                <a:latin typeface="Arial" panose="020B0604020202020204" pitchFamily="34" charset="0"/>
                <a:ea typeface="Arial Unicode MS" pitchFamily="34" charset="-128"/>
                <a:cs typeface="Arial" panose="020B0604020202020204" pitchFamily="34" charset="0"/>
              </a:rPr>
              <a:t>Wirkung</a:t>
            </a:r>
            <a:r>
              <a:rPr lang="en-CA" altLang="de-DE" dirty="0">
                <a:latin typeface="Arial" panose="020B0604020202020204" pitchFamily="34" charset="0"/>
                <a:ea typeface="Arial Unicode MS" pitchFamily="34" charset="-128"/>
                <a:cs typeface="Arial" panose="020B0604020202020204" pitchFamily="34" charset="0"/>
              </a:rPr>
              <a:t> (die </a:t>
            </a:r>
            <a:r>
              <a:rPr lang="en-CA" altLang="de-DE" dirty="0" err="1">
                <a:latin typeface="Arial" panose="020B0604020202020204" pitchFamily="34" charset="0"/>
                <a:ea typeface="Arial Unicode MS" pitchFamily="34" charset="-128"/>
                <a:cs typeface="Arial" panose="020B0604020202020204" pitchFamily="34" charset="0"/>
              </a:rPr>
              <a:t>gesamtwirtschaftliche</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Nachfrage</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erhöht</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sich</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nicht</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Warum</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ist</a:t>
            </a:r>
            <a:r>
              <a:rPr lang="en-CA" altLang="de-DE" dirty="0">
                <a:latin typeface="Arial" panose="020B0604020202020204" pitchFamily="34" charset="0"/>
                <a:ea typeface="Arial Unicode MS" pitchFamily="34" charset="-128"/>
                <a:cs typeface="Arial" panose="020B0604020202020204" pitchFamily="34" charset="0"/>
              </a:rPr>
              <a:t> das so? </a:t>
            </a:r>
            <a:r>
              <a:rPr lang="en-CA" altLang="de-DE" dirty="0" err="1">
                <a:latin typeface="Arial" panose="020B0604020202020204" pitchFamily="34" charset="0"/>
                <a:ea typeface="Arial Unicode MS" pitchFamily="34" charset="-128"/>
                <a:cs typeface="Arial" panose="020B0604020202020204" pitchFamily="34" charset="0"/>
              </a:rPr>
              <a:t>Unterscheiden</a:t>
            </a:r>
            <a:r>
              <a:rPr lang="en-CA" altLang="de-DE" dirty="0">
                <a:latin typeface="Arial" panose="020B0604020202020204" pitchFamily="34" charset="0"/>
                <a:ea typeface="Arial Unicode MS" pitchFamily="34" charset="-128"/>
                <a:cs typeface="Arial" panose="020B0604020202020204" pitchFamily="34" charset="0"/>
              </a:rPr>
              <a:t> Sie </a:t>
            </a:r>
            <a:r>
              <a:rPr lang="en-CA" altLang="de-DE" dirty="0" err="1">
                <a:latin typeface="Arial" panose="020B0604020202020204" pitchFamily="34" charset="0"/>
                <a:ea typeface="Arial Unicode MS" pitchFamily="34" charset="-128"/>
                <a:cs typeface="Arial" panose="020B0604020202020204" pitchFamily="34" charset="0"/>
              </a:rPr>
              <a:t>bei</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Ihrer</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Anwort</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eine</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Finanzierung</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zusätzlicher</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Staatsausgaben</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durch</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höhere</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Steuern</a:t>
            </a:r>
            <a:r>
              <a:rPr lang="en-CA" altLang="de-DE" dirty="0">
                <a:latin typeface="Arial" panose="020B0604020202020204" pitchFamily="34" charset="0"/>
                <a:ea typeface="Arial Unicode MS" pitchFamily="34" charset="-128"/>
                <a:cs typeface="Arial" panose="020B0604020202020204" pitchFamily="34" charset="0"/>
              </a:rPr>
              <a:t> und </a:t>
            </a:r>
            <a:r>
              <a:rPr lang="en-CA" altLang="de-DE" dirty="0" err="1">
                <a:latin typeface="Arial" panose="020B0604020202020204" pitchFamily="34" charset="0"/>
                <a:ea typeface="Arial Unicode MS" pitchFamily="34" charset="-128"/>
                <a:cs typeface="Arial" panose="020B0604020202020204" pitchFamily="34" charset="0"/>
              </a:rPr>
              <a:t>durch</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eine</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höhere</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Verschuldung</a:t>
            </a:r>
            <a:r>
              <a:rPr lang="en-CA" altLang="de-DE" dirty="0">
                <a:latin typeface="Arial" panose="020B0604020202020204" pitchFamily="34" charset="0"/>
                <a:ea typeface="Arial Unicode MS" pitchFamily="34" charset="-128"/>
                <a:cs typeface="Arial" panose="020B0604020202020204" pitchFamily="34" charset="0"/>
              </a:rPr>
              <a:t>.</a:t>
            </a:r>
          </a:p>
        </p:txBody>
      </p:sp>
      <p:sp>
        <p:nvSpPr>
          <p:cNvPr id="4" name="Rechteck 3"/>
          <p:cNvSpPr/>
          <p:nvPr/>
        </p:nvSpPr>
        <p:spPr>
          <a:xfrm>
            <a:off x="793571" y="2470934"/>
            <a:ext cx="7755005" cy="1837426"/>
          </a:xfrm>
          <a:prstGeom prst="rect">
            <a:avLst/>
          </a:prstGeom>
        </p:spPr>
        <p:txBody>
          <a:bodyPr wrap="square">
            <a:spAutoFit/>
          </a:bodyPr>
          <a:lstStyle/>
          <a:p>
            <a:pPr>
              <a:spcAft>
                <a:spcPct val="30000"/>
              </a:spcAft>
            </a:pP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Höhere</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Verschuldung</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bedeutet</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dass</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ein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größerer</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Teil der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Ersparnisse</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an den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Staat</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geht</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und die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privaten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Investoren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entsprechend</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weniger</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Kapital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aufnehmen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können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Die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Staatsausgaben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steigen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und die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privaten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Investitionen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fallen um den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gleichen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Betrag</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a:t>
            </a:r>
          </a:p>
          <a:p>
            <a:pPr>
              <a:spcAft>
                <a:spcPct val="30000"/>
              </a:spcAft>
            </a:pP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Erhöht</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der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Staat</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die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Steuern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dann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kann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er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zwar</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mehr</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Geld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ausgeben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aber</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die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Haushalte</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müssen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ihre</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Ausgaben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entsprechend</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senken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a:t>
            </a:r>
          </a:p>
        </p:txBody>
      </p:sp>
    </p:spTree>
    <p:extLst>
      <p:ext uri="{BB962C8B-B14F-4D97-AF65-F5344CB8AC3E}">
        <p14:creationId xmlns:p14="http://schemas.microsoft.com/office/powerpoint/2010/main" val="269759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25EDE37-1773-4F87-B977-AE0F78F12649}"/>
              </a:ext>
            </a:extLst>
          </p:cNvPr>
          <p:cNvSpPr>
            <a:spLocks noChangeArrowheads="1"/>
          </p:cNvSpPr>
          <p:nvPr/>
        </p:nvSpPr>
        <p:spPr bwMode="auto">
          <a:xfrm rot="10800000" flipV="1">
            <a:off x="552894" y="774902"/>
            <a:ext cx="659218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de-DE" altLang="de-DE"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4.  Zeichen Sie die gesamtwirtschaftliche Güternachfrage in das Diagramm ein und erklären Sie den Verlauf mit Hilfe der Quantitätsgleichung.</a:t>
            </a:r>
            <a:endParaRPr kumimoji="0" lang="de-DE" altLang="de-DE"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1025" name="Grafik 21">
            <a:extLst>
              <a:ext uri="{FF2B5EF4-FFF2-40B4-BE49-F238E27FC236}">
                <a16:creationId xmlns:a16="http://schemas.microsoft.com/office/drawing/2014/main" id="{AD9F7AAA-A608-4C27-9B02-3266E61AB1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3377" y="2102669"/>
            <a:ext cx="4997858" cy="299583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F87E9E41-0ABE-4A6B-8C5F-C87A02318966}"/>
              </a:ext>
            </a:extLst>
          </p:cNvPr>
          <p:cNvSpPr>
            <a:spLocks noChangeArrowheads="1"/>
          </p:cNvSpPr>
          <p:nvPr/>
        </p:nvSpPr>
        <p:spPr bwMode="auto">
          <a:xfrm>
            <a:off x="839971" y="5343052"/>
            <a:ext cx="659218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b="0" i="0"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Für einen gegebenen Geldstrom (</a:t>
            </a:r>
            <a:r>
              <a:rPr kumimoji="0" lang="de-DE" altLang="de-DE" b="0" i="0" u="none" strike="noStrike" cap="none" normalizeH="0" baseline="0" dirty="0" err="1">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Mv</a:t>
            </a:r>
            <a:r>
              <a:rPr kumimoji="0" lang="de-DE" altLang="de-DE" b="0" i="0"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 ist das Preisniveau invers proportional zum realen Sozialprodukt Y. </a:t>
            </a:r>
            <a:endParaRPr kumimoji="0" lang="de-DE" altLang="de-DE" b="0" i="0" u="none" strike="noStrike" cap="none" normalizeH="0" baseline="0" dirty="0">
              <a:ln>
                <a:noFill/>
              </a:ln>
              <a:solidFill>
                <a:srgbClr val="0070C0"/>
              </a:solidFill>
              <a:effectLst/>
              <a:latin typeface="Arial" panose="020B0604020202020204" pitchFamily="34" charset="0"/>
            </a:endParaRPr>
          </a:p>
        </p:txBody>
      </p:sp>
      <p:sp>
        <p:nvSpPr>
          <p:cNvPr id="4" name="Rechteck 3">
            <a:extLst>
              <a:ext uri="{FF2B5EF4-FFF2-40B4-BE49-F238E27FC236}">
                <a16:creationId xmlns:a16="http://schemas.microsoft.com/office/drawing/2014/main" id="{D226E3C1-8744-42DC-9192-984871CECB20}"/>
              </a:ext>
            </a:extLst>
          </p:cNvPr>
          <p:cNvSpPr/>
          <p:nvPr/>
        </p:nvSpPr>
        <p:spPr>
          <a:xfrm>
            <a:off x="4338084" y="2307265"/>
            <a:ext cx="1913860" cy="129717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70450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A01F3733-C47C-4588-BBF4-EC8A1AA3E94D}"/>
              </a:ext>
            </a:extLst>
          </p:cNvPr>
          <p:cNvSpPr txBox="1"/>
          <p:nvPr/>
        </p:nvSpPr>
        <p:spPr>
          <a:xfrm>
            <a:off x="818707" y="389002"/>
            <a:ext cx="6602818" cy="646331"/>
          </a:xfrm>
          <a:prstGeom prst="rect">
            <a:avLst/>
          </a:prstGeom>
          <a:noFill/>
        </p:spPr>
        <p:txBody>
          <a:bodyPr wrap="square">
            <a:spAutoFit/>
          </a:bodyPr>
          <a:lstStyle/>
          <a:p>
            <a:pPr lvl="0">
              <a:tabLst>
                <a:tab pos="457200" algn="l"/>
              </a:tabLst>
            </a:pPr>
            <a:r>
              <a:rPr lang="de-DE" sz="1800" dirty="0">
                <a:effectLst/>
                <a:latin typeface="Arial" panose="020B0604020202020204" pitchFamily="34" charset="0"/>
                <a:ea typeface="Times New Roman" panose="02020603050405020304" pitchFamily="18" charset="0"/>
              </a:rPr>
              <a:t>5.  Erklären Sie die drei verschiedenen Verläufe der gesamtwirtschaftlichen Angebotsfunktion.</a:t>
            </a:r>
            <a:endParaRPr lang="de-DE" sz="1800" dirty="0">
              <a:effectLst/>
              <a:latin typeface="Times New Roman" panose="02020603050405020304" pitchFamily="18" charset="0"/>
              <a:ea typeface="Times New Roman" panose="02020603050405020304" pitchFamily="18" charset="0"/>
            </a:endParaRPr>
          </a:p>
        </p:txBody>
      </p:sp>
      <p:pic>
        <p:nvPicPr>
          <p:cNvPr id="5" name="Grafik 4">
            <a:extLst>
              <a:ext uri="{FF2B5EF4-FFF2-40B4-BE49-F238E27FC236}">
                <a16:creationId xmlns:a16="http://schemas.microsoft.com/office/drawing/2014/main" id="{19D737FA-5EB0-41C1-93A0-FD8687E3B61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2382" y="1120676"/>
            <a:ext cx="5337544" cy="3411102"/>
          </a:xfrm>
          <a:prstGeom prst="rect">
            <a:avLst/>
          </a:prstGeom>
          <a:noFill/>
        </p:spPr>
      </p:pic>
      <p:sp>
        <p:nvSpPr>
          <p:cNvPr id="7" name="Textfeld 6">
            <a:extLst>
              <a:ext uri="{FF2B5EF4-FFF2-40B4-BE49-F238E27FC236}">
                <a16:creationId xmlns:a16="http://schemas.microsoft.com/office/drawing/2014/main" id="{C2698B6F-0667-4F88-A5E0-A6167D665143}"/>
              </a:ext>
            </a:extLst>
          </p:cNvPr>
          <p:cNvSpPr txBox="1"/>
          <p:nvPr/>
        </p:nvSpPr>
        <p:spPr>
          <a:xfrm>
            <a:off x="217968" y="4437673"/>
            <a:ext cx="8708064" cy="2185214"/>
          </a:xfrm>
          <a:prstGeom prst="rect">
            <a:avLst/>
          </a:prstGeom>
          <a:noFill/>
        </p:spPr>
        <p:txBody>
          <a:bodyPr wrap="square">
            <a:spAutoFit/>
          </a:bodyPr>
          <a:lstStyle/>
          <a:p>
            <a:pPr marL="457200">
              <a:spcAft>
                <a:spcPts val="600"/>
              </a:spcAft>
            </a:pPr>
            <a:r>
              <a:rPr lang="de-DE" sz="1400" dirty="0">
                <a:solidFill>
                  <a:srgbClr val="0070C0"/>
                </a:solidFill>
                <a:effectLst/>
                <a:latin typeface="Arial" panose="020B0604020202020204" pitchFamily="34" charset="0"/>
                <a:ea typeface="Times New Roman" panose="02020603050405020304" pitchFamily="18" charset="0"/>
                <a:cs typeface="Arial" panose="020B0604020202020204" pitchFamily="34" charset="0"/>
              </a:rPr>
              <a:t>Version 1: Das gesamtwirtschaftliche Angebot ist unabhängig vom Preisniveau. Damit gilt die Neutralität des Geldes. Dieser Kurvenverlauf wird als relevant für die langfristige Betrachtung angesehen, da in der langen Frist alle Preise variabel sind.</a:t>
            </a:r>
          </a:p>
          <a:p>
            <a:pPr marL="457200">
              <a:spcAft>
                <a:spcPts val="600"/>
              </a:spcAft>
            </a:pPr>
            <a:r>
              <a:rPr lang="de-DE" sz="1400" dirty="0">
                <a:solidFill>
                  <a:srgbClr val="0070C0"/>
                </a:solidFill>
                <a:effectLst/>
                <a:latin typeface="Arial" panose="020B0604020202020204" pitchFamily="34" charset="0"/>
                <a:ea typeface="Times New Roman" panose="02020603050405020304" pitchFamily="18" charset="0"/>
                <a:cs typeface="Arial" panose="020B0604020202020204" pitchFamily="34" charset="0"/>
              </a:rPr>
              <a:t>Version 2: Bei dem bestehenden Preisniveau wird beliebig viel angeboten. Bei einer Zunahme der Nachfrage kommt es also zu einer reinen Mengenanpassung. Das Preisniveau ändert sich nicht. Diese Situation wird als relevant für die kurzfristige Betrachtung angesehen, da in der kurzen Frist viele Preise starr sind.</a:t>
            </a:r>
          </a:p>
          <a:p>
            <a:pPr marL="457200">
              <a:spcAft>
                <a:spcPts val="600"/>
              </a:spcAft>
            </a:pPr>
            <a:r>
              <a:rPr lang="de-DE" sz="1400" dirty="0">
                <a:solidFill>
                  <a:srgbClr val="0070C0"/>
                </a:solidFill>
                <a:effectLst/>
                <a:latin typeface="Arial" panose="020B0604020202020204" pitchFamily="34" charset="0"/>
                <a:ea typeface="Times New Roman" panose="02020603050405020304" pitchFamily="18" charset="0"/>
                <a:cs typeface="Arial" panose="020B0604020202020204" pitchFamily="34" charset="0"/>
              </a:rPr>
              <a:t>Version 3: Preise und Mengen reagieren. Dies ist zum Beispiel dann der Fall, wenn nur einige Preise flexibel sind. Dieser Fall dürfte für die mittelfristige Betrachtung relevant sein.</a:t>
            </a:r>
          </a:p>
        </p:txBody>
      </p:sp>
    </p:spTree>
    <p:extLst>
      <p:ext uri="{BB962C8B-B14F-4D97-AF65-F5344CB8AC3E}">
        <p14:creationId xmlns:p14="http://schemas.microsoft.com/office/powerpoint/2010/main" val="3997802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793572" y="773367"/>
            <a:ext cx="7089518" cy="369332"/>
          </a:xfrm>
          <a:prstGeom prst="rect">
            <a:avLst/>
          </a:prstGeom>
        </p:spPr>
        <p:txBody>
          <a:bodyPr wrap="square">
            <a:spAutoFit/>
          </a:bodyPr>
          <a:lstStyle/>
          <a:p>
            <a:pPr>
              <a:spcBef>
                <a:spcPts val="600"/>
              </a:spcBef>
            </a:pPr>
            <a:r>
              <a:rPr lang="en-CA" altLang="de-DE" dirty="0">
                <a:latin typeface="Arial" panose="020B0604020202020204" pitchFamily="34" charset="0"/>
                <a:ea typeface="Arial Unicode MS" pitchFamily="34" charset="-128"/>
                <a:cs typeface="Arial" panose="020B0604020202020204" pitchFamily="34" charset="0"/>
              </a:rPr>
              <a:t>1.    Was </a:t>
            </a:r>
            <a:r>
              <a:rPr lang="en-CA" altLang="de-DE" dirty="0" err="1">
                <a:latin typeface="Arial" panose="020B0604020202020204" pitchFamily="34" charset="0"/>
                <a:ea typeface="Arial Unicode MS" pitchFamily="34" charset="-128"/>
                <a:cs typeface="Arial" panose="020B0604020202020204" pitchFamily="34" charset="0"/>
              </a:rPr>
              <a:t>versteht</a:t>
            </a:r>
            <a:r>
              <a:rPr lang="en-CA" altLang="de-DE" dirty="0">
                <a:latin typeface="Arial" panose="020B0604020202020204" pitchFamily="34" charset="0"/>
                <a:ea typeface="Arial Unicode MS" pitchFamily="34" charset="-128"/>
                <a:cs typeface="Arial" panose="020B0604020202020204" pitchFamily="34" charset="0"/>
              </a:rPr>
              <a:t> man </a:t>
            </a:r>
            <a:r>
              <a:rPr lang="en-CA" altLang="de-DE" dirty="0" err="1">
                <a:latin typeface="Arial" panose="020B0604020202020204" pitchFamily="34" charset="0"/>
                <a:ea typeface="Arial Unicode MS" pitchFamily="34" charset="-128"/>
                <a:cs typeface="Arial" panose="020B0604020202020204" pitchFamily="34" charset="0"/>
              </a:rPr>
              <a:t>unter</a:t>
            </a:r>
            <a:r>
              <a:rPr lang="en-CA" altLang="de-DE" dirty="0">
                <a:latin typeface="Arial" panose="020B0604020202020204" pitchFamily="34" charset="0"/>
                <a:ea typeface="Arial Unicode MS" pitchFamily="34" charset="-128"/>
                <a:cs typeface="Arial" panose="020B0604020202020204" pitchFamily="34" charset="0"/>
              </a:rPr>
              <a:t> dem “Fisher-</a:t>
            </a:r>
            <a:r>
              <a:rPr lang="en-CA" altLang="de-DE" dirty="0" err="1">
                <a:latin typeface="Arial" panose="020B0604020202020204" pitchFamily="34" charset="0"/>
                <a:ea typeface="Arial Unicode MS" pitchFamily="34" charset="-128"/>
                <a:cs typeface="Arial" panose="020B0604020202020204" pitchFamily="34" charset="0"/>
              </a:rPr>
              <a:t>Effekt</a:t>
            </a:r>
            <a:r>
              <a:rPr lang="en-CA" altLang="de-DE" dirty="0">
                <a:latin typeface="Arial" panose="020B0604020202020204" pitchFamily="34" charset="0"/>
                <a:ea typeface="Arial Unicode MS" pitchFamily="34" charset="-128"/>
                <a:cs typeface="Arial" panose="020B0604020202020204" pitchFamily="34" charset="0"/>
              </a:rPr>
              <a:t>”?</a:t>
            </a:r>
          </a:p>
        </p:txBody>
      </p:sp>
      <p:sp>
        <p:nvSpPr>
          <p:cNvPr id="3" name="Rechteck 2"/>
          <p:cNvSpPr/>
          <p:nvPr/>
        </p:nvSpPr>
        <p:spPr>
          <a:xfrm>
            <a:off x="793572" y="2228656"/>
            <a:ext cx="7089518" cy="1200329"/>
          </a:xfrm>
          <a:prstGeom prst="rect">
            <a:avLst/>
          </a:prstGeom>
        </p:spPr>
        <p:txBody>
          <a:bodyPr wrap="square">
            <a:spAutoFit/>
          </a:bodyPr>
          <a:lstStyle/>
          <a:p>
            <a:pPr>
              <a:spcBef>
                <a:spcPts val="600"/>
              </a:spcBef>
            </a:pPr>
            <a:r>
              <a:rPr lang="en-CA" altLang="de-DE" dirty="0">
                <a:latin typeface="Arial" panose="020B0604020202020204" pitchFamily="34" charset="0"/>
                <a:ea typeface="Arial Unicode MS" pitchFamily="34" charset="-128"/>
                <a:cs typeface="Arial" panose="020B0604020202020204" pitchFamily="34" charset="0"/>
              </a:rPr>
              <a:t>2. </a:t>
            </a:r>
            <a:r>
              <a:rPr lang="de-DE" altLang="de-DE" dirty="0">
                <a:latin typeface="Arial" panose="020B0604020202020204" pitchFamily="34" charset="0"/>
                <a:ea typeface="Arial Unicode MS" pitchFamily="34" charset="-128"/>
                <a:cs typeface="Arial" panose="020B0604020202020204" pitchFamily="34" charset="0"/>
              </a:rPr>
              <a:t>Gegenwärtig liegt die Verzinsung von 10-jährigen türkischen Staatsanleihen bei 26,5%. In der Eurozone liegt die Verzinsung vergleichbarer Anleihen lediglich bei 2,5%. Was ist die wesentliche Ursache für eine so hohe Zinsdifferenz?</a:t>
            </a:r>
            <a:endParaRPr lang="en-CA" altLang="de-DE" dirty="0">
              <a:solidFill>
                <a:srgbClr val="0070C0"/>
              </a:solidFill>
              <a:latin typeface="Arial" panose="020B0604020202020204" pitchFamily="34" charset="0"/>
              <a:ea typeface="Arial Unicode MS" pitchFamily="34" charset="-128"/>
              <a:cs typeface="Arial" panose="020B0604020202020204" pitchFamily="34" charset="0"/>
            </a:endParaRPr>
          </a:p>
        </p:txBody>
      </p:sp>
      <p:sp>
        <p:nvSpPr>
          <p:cNvPr id="4" name="Rechteck 3"/>
          <p:cNvSpPr/>
          <p:nvPr/>
        </p:nvSpPr>
        <p:spPr>
          <a:xfrm>
            <a:off x="808522" y="1142699"/>
            <a:ext cx="7074568" cy="883319"/>
          </a:xfrm>
          <a:prstGeom prst="rect">
            <a:avLst/>
          </a:prstGeom>
        </p:spPr>
        <p:txBody>
          <a:bodyPr wrap="square">
            <a:spAutoFit/>
          </a:bodyPr>
          <a:lstStyle/>
          <a:p>
            <a:pPr>
              <a:spcBef>
                <a:spcPts val="1200"/>
              </a:spcBef>
              <a:spcAft>
                <a:spcPct val="30000"/>
              </a:spcAft>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Die erwartete Inflation wird beim Kapitalmarktzinssatz „eingepreist“.</a:t>
            </a:r>
          </a:p>
          <a:p>
            <a:pPr>
              <a:spcBef>
                <a:spcPts val="1200"/>
              </a:spcBef>
              <a:spcAft>
                <a:spcPct val="30000"/>
              </a:spcAft>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i = r + π</a:t>
            </a:r>
            <a:r>
              <a:rPr lang="de-DE" altLang="de-DE" baseline="30000" dirty="0">
                <a:solidFill>
                  <a:srgbClr val="0070C0"/>
                </a:solidFill>
                <a:latin typeface="Arial" panose="020B0604020202020204" pitchFamily="34" charset="0"/>
                <a:ea typeface="Arial Unicode MS" pitchFamily="34" charset="-128"/>
                <a:cs typeface="Arial" panose="020B0604020202020204" pitchFamily="34" charset="0"/>
              </a:rPr>
              <a:t>e</a:t>
            </a:r>
            <a:r>
              <a:rPr lang="de-DE" altLang="de-DE" dirty="0">
                <a:solidFill>
                  <a:srgbClr val="0070C0"/>
                </a:solidFill>
                <a:latin typeface="Arial" panose="020B0604020202020204" pitchFamily="34" charset="0"/>
                <a:ea typeface="Arial Unicode MS" pitchFamily="34" charset="-128"/>
                <a:cs typeface="Arial" panose="020B0604020202020204" pitchFamily="34" charset="0"/>
              </a:rPr>
              <a:t>   (π</a:t>
            </a:r>
            <a:r>
              <a:rPr lang="de-DE" altLang="de-DE" baseline="30000" dirty="0">
                <a:solidFill>
                  <a:srgbClr val="0070C0"/>
                </a:solidFill>
                <a:latin typeface="Arial" panose="020B0604020202020204" pitchFamily="34" charset="0"/>
                <a:ea typeface="Arial Unicode MS" pitchFamily="34" charset="-128"/>
                <a:cs typeface="Arial" panose="020B0604020202020204" pitchFamily="34" charset="0"/>
              </a:rPr>
              <a:t>e</a:t>
            </a:r>
            <a:r>
              <a:rPr lang="de-DE" altLang="de-DE" dirty="0">
                <a:solidFill>
                  <a:srgbClr val="0070C0"/>
                </a:solidFill>
                <a:latin typeface="Arial" panose="020B0604020202020204" pitchFamily="34" charset="0"/>
                <a:ea typeface="Arial Unicode MS" pitchFamily="34" charset="-128"/>
                <a:cs typeface="Arial" panose="020B0604020202020204" pitchFamily="34" charset="0"/>
              </a:rPr>
              <a:t> : erwartete Inflation)</a:t>
            </a:r>
          </a:p>
        </p:txBody>
      </p:sp>
      <p:sp>
        <p:nvSpPr>
          <p:cNvPr id="5" name="Textfeld 4">
            <a:extLst>
              <a:ext uri="{FF2B5EF4-FFF2-40B4-BE49-F238E27FC236}">
                <a16:creationId xmlns:a16="http://schemas.microsoft.com/office/drawing/2014/main" id="{9A3B2AB1-C8A3-4321-9BD1-B39BFAF4CC03}"/>
              </a:ext>
            </a:extLst>
          </p:cNvPr>
          <p:cNvSpPr txBox="1"/>
          <p:nvPr/>
        </p:nvSpPr>
        <p:spPr>
          <a:xfrm>
            <a:off x="564626" y="434813"/>
            <a:ext cx="2753382" cy="338554"/>
          </a:xfrm>
          <a:prstGeom prst="rect">
            <a:avLst/>
          </a:prstGeom>
          <a:solidFill>
            <a:schemeClr val="bg1"/>
          </a:solidFill>
          <a:ln w="57150">
            <a:noFill/>
          </a:ln>
        </p:spPr>
        <p:txBody>
          <a:bodyPr wrap="none" rtlCol="0">
            <a:spAutoFit/>
          </a:bodyPr>
          <a:lstStyle/>
          <a:p>
            <a:r>
              <a:rPr lang="de-DE" sz="1600" b="1" u="sng" dirty="0"/>
              <a:t>Übungsaufgaben zu Kapitel 13</a:t>
            </a:r>
          </a:p>
        </p:txBody>
      </p:sp>
      <p:sp>
        <p:nvSpPr>
          <p:cNvPr id="8" name="Rechteck 7">
            <a:extLst>
              <a:ext uri="{FF2B5EF4-FFF2-40B4-BE49-F238E27FC236}">
                <a16:creationId xmlns:a16="http://schemas.microsoft.com/office/drawing/2014/main" id="{ABC3CCC3-B185-46E7-A9FD-C4FC4C20936C}"/>
              </a:ext>
            </a:extLst>
          </p:cNvPr>
          <p:cNvSpPr/>
          <p:nvPr/>
        </p:nvSpPr>
        <p:spPr>
          <a:xfrm>
            <a:off x="808522" y="3467334"/>
            <a:ext cx="7074568" cy="646331"/>
          </a:xfrm>
          <a:prstGeom prst="rect">
            <a:avLst/>
          </a:prstGeom>
        </p:spPr>
        <p:txBody>
          <a:bodyPr wrap="square">
            <a:spAutoFit/>
          </a:bodyPr>
          <a:lstStyle/>
          <a:p>
            <a:pPr>
              <a:spcBef>
                <a:spcPts val="1200"/>
              </a:spcBef>
              <a:spcAft>
                <a:spcPct val="30000"/>
              </a:spcAft>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Die (erwartete) Inflation ist in der Türkei wesentlich höher als in der Eurozone.</a:t>
            </a:r>
          </a:p>
        </p:txBody>
      </p:sp>
    </p:spTree>
    <p:extLst>
      <p:ext uri="{BB962C8B-B14F-4D97-AF65-F5344CB8AC3E}">
        <p14:creationId xmlns:p14="http://schemas.microsoft.com/office/powerpoint/2010/main" val="80002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793572" y="974014"/>
            <a:ext cx="7089518" cy="646331"/>
          </a:xfrm>
          <a:prstGeom prst="rect">
            <a:avLst/>
          </a:prstGeom>
        </p:spPr>
        <p:txBody>
          <a:bodyPr wrap="square">
            <a:spAutoFit/>
          </a:bodyPr>
          <a:lstStyle/>
          <a:p>
            <a:pPr>
              <a:spcBef>
                <a:spcPts val="600"/>
              </a:spcBef>
            </a:pPr>
            <a:r>
              <a:rPr lang="en-CA" altLang="de-DE" dirty="0">
                <a:latin typeface="Arial" panose="020B0604020202020204" pitchFamily="34" charset="0"/>
                <a:ea typeface="Arial Unicode MS" pitchFamily="34" charset="-128"/>
                <a:cs typeface="Arial" panose="020B0604020202020204" pitchFamily="34" charset="0"/>
              </a:rPr>
              <a:t>3. </a:t>
            </a:r>
            <a:r>
              <a:rPr lang="de-DE" altLang="de-DE" dirty="0">
                <a:latin typeface="Arial" panose="020B0604020202020204" pitchFamily="34" charset="0"/>
                <a:ea typeface="Arial Unicode MS" pitchFamily="34" charset="-128"/>
                <a:cs typeface="Arial" panose="020B0604020202020204" pitchFamily="34" charset="0"/>
              </a:rPr>
              <a:t>Leiten Sie graphisch die Folgen einer mit Sicherheit erwarteten Zunahme der Inflation ab.</a:t>
            </a:r>
            <a:endParaRPr lang="en-CA" altLang="de-DE" dirty="0">
              <a:solidFill>
                <a:srgbClr val="0070C0"/>
              </a:solidFill>
              <a:latin typeface="Arial" panose="020B0604020202020204" pitchFamily="34" charset="0"/>
              <a:ea typeface="Arial Unicode MS" pitchFamily="34" charset="-128"/>
              <a:cs typeface="Arial" panose="020B0604020202020204" pitchFamily="34" charset="0"/>
            </a:endParaRPr>
          </a:p>
        </p:txBody>
      </p:sp>
      <p:pic>
        <p:nvPicPr>
          <p:cNvPr id="6" name="Grafik 5">
            <a:extLst>
              <a:ext uri="{FF2B5EF4-FFF2-40B4-BE49-F238E27FC236}">
                <a16:creationId xmlns:a16="http://schemas.microsoft.com/office/drawing/2014/main" id="{A418B0EE-D619-4228-A76C-2E8BB94B4578}"/>
              </a:ext>
            </a:extLst>
          </p:cNvPr>
          <p:cNvPicPr>
            <a:picLocks noChangeAspect="1"/>
          </p:cNvPicPr>
          <p:nvPr/>
        </p:nvPicPr>
        <p:blipFill>
          <a:blip r:embed="rId2"/>
          <a:stretch>
            <a:fillRect/>
          </a:stretch>
        </p:blipFill>
        <p:spPr>
          <a:xfrm>
            <a:off x="1135938" y="1822983"/>
            <a:ext cx="3436062" cy="3620390"/>
          </a:xfrm>
          <a:prstGeom prst="rect">
            <a:avLst/>
          </a:prstGeom>
        </p:spPr>
      </p:pic>
    </p:spTree>
    <p:extLst>
      <p:ext uri="{BB962C8B-B14F-4D97-AF65-F5344CB8AC3E}">
        <p14:creationId xmlns:p14="http://schemas.microsoft.com/office/powerpoint/2010/main" val="2044395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793572" y="773367"/>
            <a:ext cx="7089518" cy="923330"/>
          </a:xfrm>
          <a:prstGeom prst="rect">
            <a:avLst/>
          </a:prstGeom>
        </p:spPr>
        <p:txBody>
          <a:bodyPr wrap="square">
            <a:spAutoFit/>
          </a:bodyPr>
          <a:lstStyle/>
          <a:p>
            <a:pPr>
              <a:spcBef>
                <a:spcPts val="600"/>
              </a:spcBef>
            </a:pPr>
            <a:r>
              <a:rPr lang="en-CA" altLang="de-DE" dirty="0">
                <a:latin typeface="Arial" panose="020B0604020202020204" pitchFamily="34" charset="0"/>
                <a:ea typeface="Arial Unicode MS" pitchFamily="34" charset="-128"/>
                <a:cs typeface="Arial" panose="020B0604020202020204" pitchFamily="34" charset="0"/>
              </a:rPr>
              <a:t>1.    </a:t>
            </a:r>
            <a:r>
              <a:rPr lang="en-CA" altLang="de-DE" dirty="0" err="1">
                <a:latin typeface="Arial" panose="020B0604020202020204" pitchFamily="34" charset="0"/>
                <a:ea typeface="Arial Unicode MS" pitchFamily="34" charset="-128"/>
                <a:cs typeface="Arial" panose="020B0604020202020204" pitchFamily="34" charset="0"/>
              </a:rPr>
              <a:t>Im</a:t>
            </a:r>
            <a:r>
              <a:rPr lang="en-CA" altLang="de-DE" dirty="0">
                <a:latin typeface="Arial" panose="020B0604020202020204" pitchFamily="34" charset="0"/>
                <a:ea typeface="Arial Unicode MS" pitchFamily="34" charset="-128"/>
                <a:cs typeface="Arial" panose="020B0604020202020204" pitchFamily="34" charset="0"/>
              </a:rPr>
              <a:t> April 2024 lag der Index der </a:t>
            </a:r>
            <a:r>
              <a:rPr lang="en-CA" altLang="de-DE" dirty="0" err="1">
                <a:latin typeface="Arial" panose="020B0604020202020204" pitchFamily="34" charset="0"/>
                <a:ea typeface="Arial Unicode MS" pitchFamily="34" charset="-128"/>
                <a:cs typeface="Arial" panose="020B0604020202020204" pitchFamily="34" charset="0"/>
              </a:rPr>
              <a:t>Verbraucherpreise</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bei</a:t>
            </a:r>
            <a:r>
              <a:rPr lang="en-CA" altLang="de-DE" dirty="0">
                <a:latin typeface="Arial" panose="020B0604020202020204" pitchFamily="34" charset="0"/>
                <a:ea typeface="Arial Unicode MS" pitchFamily="34" charset="-128"/>
                <a:cs typeface="Arial" panose="020B0604020202020204" pitchFamily="34" charset="0"/>
              </a:rPr>
              <a:t> 126,05. </a:t>
            </a:r>
            <a:r>
              <a:rPr lang="en-CA" altLang="de-DE" dirty="0" err="1">
                <a:latin typeface="Arial" panose="020B0604020202020204" pitchFamily="34" charset="0"/>
                <a:ea typeface="Arial Unicode MS" pitchFamily="34" charset="-128"/>
                <a:cs typeface="Arial" panose="020B0604020202020204" pitchFamily="34" charset="0"/>
              </a:rPr>
              <a:t>Im</a:t>
            </a:r>
            <a:r>
              <a:rPr lang="en-CA" altLang="de-DE" dirty="0">
                <a:latin typeface="Arial" panose="020B0604020202020204" pitchFamily="34" charset="0"/>
                <a:ea typeface="Arial Unicode MS" pitchFamily="34" charset="-128"/>
                <a:cs typeface="Arial" panose="020B0604020202020204" pitchFamily="34" charset="0"/>
              </a:rPr>
              <a:t> April 2023 lag </a:t>
            </a:r>
            <a:r>
              <a:rPr lang="en-CA" altLang="de-DE" dirty="0" err="1">
                <a:latin typeface="Arial" panose="020B0604020202020204" pitchFamily="34" charset="0"/>
                <a:ea typeface="Arial Unicode MS" pitchFamily="34" charset="-128"/>
                <a:cs typeface="Arial" panose="020B0604020202020204" pitchFamily="34" charset="0"/>
              </a:rPr>
              <a:t>dieser</a:t>
            </a:r>
            <a:r>
              <a:rPr lang="en-CA" altLang="de-DE" dirty="0">
                <a:latin typeface="Arial" panose="020B0604020202020204" pitchFamily="34" charset="0"/>
                <a:ea typeface="Arial Unicode MS" pitchFamily="34" charset="-128"/>
                <a:cs typeface="Arial" panose="020B0604020202020204" pitchFamily="34" charset="0"/>
              </a:rPr>
              <a:t> Wert </a:t>
            </a:r>
            <a:r>
              <a:rPr lang="en-CA" altLang="de-DE" dirty="0" err="1">
                <a:latin typeface="Arial" panose="020B0604020202020204" pitchFamily="34" charset="0"/>
                <a:ea typeface="Arial Unicode MS" pitchFamily="34" charset="-128"/>
                <a:cs typeface="Arial" panose="020B0604020202020204" pitchFamily="34" charset="0"/>
              </a:rPr>
              <a:t>noch</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bei</a:t>
            </a:r>
            <a:r>
              <a:rPr lang="en-CA" altLang="de-DE" dirty="0">
                <a:latin typeface="Arial" panose="020B0604020202020204" pitchFamily="34" charset="0"/>
                <a:ea typeface="Arial Unicode MS" pitchFamily="34" charset="-128"/>
                <a:cs typeface="Arial" panose="020B0604020202020204" pitchFamily="34" charset="0"/>
              </a:rPr>
              <a:t> 123,12. Wie </a:t>
            </a:r>
            <a:r>
              <a:rPr lang="en-CA" altLang="de-DE" dirty="0" err="1">
                <a:latin typeface="Arial" panose="020B0604020202020204" pitchFamily="34" charset="0"/>
                <a:ea typeface="Arial Unicode MS" pitchFamily="34" charset="-128"/>
                <a:cs typeface="Arial" panose="020B0604020202020204" pitchFamily="34" charset="0"/>
              </a:rPr>
              <a:t>hoch</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ist</a:t>
            </a:r>
            <a:r>
              <a:rPr lang="en-CA" altLang="de-DE" dirty="0">
                <a:latin typeface="Arial" panose="020B0604020202020204" pitchFamily="34" charset="0"/>
                <a:ea typeface="Arial Unicode MS" pitchFamily="34" charset="-128"/>
                <a:cs typeface="Arial" panose="020B0604020202020204" pitchFamily="34" charset="0"/>
              </a:rPr>
              <a:t> die </a:t>
            </a:r>
            <a:r>
              <a:rPr lang="en-CA" altLang="de-DE" dirty="0" err="1">
                <a:latin typeface="Arial" panose="020B0604020202020204" pitchFamily="34" charset="0"/>
                <a:ea typeface="Arial Unicode MS" pitchFamily="34" charset="-128"/>
                <a:cs typeface="Arial" panose="020B0604020202020204" pitchFamily="34" charset="0"/>
              </a:rPr>
              <a:t>Inflationsrate</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im</a:t>
            </a:r>
            <a:r>
              <a:rPr lang="en-CA" altLang="de-DE" dirty="0">
                <a:latin typeface="Arial" panose="020B0604020202020204" pitchFamily="34" charset="0"/>
                <a:ea typeface="Arial Unicode MS" pitchFamily="34" charset="-128"/>
                <a:cs typeface="Arial" panose="020B0604020202020204" pitchFamily="34" charset="0"/>
              </a:rPr>
              <a:t> April 2024?</a:t>
            </a:r>
          </a:p>
        </p:txBody>
      </p:sp>
      <p:sp>
        <p:nvSpPr>
          <p:cNvPr id="3" name="Rechteck 2"/>
          <p:cNvSpPr/>
          <p:nvPr/>
        </p:nvSpPr>
        <p:spPr>
          <a:xfrm>
            <a:off x="778622" y="2620027"/>
            <a:ext cx="7089518" cy="646331"/>
          </a:xfrm>
          <a:prstGeom prst="rect">
            <a:avLst/>
          </a:prstGeom>
        </p:spPr>
        <p:txBody>
          <a:bodyPr wrap="square">
            <a:spAutoFit/>
          </a:bodyPr>
          <a:lstStyle/>
          <a:p>
            <a:pPr>
              <a:spcBef>
                <a:spcPts val="600"/>
              </a:spcBef>
            </a:pPr>
            <a:r>
              <a:rPr lang="en-CA" altLang="de-DE" dirty="0">
                <a:latin typeface="Arial" panose="020B0604020202020204" pitchFamily="34" charset="0"/>
                <a:ea typeface="Arial Unicode MS" pitchFamily="34" charset="-128"/>
                <a:cs typeface="Arial" panose="020B0604020202020204" pitchFamily="34" charset="0"/>
              </a:rPr>
              <a:t>2. </a:t>
            </a:r>
            <a:r>
              <a:rPr lang="de-DE" altLang="de-DE" dirty="0">
                <a:latin typeface="Arial" panose="020B0604020202020204" pitchFamily="34" charset="0"/>
                <a:ea typeface="Arial Unicode MS" pitchFamily="34" charset="-128"/>
                <a:cs typeface="Arial" panose="020B0604020202020204" pitchFamily="34" charset="0"/>
              </a:rPr>
              <a:t>Nennen Sie drei Arten von Kosten, die durch eine </a:t>
            </a:r>
            <a:r>
              <a:rPr lang="de-DE" altLang="de-DE" u="sng" dirty="0">
                <a:latin typeface="Arial" panose="020B0604020202020204" pitchFamily="34" charset="0"/>
                <a:ea typeface="Arial Unicode MS" pitchFamily="34" charset="-128"/>
                <a:cs typeface="Arial" panose="020B0604020202020204" pitchFamily="34" charset="0"/>
              </a:rPr>
              <a:t>antizipierte</a:t>
            </a:r>
            <a:r>
              <a:rPr lang="de-DE" altLang="de-DE" dirty="0">
                <a:latin typeface="Arial" panose="020B0604020202020204" pitchFamily="34" charset="0"/>
                <a:ea typeface="Arial Unicode MS" pitchFamily="34" charset="-128"/>
                <a:cs typeface="Arial" panose="020B0604020202020204" pitchFamily="34" charset="0"/>
              </a:rPr>
              <a:t> Inflation verursacht werden.</a:t>
            </a:r>
            <a:endParaRPr lang="en-CA" altLang="de-DE" dirty="0">
              <a:solidFill>
                <a:srgbClr val="0070C0"/>
              </a:solidFill>
              <a:latin typeface="Arial" panose="020B0604020202020204" pitchFamily="34" charset="0"/>
              <a:ea typeface="Arial Unicode MS" pitchFamily="34" charset="-128"/>
              <a:cs typeface="Arial" panose="020B0604020202020204" pitchFamily="34" charset="0"/>
            </a:endParaRPr>
          </a:p>
        </p:txBody>
      </p:sp>
      <p:sp>
        <p:nvSpPr>
          <p:cNvPr id="4" name="Rechteck 3"/>
          <p:cNvSpPr/>
          <p:nvPr/>
        </p:nvSpPr>
        <p:spPr>
          <a:xfrm>
            <a:off x="793572" y="1696697"/>
            <a:ext cx="7074568" cy="723275"/>
          </a:xfrm>
          <a:prstGeom prst="rect">
            <a:avLst/>
          </a:prstGeom>
        </p:spPr>
        <p:txBody>
          <a:bodyPr wrap="square">
            <a:spAutoFit/>
          </a:bodyPr>
          <a:lstStyle/>
          <a:p>
            <a:pPr>
              <a:spcAft>
                <a:spcPts val="600"/>
              </a:spcAft>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Die Inflationsrate beträgt 0,024 (=2,4%).</a:t>
            </a:r>
          </a:p>
          <a:p>
            <a:pPr>
              <a:spcAft>
                <a:spcPct val="30000"/>
              </a:spcAft>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Rechnung: (126,05 – 123,12)/123,12</a:t>
            </a:r>
          </a:p>
        </p:txBody>
      </p:sp>
      <p:sp>
        <p:nvSpPr>
          <p:cNvPr id="5" name="Textfeld 4">
            <a:extLst>
              <a:ext uri="{FF2B5EF4-FFF2-40B4-BE49-F238E27FC236}">
                <a16:creationId xmlns:a16="http://schemas.microsoft.com/office/drawing/2014/main" id="{9A3B2AB1-C8A3-4321-9BD1-B39BFAF4CC03}"/>
              </a:ext>
            </a:extLst>
          </p:cNvPr>
          <p:cNvSpPr txBox="1"/>
          <p:nvPr/>
        </p:nvSpPr>
        <p:spPr>
          <a:xfrm>
            <a:off x="564626" y="434813"/>
            <a:ext cx="2753382" cy="338554"/>
          </a:xfrm>
          <a:prstGeom prst="rect">
            <a:avLst/>
          </a:prstGeom>
          <a:solidFill>
            <a:schemeClr val="bg1"/>
          </a:solidFill>
          <a:ln w="57150">
            <a:noFill/>
          </a:ln>
        </p:spPr>
        <p:txBody>
          <a:bodyPr wrap="none" rtlCol="0">
            <a:spAutoFit/>
          </a:bodyPr>
          <a:lstStyle/>
          <a:p>
            <a:r>
              <a:rPr lang="de-DE" sz="1600" b="1" u="sng" dirty="0"/>
              <a:t>Übungsaufgaben zu Kapitel 14</a:t>
            </a:r>
          </a:p>
        </p:txBody>
      </p:sp>
      <p:sp>
        <p:nvSpPr>
          <p:cNvPr id="8" name="Rechteck 7">
            <a:extLst>
              <a:ext uri="{FF2B5EF4-FFF2-40B4-BE49-F238E27FC236}">
                <a16:creationId xmlns:a16="http://schemas.microsoft.com/office/drawing/2014/main" id="{ABC3CCC3-B185-46E7-A9FD-C4FC4C20936C}"/>
              </a:ext>
            </a:extLst>
          </p:cNvPr>
          <p:cNvSpPr/>
          <p:nvPr/>
        </p:nvSpPr>
        <p:spPr>
          <a:xfrm>
            <a:off x="808522" y="3343302"/>
            <a:ext cx="7074568" cy="2492990"/>
          </a:xfrm>
          <a:prstGeom prst="rect">
            <a:avLst/>
          </a:prstGeom>
        </p:spPr>
        <p:txBody>
          <a:bodyPr wrap="square">
            <a:spAutoFit/>
          </a:bodyPr>
          <a:lstStyle/>
          <a:p>
            <a:pPr>
              <a:spcAft>
                <a:spcPts val="600"/>
              </a:spcAft>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Höhere Cash Management-Kosten</a:t>
            </a:r>
          </a:p>
          <a:p>
            <a:pPr>
              <a:spcAft>
                <a:spcPts val="600"/>
              </a:spcAft>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Kosten der Preisanpassung</a:t>
            </a:r>
          </a:p>
          <a:p>
            <a:pPr>
              <a:spcAft>
                <a:spcPts val="600"/>
              </a:spcAft>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Verzerrungen im Steuersystem</a:t>
            </a:r>
          </a:p>
          <a:p>
            <a:pPr marL="285750" indent="-285750">
              <a:spcAft>
                <a:spcPts val="600"/>
              </a:spcAft>
              <a:buFont typeface="Arial" panose="020B0604020202020204" pitchFamily="34" charset="0"/>
              <a:buChar char="•"/>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 „kalte Progression“</a:t>
            </a:r>
          </a:p>
          <a:p>
            <a:pPr marL="285750" indent="-285750">
              <a:spcAft>
                <a:spcPts val="600"/>
              </a:spcAft>
              <a:buFont typeface="Arial" panose="020B0604020202020204" pitchFamily="34" charset="0"/>
              <a:buChar char="•"/>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 Besteuerung von </a:t>
            </a:r>
            <a:r>
              <a:rPr lang="de-DE" altLang="de-DE" dirty="0" err="1">
                <a:solidFill>
                  <a:srgbClr val="0070C0"/>
                </a:solidFill>
                <a:latin typeface="Arial" panose="020B0604020202020204" pitchFamily="34" charset="0"/>
                <a:ea typeface="Arial Unicode MS" pitchFamily="34" charset="-128"/>
                <a:cs typeface="Arial" panose="020B0604020202020204" pitchFamily="34" charset="0"/>
              </a:rPr>
              <a:t>nom</a:t>
            </a:r>
            <a:r>
              <a:rPr lang="de-DE" altLang="de-DE" dirty="0">
                <a:solidFill>
                  <a:srgbClr val="0070C0"/>
                </a:solidFill>
                <a:latin typeface="Arial" panose="020B0604020202020204" pitchFamily="34" charset="0"/>
                <a:ea typeface="Arial Unicode MS" pitchFamily="34" charset="-128"/>
                <a:cs typeface="Arial" panose="020B0604020202020204" pitchFamily="34" charset="0"/>
              </a:rPr>
              <a:t>. Zinseinkommen und nominalen Gewinnen  („Scheingewinne“)</a:t>
            </a:r>
          </a:p>
          <a:p>
            <a:pPr marL="285750" indent="-285750">
              <a:spcAft>
                <a:spcPts val="600"/>
              </a:spcAft>
              <a:buFont typeface="Arial" panose="020B0604020202020204" pitchFamily="34" charset="0"/>
              <a:buChar char="•"/>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 Diskriminierung des Eigenkapitals</a:t>
            </a:r>
          </a:p>
        </p:txBody>
      </p:sp>
      <p:sp>
        <p:nvSpPr>
          <p:cNvPr id="7" name="Textfeld 6">
            <a:extLst>
              <a:ext uri="{FF2B5EF4-FFF2-40B4-BE49-F238E27FC236}">
                <a16:creationId xmlns:a16="http://schemas.microsoft.com/office/drawing/2014/main" id="{7B175039-6420-49A3-884B-089125AD3301}"/>
              </a:ext>
            </a:extLst>
          </p:cNvPr>
          <p:cNvSpPr txBox="1"/>
          <p:nvPr/>
        </p:nvSpPr>
        <p:spPr>
          <a:xfrm>
            <a:off x="6613451" y="4005022"/>
            <a:ext cx="1114601" cy="369332"/>
          </a:xfrm>
          <a:prstGeom prst="rect">
            <a:avLst/>
          </a:prstGeom>
          <a:noFill/>
        </p:spPr>
        <p:txBody>
          <a:bodyPr wrap="none" rtlCol="0">
            <a:spAutoFit/>
          </a:bodyPr>
          <a:lstStyle/>
          <a:p>
            <a:r>
              <a:rPr lang="de-DE" dirty="0"/>
              <a:t>3 reichen.</a:t>
            </a:r>
          </a:p>
        </p:txBody>
      </p:sp>
    </p:spTree>
    <p:extLst>
      <p:ext uri="{BB962C8B-B14F-4D97-AF65-F5344CB8AC3E}">
        <p14:creationId xmlns:p14="http://schemas.microsoft.com/office/powerpoint/2010/main" val="4060066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672296" y="844390"/>
            <a:ext cx="7089518" cy="646331"/>
          </a:xfrm>
          <a:prstGeom prst="rect">
            <a:avLst/>
          </a:prstGeom>
        </p:spPr>
        <p:txBody>
          <a:bodyPr wrap="square">
            <a:spAutoFit/>
          </a:bodyPr>
          <a:lstStyle/>
          <a:p>
            <a:pPr>
              <a:spcBef>
                <a:spcPts val="600"/>
              </a:spcBef>
            </a:pPr>
            <a:r>
              <a:rPr lang="en-CA" altLang="de-DE" dirty="0">
                <a:latin typeface="Arial" panose="020B0604020202020204" pitchFamily="34" charset="0"/>
                <a:ea typeface="Arial Unicode MS" pitchFamily="34" charset="-128"/>
                <a:cs typeface="Arial" panose="020B0604020202020204" pitchFamily="34" charset="0"/>
              </a:rPr>
              <a:t>3. </a:t>
            </a:r>
            <a:r>
              <a:rPr lang="de-DE" altLang="de-DE" dirty="0">
                <a:latin typeface="Arial" panose="020B0604020202020204" pitchFamily="34" charset="0"/>
                <a:ea typeface="Arial Unicode MS" pitchFamily="34" charset="-128"/>
                <a:cs typeface="Arial" panose="020B0604020202020204" pitchFamily="34" charset="0"/>
              </a:rPr>
              <a:t>Nennen Sie drei Arten von Kosten, die durch eine </a:t>
            </a:r>
            <a:r>
              <a:rPr lang="de-DE" altLang="de-DE" u="sng" dirty="0">
                <a:latin typeface="Arial" panose="020B0604020202020204" pitchFamily="34" charset="0"/>
                <a:ea typeface="Arial Unicode MS" pitchFamily="34" charset="-128"/>
                <a:cs typeface="Arial" panose="020B0604020202020204" pitchFamily="34" charset="0"/>
              </a:rPr>
              <a:t>nicht-antizipierte</a:t>
            </a:r>
            <a:r>
              <a:rPr lang="de-DE" altLang="de-DE" dirty="0">
                <a:latin typeface="Arial" panose="020B0604020202020204" pitchFamily="34" charset="0"/>
                <a:ea typeface="Arial Unicode MS" pitchFamily="34" charset="-128"/>
                <a:cs typeface="Arial" panose="020B0604020202020204" pitchFamily="34" charset="0"/>
              </a:rPr>
              <a:t> Inflation verursacht werden.</a:t>
            </a:r>
            <a:endParaRPr lang="en-CA" altLang="de-DE" dirty="0">
              <a:solidFill>
                <a:srgbClr val="0070C0"/>
              </a:solidFill>
              <a:latin typeface="Arial" panose="020B0604020202020204" pitchFamily="34" charset="0"/>
              <a:ea typeface="Arial Unicode MS" pitchFamily="34" charset="-128"/>
              <a:cs typeface="Arial" panose="020B0604020202020204" pitchFamily="34" charset="0"/>
            </a:endParaRPr>
          </a:p>
        </p:txBody>
      </p:sp>
      <p:sp>
        <p:nvSpPr>
          <p:cNvPr id="8" name="Rechteck 7">
            <a:extLst>
              <a:ext uri="{FF2B5EF4-FFF2-40B4-BE49-F238E27FC236}">
                <a16:creationId xmlns:a16="http://schemas.microsoft.com/office/drawing/2014/main" id="{ABC3CCC3-B185-46E7-A9FD-C4FC4C20936C}"/>
              </a:ext>
            </a:extLst>
          </p:cNvPr>
          <p:cNvSpPr/>
          <p:nvPr/>
        </p:nvSpPr>
        <p:spPr>
          <a:xfrm>
            <a:off x="702196" y="1567665"/>
            <a:ext cx="7074568" cy="2769989"/>
          </a:xfrm>
          <a:prstGeom prst="rect">
            <a:avLst/>
          </a:prstGeom>
        </p:spPr>
        <p:txBody>
          <a:bodyPr wrap="square">
            <a:spAutoFit/>
          </a:bodyPr>
          <a:lstStyle/>
          <a:p>
            <a:pPr>
              <a:spcAft>
                <a:spcPts val="600"/>
              </a:spcAft>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Verteilungswirkungen zu Lasten von Gläubigern und Arbeitnehmern führen zu Verteilungskämpfen</a:t>
            </a:r>
          </a:p>
          <a:p>
            <a:pPr>
              <a:spcAft>
                <a:spcPts val="600"/>
              </a:spcAft>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Erhöhung der Unsicherheit</a:t>
            </a:r>
          </a:p>
          <a:p>
            <a:pPr marL="285750" indent="-285750">
              <a:spcAft>
                <a:spcPts val="600"/>
              </a:spcAft>
              <a:buFont typeface="Arial" panose="020B0604020202020204" pitchFamily="34" charset="0"/>
              <a:buChar char="•"/>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 höhere Transaktionskosten</a:t>
            </a:r>
          </a:p>
          <a:p>
            <a:pPr marL="285750" indent="-285750">
              <a:spcAft>
                <a:spcPts val="600"/>
              </a:spcAft>
              <a:buFont typeface="Arial" panose="020B0604020202020204" pitchFamily="34" charset="0"/>
              <a:buChar char="•"/>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 höhere Risikoprämien</a:t>
            </a:r>
          </a:p>
          <a:p>
            <a:pPr marL="285750" indent="-285750">
              <a:spcAft>
                <a:spcPts val="600"/>
              </a:spcAft>
              <a:buFont typeface="Arial" panose="020B0604020202020204" pitchFamily="34" charset="0"/>
              <a:buChar char="•"/>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 verminderte Informationseffizienz</a:t>
            </a:r>
          </a:p>
          <a:p>
            <a:pPr marL="285750" indent="-285750">
              <a:spcAft>
                <a:spcPts val="600"/>
              </a:spcAft>
              <a:buFont typeface="Arial" panose="020B0604020202020204" pitchFamily="34" charset="0"/>
              <a:buChar char="•"/>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 verminderte Effizienz der Allokation der Ressourcen</a:t>
            </a:r>
          </a:p>
          <a:p>
            <a:pPr marL="285750" indent="-285750">
              <a:spcAft>
                <a:spcPts val="600"/>
              </a:spcAft>
              <a:buFont typeface="Arial" panose="020B0604020202020204" pitchFamily="34" charset="0"/>
              <a:buChar char="•"/>
            </a:pPr>
            <a:endParaRPr lang="de-DE" altLang="de-DE" dirty="0">
              <a:solidFill>
                <a:srgbClr val="0070C0"/>
              </a:solidFill>
              <a:latin typeface="Arial" panose="020B0604020202020204" pitchFamily="34" charset="0"/>
              <a:ea typeface="Arial Unicode MS" pitchFamily="34" charset="-128"/>
              <a:cs typeface="Arial" panose="020B0604020202020204" pitchFamily="34" charset="0"/>
            </a:endParaRPr>
          </a:p>
        </p:txBody>
      </p:sp>
      <p:sp>
        <p:nvSpPr>
          <p:cNvPr id="6" name="Textfeld 5">
            <a:extLst>
              <a:ext uri="{FF2B5EF4-FFF2-40B4-BE49-F238E27FC236}">
                <a16:creationId xmlns:a16="http://schemas.microsoft.com/office/drawing/2014/main" id="{C368BC3F-B19A-4E9E-B2EE-545466EBF462}"/>
              </a:ext>
            </a:extLst>
          </p:cNvPr>
          <p:cNvSpPr txBox="1"/>
          <p:nvPr/>
        </p:nvSpPr>
        <p:spPr>
          <a:xfrm>
            <a:off x="7102549" y="3019647"/>
            <a:ext cx="1114601" cy="369332"/>
          </a:xfrm>
          <a:prstGeom prst="rect">
            <a:avLst/>
          </a:prstGeom>
          <a:noFill/>
        </p:spPr>
        <p:txBody>
          <a:bodyPr wrap="none" rtlCol="0">
            <a:spAutoFit/>
          </a:bodyPr>
          <a:lstStyle/>
          <a:p>
            <a:r>
              <a:rPr lang="de-DE" dirty="0"/>
              <a:t>3 reichen.</a:t>
            </a:r>
          </a:p>
        </p:txBody>
      </p:sp>
    </p:spTree>
    <p:extLst>
      <p:ext uri="{BB962C8B-B14F-4D97-AF65-F5344CB8AC3E}">
        <p14:creationId xmlns:p14="http://schemas.microsoft.com/office/powerpoint/2010/main" val="542854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12"/>
          <p:cNvSpPr>
            <a:spLocks noChangeShapeType="1"/>
          </p:cNvSpPr>
          <p:nvPr/>
        </p:nvSpPr>
        <p:spPr bwMode="auto">
          <a:xfrm>
            <a:off x="2087461" y="1934526"/>
            <a:ext cx="21590" cy="2845390"/>
          </a:xfrm>
          <a:prstGeom prst="line">
            <a:avLst/>
          </a:prstGeom>
          <a:noFill/>
          <a:ln w="2857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de-DE"/>
          </a:p>
        </p:txBody>
      </p:sp>
      <p:sp>
        <p:nvSpPr>
          <p:cNvPr id="7" name="Line 13"/>
          <p:cNvSpPr>
            <a:spLocks noChangeShapeType="1"/>
          </p:cNvSpPr>
          <p:nvPr/>
        </p:nvSpPr>
        <p:spPr bwMode="auto">
          <a:xfrm>
            <a:off x="2109051" y="4816428"/>
            <a:ext cx="34290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 name="Line 14"/>
          <p:cNvSpPr>
            <a:spLocks noChangeShapeType="1"/>
          </p:cNvSpPr>
          <p:nvPr/>
        </p:nvSpPr>
        <p:spPr bwMode="auto">
          <a:xfrm flipH="1">
            <a:off x="2490051" y="2417716"/>
            <a:ext cx="2438400" cy="22860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 name="Text Box 16"/>
          <p:cNvSpPr txBox="1">
            <a:spLocks noChangeArrowheads="1"/>
          </p:cNvSpPr>
          <p:nvPr/>
        </p:nvSpPr>
        <p:spPr bwMode="auto">
          <a:xfrm>
            <a:off x="1565173" y="1608262"/>
            <a:ext cx="1044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dirty="0"/>
              <a:t>Zinssatz</a:t>
            </a:r>
          </a:p>
        </p:txBody>
      </p:sp>
      <p:grpSp>
        <p:nvGrpSpPr>
          <p:cNvPr id="24" name="Gruppieren 23"/>
          <p:cNvGrpSpPr/>
          <p:nvPr/>
        </p:nvGrpSpPr>
        <p:grpSpPr>
          <a:xfrm>
            <a:off x="2109051" y="3543253"/>
            <a:ext cx="1600200" cy="1269999"/>
            <a:chOff x="2109051" y="3543253"/>
            <a:chExt cx="1600200" cy="1269999"/>
          </a:xfrm>
        </p:grpSpPr>
        <p:sp>
          <p:nvSpPr>
            <p:cNvPr id="9" name="Line 15"/>
            <p:cNvSpPr>
              <a:spLocks noChangeShapeType="1"/>
            </p:cNvSpPr>
            <p:nvPr/>
          </p:nvSpPr>
          <p:spPr bwMode="auto">
            <a:xfrm flipH="1">
              <a:off x="2109051" y="3560716"/>
              <a:ext cx="1600200" cy="0"/>
            </a:xfrm>
            <a:prstGeom prst="line">
              <a:avLst/>
            </a:prstGeom>
            <a:noFill/>
            <a:ln w="19050" cap="rnd">
              <a:solidFill>
                <a:schemeClr val="tx1"/>
              </a:solidFill>
              <a:prstDash val="sysDash"/>
              <a:round/>
              <a:headEnd/>
              <a:tailEnd/>
            </a:ln>
            <a:extLst>
              <a:ext uri="{909E8E84-426E-40DD-AFC4-6F175D3DCCD1}">
                <a14:hiddenFill xmlns:a14="http://schemas.microsoft.com/office/drawing/2010/main">
                  <a:noFill/>
                </a14:hiddenFill>
              </a:ext>
            </a:extLst>
          </p:spPr>
          <p:txBody>
            <a:bodyPr/>
            <a:lstStyle/>
            <a:p>
              <a:endParaRPr lang="de-DE"/>
            </a:p>
          </p:txBody>
        </p:sp>
        <p:sp>
          <p:nvSpPr>
            <p:cNvPr id="11" name="Line 17"/>
            <p:cNvSpPr>
              <a:spLocks noChangeShapeType="1"/>
            </p:cNvSpPr>
            <p:nvPr/>
          </p:nvSpPr>
          <p:spPr bwMode="auto">
            <a:xfrm>
              <a:off x="3672738" y="3543253"/>
              <a:ext cx="1" cy="1269999"/>
            </a:xfrm>
            <a:prstGeom prst="line">
              <a:avLst/>
            </a:prstGeom>
            <a:noFill/>
            <a:ln w="19050" cap="rnd">
              <a:solidFill>
                <a:schemeClr val="tx1"/>
              </a:solidFill>
              <a:prstDash val="sysDash"/>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12" name="Line 18"/>
          <p:cNvSpPr>
            <a:spLocks noChangeShapeType="1"/>
          </p:cNvSpPr>
          <p:nvPr/>
        </p:nvSpPr>
        <p:spPr bwMode="auto">
          <a:xfrm>
            <a:off x="2718651" y="2686003"/>
            <a:ext cx="2286000" cy="20177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3" name="Text Box 19"/>
          <p:cNvSpPr txBox="1">
            <a:spLocks noChangeArrowheads="1"/>
          </p:cNvSpPr>
          <p:nvPr/>
        </p:nvSpPr>
        <p:spPr bwMode="auto">
          <a:xfrm>
            <a:off x="4896701" y="4838653"/>
            <a:ext cx="8905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a:t>Kapital</a:t>
            </a:r>
          </a:p>
        </p:txBody>
      </p:sp>
      <p:sp>
        <p:nvSpPr>
          <p:cNvPr id="14" name="Text Box 20"/>
          <p:cNvSpPr txBox="1">
            <a:spLocks noChangeArrowheads="1"/>
          </p:cNvSpPr>
          <p:nvPr/>
        </p:nvSpPr>
        <p:spPr bwMode="auto">
          <a:xfrm>
            <a:off x="4611745" y="2043066"/>
            <a:ext cx="14605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1600" dirty="0"/>
              <a:t>Kreditangebot</a:t>
            </a:r>
          </a:p>
        </p:txBody>
      </p:sp>
      <p:sp>
        <p:nvSpPr>
          <p:cNvPr id="15" name="Text Box 21"/>
          <p:cNvSpPr txBox="1">
            <a:spLocks noChangeArrowheads="1"/>
          </p:cNvSpPr>
          <p:nvPr/>
        </p:nvSpPr>
        <p:spPr bwMode="auto">
          <a:xfrm>
            <a:off x="2416233" y="2271331"/>
            <a:ext cx="13366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1600" dirty="0" err="1"/>
              <a:t>Kreditnachfr</a:t>
            </a:r>
            <a:r>
              <a:rPr lang="de-DE" altLang="de-DE" sz="1600" dirty="0"/>
              <a:t>.</a:t>
            </a:r>
          </a:p>
        </p:txBody>
      </p:sp>
      <p:sp>
        <p:nvSpPr>
          <p:cNvPr id="16" name="Text Box 33"/>
          <p:cNvSpPr txBox="1">
            <a:spLocks noChangeArrowheads="1"/>
          </p:cNvSpPr>
          <p:nvPr/>
        </p:nvSpPr>
        <p:spPr bwMode="auto">
          <a:xfrm>
            <a:off x="1664748" y="3374885"/>
            <a:ext cx="3333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2000" dirty="0"/>
              <a:t>i</a:t>
            </a:r>
            <a:r>
              <a:rPr lang="de-DE" altLang="de-DE" sz="2000" baseline="-25000" dirty="0"/>
              <a:t>1</a:t>
            </a:r>
          </a:p>
        </p:txBody>
      </p:sp>
      <p:sp>
        <p:nvSpPr>
          <p:cNvPr id="17" name="Text Box 35"/>
          <p:cNvSpPr txBox="1">
            <a:spLocks noChangeArrowheads="1"/>
          </p:cNvSpPr>
          <p:nvPr/>
        </p:nvSpPr>
        <p:spPr bwMode="auto">
          <a:xfrm>
            <a:off x="3528910" y="4780251"/>
            <a:ext cx="449581" cy="398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2000" dirty="0"/>
              <a:t>q</a:t>
            </a:r>
            <a:r>
              <a:rPr lang="de-DE" altLang="de-DE" sz="2000" baseline="-25000" dirty="0"/>
              <a:t>1 </a:t>
            </a:r>
          </a:p>
        </p:txBody>
      </p:sp>
      <p:sp>
        <p:nvSpPr>
          <p:cNvPr id="18" name="Textfeld 17"/>
          <p:cNvSpPr txBox="1"/>
          <p:nvPr/>
        </p:nvSpPr>
        <p:spPr>
          <a:xfrm>
            <a:off x="547186" y="720121"/>
            <a:ext cx="7449953" cy="923330"/>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4. Nehmen wir an, die Höhe der erwarteten Inflation verändert sich nicht, aber die Unsicherheit der Marktteilnehmer nimmt ab. Zeigen Sie in dem Kapitalmarkt-Diagramm unten, welche Auswirkungen das hat.</a:t>
            </a:r>
          </a:p>
        </p:txBody>
      </p:sp>
      <p:cxnSp>
        <p:nvCxnSpPr>
          <p:cNvPr id="3" name="Gerader Verbinder 2"/>
          <p:cNvCxnSpPr/>
          <p:nvPr/>
        </p:nvCxnSpPr>
        <p:spPr>
          <a:xfrm flipH="1">
            <a:off x="3224463" y="2686003"/>
            <a:ext cx="1982804" cy="201771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9" name="Gerader Verbinder 18"/>
          <p:cNvCxnSpPr/>
          <p:nvPr/>
        </p:nvCxnSpPr>
        <p:spPr>
          <a:xfrm>
            <a:off x="3478270" y="2595283"/>
            <a:ext cx="1863725" cy="1723347"/>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649659" y="5249738"/>
            <a:ext cx="7449953" cy="1569660"/>
          </a:xfrm>
          <a:prstGeom prst="rect">
            <a:avLst/>
          </a:prstGeom>
          <a:noFill/>
        </p:spPr>
        <p:txBody>
          <a:bodyPr wrap="square" rtlCol="0">
            <a:spAutoFit/>
          </a:bodyPr>
          <a:lstStyle/>
          <a:p>
            <a:r>
              <a:rPr lang="de-DE" sz="1600" dirty="0">
                <a:solidFill>
                  <a:srgbClr val="0070C0"/>
                </a:solidFill>
                <a:latin typeface="Arial" panose="020B0604020202020204" pitchFamily="34" charset="0"/>
                <a:cs typeface="Arial" panose="020B0604020202020204" pitchFamily="34" charset="0"/>
              </a:rPr>
              <a:t>Risiko nimmt ab: Kreditanbieter verlangen einen niedrigeren Zins, Kreditnachfrager sind bereit, einen höheren Zins zu zahlen. Daher verschiebt sich das Angebot nach unten und die Nachfrage nach oben. Im neuen Gleichgewicht ist die Menge höher. Die Auswirkung auf den Zins ist unbestimmt, aber eher klein. Hier in der Zeichnung ergibt sich eine kleine Erhöhung des Zinses. </a:t>
            </a:r>
          </a:p>
        </p:txBody>
      </p:sp>
      <p:grpSp>
        <p:nvGrpSpPr>
          <p:cNvPr id="25" name="Gruppieren 24"/>
          <p:cNvGrpSpPr/>
          <p:nvPr/>
        </p:nvGrpSpPr>
        <p:grpSpPr>
          <a:xfrm>
            <a:off x="2130641" y="3454860"/>
            <a:ext cx="2333804" cy="1383793"/>
            <a:chOff x="2109051" y="3543253"/>
            <a:chExt cx="1600200" cy="1269999"/>
          </a:xfrm>
        </p:grpSpPr>
        <p:sp>
          <p:nvSpPr>
            <p:cNvPr id="26" name="Line 15"/>
            <p:cNvSpPr>
              <a:spLocks noChangeShapeType="1"/>
            </p:cNvSpPr>
            <p:nvPr/>
          </p:nvSpPr>
          <p:spPr bwMode="auto">
            <a:xfrm flipH="1">
              <a:off x="2109051" y="3560716"/>
              <a:ext cx="1600200" cy="0"/>
            </a:xfrm>
            <a:prstGeom prst="line">
              <a:avLst/>
            </a:prstGeom>
            <a:noFill/>
            <a:ln w="19050" cap="rnd">
              <a:solidFill>
                <a:schemeClr val="tx1"/>
              </a:solidFill>
              <a:prstDash val="sysDash"/>
              <a:round/>
              <a:headEnd/>
              <a:tailEnd/>
            </a:ln>
            <a:extLst>
              <a:ext uri="{909E8E84-426E-40DD-AFC4-6F175D3DCCD1}">
                <a14:hiddenFill xmlns:a14="http://schemas.microsoft.com/office/drawing/2010/main">
                  <a:noFill/>
                </a14:hiddenFill>
              </a:ext>
            </a:extLst>
          </p:spPr>
          <p:txBody>
            <a:bodyPr/>
            <a:lstStyle/>
            <a:p>
              <a:endParaRPr lang="de-DE"/>
            </a:p>
          </p:txBody>
        </p:sp>
        <p:sp>
          <p:nvSpPr>
            <p:cNvPr id="27" name="Line 17"/>
            <p:cNvSpPr>
              <a:spLocks noChangeShapeType="1"/>
            </p:cNvSpPr>
            <p:nvPr/>
          </p:nvSpPr>
          <p:spPr bwMode="auto">
            <a:xfrm>
              <a:off x="3672738" y="3543253"/>
              <a:ext cx="1" cy="1269999"/>
            </a:xfrm>
            <a:prstGeom prst="line">
              <a:avLst/>
            </a:prstGeom>
            <a:noFill/>
            <a:ln w="19050" cap="rnd">
              <a:solidFill>
                <a:schemeClr val="tx1"/>
              </a:solidFill>
              <a:prstDash val="sysDash"/>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28" name="Text Box 35"/>
          <p:cNvSpPr txBox="1">
            <a:spLocks noChangeArrowheads="1"/>
          </p:cNvSpPr>
          <p:nvPr/>
        </p:nvSpPr>
        <p:spPr bwMode="auto">
          <a:xfrm>
            <a:off x="4201975" y="4794436"/>
            <a:ext cx="4495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2000" dirty="0"/>
              <a:t>q</a:t>
            </a:r>
            <a:r>
              <a:rPr lang="de-DE" altLang="de-DE" sz="2000" baseline="-25000" dirty="0"/>
              <a:t>2 </a:t>
            </a:r>
          </a:p>
        </p:txBody>
      </p:sp>
      <p:sp>
        <p:nvSpPr>
          <p:cNvPr id="29" name="Text Box 33"/>
          <p:cNvSpPr txBox="1">
            <a:spLocks noChangeArrowheads="1"/>
          </p:cNvSpPr>
          <p:nvPr/>
        </p:nvSpPr>
        <p:spPr bwMode="auto">
          <a:xfrm>
            <a:off x="1740023" y="3052122"/>
            <a:ext cx="33695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2000" dirty="0"/>
              <a:t>i</a:t>
            </a:r>
            <a:r>
              <a:rPr lang="de-DE" altLang="de-DE" sz="2000" baseline="-25000" dirty="0"/>
              <a:t>2</a:t>
            </a:r>
          </a:p>
        </p:txBody>
      </p:sp>
      <p:sp>
        <p:nvSpPr>
          <p:cNvPr id="30" name="Pfeil nach rechts 29"/>
          <p:cNvSpPr/>
          <p:nvPr/>
        </p:nvSpPr>
        <p:spPr>
          <a:xfrm rot="5400000">
            <a:off x="4669783" y="2646460"/>
            <a:ext cx="384748" cy="2057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Pfeil nach rechts 31"/>
          <p:cNvSpPr/>
          <p:nvPr/>
        </p:nvSpPr>
        <p:spPr>
          <a:xfrm rot="5400000" flipH="1">
            <a:off x="4417423" y="3928333"/>
            <a:ext cx="583046" cy="269899"/>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Pfeil nach rechts 32"/>
          <p:cNvSpPr/>
          <p:nvPr/>
        </p:nvSpPr>
        <p:spPr>
          <a:xfrm>
            <a:off x="3709251" y="4532710"/>
            <a:ext cx="665385" cy="225317"/>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29558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12AC73B5-EA36-4138-B4A9-033AA700C405}"/>
              </a:ext>
            </a:extLst>
          </p:cNvPr>
          <p:cNvSpPr/>
          <p:nvPr/>
        </p:nvSpPr>
        <p:spPr>
          <a:xfrm>
            <a:off x="706675" y="814451"/>
            <a:ext cx="7528409" cy="1477328"/>
          </a:xfrm>
          <a:prstGeom prst="rect">
            <a:avLst/>
          </a:prstGeom>
        </p:spPr>
        <p:txBody>
          <a:bodyPr wrap="square">
            <a:spAutoFit/>
          </a:bodyPr>
          <a:lstStyle/>
          <a:p>
            <a:pPr>
              <a:spcBef>
                <a:spcPts val="600"/>
              </a:spcBef>
            </a:pPr>
            <a:r>
              <a:rPr lang="de-DE" dirty="0">
                <a:latin typeface="Arial" panose="020B0604020202020204" pitchFamily="34" charset="0"/>
                <a:cs typeface="Arial" panose="020B0604020202020204" pitchFamily="34" charset="0"/>
              </a:rPr>
              <a:t>5. Nehmen wir an, die Höhe der erwarteten Inflation beträgt 20%. Auf der Basis dieser Erwartungen hat sich am Kapitalmarkt ein Zins von 22% gebildet. Unerwartet steuert nun die Zentralbank einen restriktiven geldpolitischen Kurs und die Inflation fällt auf 10%. Erläutern Sie die Auswirkungen auf die Marktparteien.</a:t>
            </a:r>
          </a:p>
        </p:txBody>
      </p:sp>
      <p:sp>
        <p:nvSpPr>
          <p:cNvPr id="5" name="Rechteck 4">
            <a:extLst>
              <a:ext uri="{FF2B5EF4-FFF2-40B4-BE49-F238E27FC236}">
                <a16:creationId xmlns:a16="http://schemas.microsoft.com/office/drawing/2014/main" id="{62949749-09A7-4D55-A020-7DF0F8DDB463}"/>
              </a:ext>
            </a:extLst>
          </p:cNvPr>
          <p:cNvSpPr/>
          <p:nvPr/>
        </p:nvSpPr>
        <p:spPr>
          <a:xfrm>
            <a:off x="706675" y="2291779"/>
            <a:ext cx="7273339" cy="3139321"/>
          </a:xfrm>
          <a:prstGeom prst="rect">
            <a:avLst/>
          </a:prstGeom>
        </p:spPr>
        <p:txBody>
          <a:bodyPr wrap="square">
            <a:spAutoFit/>
          </a:bodyPr>
          <a:lstStyle/>
          <a:p>
            <a:pPr>
              <a:spcBef>
                <a:spcPct val="25000"/>
              </a:spcBef>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Während der erwartete Realzins 2% betrug hat sich aufgrund der unerwartet restriktiven Geldpolitik ein Realzins von 12% ergeben. Dies bedeutet eine erhebliche Belastung der Schuldner. Dabei handelt es sich nicht zuletzt um Unternehmen, die investiert haben. Diese waren davon ausgegangen, dass die Verkaufspreise ihrer Produkte im Durchschnitt um 20% steigen würden. Diese Erwartung hat sich nicht erfüllt. Daher werden einige Unternehmen möglicherweise nicht in der Lage sein, Ihre Schulden zu bedienen und bankrott gehen. Für die Gläubiger ist der hohe Realzins natürlich sehr positiv – aber nur dann, wenn die Schuldner ihre Schulden auch bedienen können. </a:t>
            </a:r>
          </a:p>
        </p:txBody>
      </p:sp>
    </p:spTree>
    <p:extLst>
      <p:ext uri="{BB962C8B-B14F-4D97-AF65-F5344CB8AC3E}">
        <p14:creationId xmlns:p14="http://schemas.microsoft.com/office/powerpoint/2010/main" val="540409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547187" y="4215593"/>
            <a:ext cx="6746440" cy="369332"/>
          </a:xfrm>
          <a:prstGeom prst="rect">
            <a:avLst/>
          </a:prstGeom>
          <a:noFill/>
        </p:spPr>
        <p:txBody>
          <a:bodyPr wrap="square" rtlCol="0">
            <a:spAutoFit/>
          </a:bodyPr>
          <a:lstStyle/>
          <a:p>
            <a:pPr>
              <a:spcBef>
                <a:spcPts val="600"/>
              </a:spcBef>
            </a:pPr>
            <a:r>
              <a:rPr lang="de-DE" dirty="0">
                <a:latin typeface="Arial" panose="020B0604020202020204" pitchFamily="34" charset="0"/>
                <a:cs typeface="Arial" panose="020B0604020202020204" pitchFamily="34" charset="0"/>
              </a:rPr>
              <a:t>7. Tragen Sie in der Tabelle unten den erwarteten Realzins ein.</a:t>
            </a:r>
          </a:p>
        </p:txBody>
      </p:sp>
      <p:graphicFrame>
        <p:nvGraphicFramePr>
          <p:cNvPr id="7" name="Tabelle 6"/>
          <p:cNvGraphicFramePr>
            <a:graphicFrameLocks noGrp="1"/>
          </p:cNvGraphicFramePr>
          <p:nvPr/>
        </p:nvGraphicFramePr>
        <p:xfrm>
          <a:off x="2385525" y="4584925"/>
          <a:ext cx="2592288" cy="1568450"/>
        </p:xfrm>
        <a:graphic>
          <a:graphicData uri="http://schemas.openxmlformats.org/drawingml/2006/table">
            <a:tbl>
              <a:tblPr>
                <a:tableStyleId>{5C22544A-7EE6-4342-B048-85BDC9FD1C3A}</a:tableStyleId>
              </a:tblPr>
              <a:tblGrid>
                <a:gridCol w="864096">
                  <a:extLst>
                    <a:ext uri="{9D8B030D-6E8A-4147-A177-3AD203B41FA5}">
                      <a16:colId xmlns:a16="http://schemas.microsoft.com/office/drawing/2014/main" val="3506803052"/>
                    </a:ext>
                  </a:extLst>
                </a:gridCol>
                <a:gridCol w="864096">
                  <a:extLst>
                    <a:ext uri="{9D8B030D-6E8A-4147-A177-3AD203B41FA5}">
                      <a16:colId xmlns:a16="http://schemas.microsoft.com/office/drawing/2014/main" val="3356456460"/>
                    </a:ext>
                  </a:extLst>
                </a:gridCol>
                <a:gridCol w="864096">
                  <a:extLst>
                    <a:ext uri="{9D8B030D-6E8A-4147-A177-3AD203B41FA5}">
                      <a16:colId xmlns:a16="http://schemas.microsoft.com/office/drawing/2014/main" val="1278179622"/>
                    </a:ext>
                  </a:extLst>
                </a:gridCol>
              </a:tblGrid>
              <a:tr h="209550">
                <a:tc>
                  <a:txBody>
                    <a:bodyPr/>
                    <a:lstStyle/>
                    <a:p>
                      <a:pPr algn="ctr" fontAlgn="b"/>
                      <a:r>
                        <a:rPr lang="de-DE" sz="1600" b="1" u="none" strike="noStrike" dirty="0">
                          <a:effectLst/>
                        </a:rPr>
                        <a:t>i</a:t>
                      </a:r>
                      <a:endParaRPr lang="de-DE" sz="1600" b="1"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l-GR" sz="1600" b="1" u="none" strike="noStrike" dirty="0">
                          <a:effectLst/>
                        </a:rPr>
                        <a:t>π</a:t>
                      </a:r>
                      <a:r>
                        <a:rPr lang="de-DE" sz="1600" b="1" u="none" strike="noStrike" baseline="30000" dirty="0">
                          <a:effectLst/>
                        </a:rPr>
                        <a:t>e</a:t>
                      </a:r>
                      <a:endParaRPr lang="de-DE" sz="1600" b="1"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de-DE" sz="1600" b="1" u="none" strike="noStrike" dirty="0" err="1">
                          <a:effectLst/>
                        </a:rPr>
                        <a:t>r</a:t>
                      </a:r>
                      <a:r>
                        <a:rPr lang="de-DE" sz="1600" b="1" u="none" strike="noStrike" baseline="30000" dirty="0" err="1">
                          <a:effectLst/>
                        </a:rPr>
                        <a:t>e</a:t>
                      </a:r>
                      <a:endParaRPr lang="de-DE" sz="1600" b="1"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extLst>
                  <a:ext uri="{0D108BD9-81ED-4DB2-BD59-A6C34878D82A}">
                    <a16:rowId xmlns:a16="http://schemas.microsoft.com/office/drawing/2014/main" val="3234010987"/>
                  </a:ext>
                </a:extLst>
              </a:tr>
              <a:tr h="184150">
                <a:tc>
                  <a:txBody>
                    <a:bodyPr/>
                    <a:lstStyle/>
                    <a:p>
                      <a:pPr algn="ctr" fontAlgn="b"/>
                      <a:r>
                        <a:rPr lang="de-DE" sz="1400" u="none" strike="noStrike">
                          <a:effectLst/>
                        </a:rPr>
                        <a:t>10</a:t>
                      </a:r>
                      <a:endParaRPr lang="de-DE"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de-DE" sz="1400" u="none" strike="noStrike">
                          <a:effectLst/>
                        </a:rPr>
                        <a:t>7</a:t>
                      </a:r>
                      <a:endParaRPr lang="de-DE"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de-DE" sz="1400" b="1" u="none" strike="noStrike" dirty="0">
                          <a:effectLst/>
                        </a:rPr>
                        <a:t> 3</a:t>
                      </a:r>
                      <a:endParaRPr lang="de-DE" sz="1400" b="1"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extLst>
                  <a:ext uri="{0D108BD9-81ED-4DB2-BD59-A6C34878D82A}">
                    <a16:rowId xmlns:a16="http://schemas.microsoft.com/office/drawing/2014/main" val="3309657185"/>
                  </a:ext>
                </a:extLst>
              </a:tr>
              <a:tr h="184150">
                <a:tc>
                  <a:txBody>
                    <a:bodyPr/>
                    <a:lstStyle/>
                    <a:p>
                      <a:pPr algn="ctr" fontAlgn="b"/>
                      <a:r>
                        <a:rPr lang="de-DE" sz="1400" u="none" strike="noStrike">
                          <a:effectLst/>
                        </a:rPr>
                        <a:t>5</a:t>
                      </a:r>
                      <a:endParaRPr lang="de-DE"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de-DE" sz="1400" u="none" strike="noStrike" dirty="0">
                          <a:effectLst/>
                        </a:rPr>
                        <a:t>6</a:t>
                      </a:r>
                      <a:endParaRPr lang="de-DE"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de-DE" sz="1400" b="1" u="none" strike="noStrike" dirty="0">
                          <a:effectLst/>
                        </a:rPr>
                        <a:t> -1</a:t>
                      </a:r>
                      <a:endParaRPr lang="de-DE" sz="1400" b="1"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extLst>
                  <a:ext uri="{0D108BD9-81ED-4DB2-BD59-A6C34878D82A}">
                    <a16:rowId xmlns:a16="http://schemas.microsoft.com/office/drawing/2014/main" val="4093905751"/>
                  </a:ext>
                </a:extLst>
              </a:tr>
              <a:tr h="184150">
                <a:tc>
                  <a:txBody>
                    <a:bodyPr/>
                    <a:lstStyle/>
                    <a:p>
                      <a:pPr algn="ctr" fontAlgn="b"/>
                      <a:r>
                        <a:rPr lang="de-DE" sz="1400" u="none" strike="noStrike">
                          <a:effectLst/>
                        </a:rPr>
                        <a:t>2</a:t>
                      </a:r>
                      <a:endParaRPr lang="de-DE"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de-DE" sz="1400" u="none" strike="noStrike">
                          <a:effectLst/>
                        </a:rPr>
                        <a:t>5</a:t>
                      </a:r>
                      <a:endParaRPr lang="de-DE"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de-DE" sz="1400" b="1" u="none" strike="noStrike" dirty="0">
                          <a:effectLst/>
                        </a:rPr>
                        <a:t> -3</a:t>
                      </a:r>
                      <a:endParaRPr lang="de-DE" sz="1400" b="1"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extLst>
                  <a:ext uri="{0D108BD9-81ED-4DB2-BD59-A6C34878D82A}">
                    <a16:rowId xmlns:a16="http://schemas.microsoft.com/office/drawing/2014/main" val="804717933"/>
                  </a:ext>
                </a:extLst>
              </a:tr>
              <a:tr h="184150">
                <a:tc>
                  <a:txBody>
                    <a:bodyPr/>
                    <a:lstStyle/>
                    <a:p>
                      <a:pPr algn="ctr" fontAlgn="b"/>
                      <a:r>
                        <a:rPr lang="de-DE" sz="1400" u="none" strike="noStrike">
                          <a:effectLst/>
                        </a:rPr>
                        <a:t>1</a:t>
                      </a:r>
                      <a:endParaRPr lang="de-DE"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de-DE" sz="1400" u="none" strike="noStrike">
                          <a:effectLst/>
                        </a:rPr>
                        <a:t>1</a:t>
                      </a:r>
                      <a:endParaRPr lang="de-DE"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de-DE" sz="1400" b="1" u="none" strike="noStrike" dirty="0">
                          <a:effectLst/>
                        </a:rPr>
                        <a:t> 0</a:t>
                      </a:r>
                      <a:endParaRPr lang="de-DE" sz="1400" b="1"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extLst>
                  <a:ext uri="{0D108BD9-81ED-4DB2-BD59-A6C34878D82A}">
                    <a16:rowId xmlns:a16="http://schemas.microsoft.com/office/drawing/2014/main" val="688227597"/>
                  </a:ext>
                </a:extLst>
              </a:tr>
              <a:tr h="184150">
                <a:tc>
                  <a:txBody>
                    <a:bodyPr/>
                    <a:lstStyle/>
                    <a:p>
                      <a:pPr algn="ctr" fontAlgn="b"/>
                      <a:r>
                        <a:rPr lang="de-DE" sz="1400" u="none" strike="noStrike">
                          <a:effectLst/>
                        </a:rPr>
                        <a:t>1</a:t>
                      </a:r>
                      <a:endParaRPr lang="de-DE"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de-DE" sz="1400" u="none" strike="noStrike">
                          <a:effectLst/>
                        </a:rPr>
                        <a:t>-2</a:t>
                      </a:r>
                      <a:endParaRPr lang="de-DE"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de-DE" sz="1400" b="1" u="none" strike="noStrike" dirty="0">
                          <a:effectLst/>
                        </a:rPr>
                        <a:t> 3</a:t>
                      </a:r>
                      <a:endParaRPr lang="de-DE" sz="1400" b="1"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extLst>
                  <a:ext uri="{0D108BD9-81ED-4DB2-BD59-A6C34878D82A}">
                    <a16:rowId xmlns:a16="http://schemas.microsoft.com/office/drawing/2014/main" val="2894300360"/>
                  </a:ext>
                </a:extLst>
              </a:tr>
              <a:tr h="184150">
                <a:tc>
                  <a:txBody>
                    <a:bodyPr/>
                    <a:lstStyle/>
                    <a:p>
                      <a:pPr algn="ctr" fontAlgn="b"/>
                      <a:r>
                        <a:rPr lang="de-DE" sz="1400" u="none" strike="noStrike">
                          <a:effectLst/>
                        </a:rPr>
                        <a:t>0</a:t>
                      </a:r>
                      <a:endParaRPr lang="de-DE"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de-DE" sz="1400" u="none" strike="noStrike">
                          <a:effectLst/>
                        </a:rPr>
                        <a:t>-3</a:t>
                      </a:r>
                      <a:endParaRPr lang="de-DE"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de-DE" sz="1400" b="1" u="none" strike="noStrike" dirty="0">
                          <a:effectLst/>
                        </a:rPr>
                        <a:t> 3</a:t>
                      </a:r>
                      <a:endParaRPr lang="de-DE" sz="1400" b="1"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extLst>
                  <a:ext uri="{0D108BD9-81ED-4DB2-BD59-A6C34878D82A}">
                    <a16:rowId xmlns:a16="http://schemas.microsoft.com/office/drawing/2014/main" val="1397531008"/>
                  </a:ext>
                </a:extLst>
              </a:tr>
            </a:tbl>
          </a:graphicData>
        </a:graphic>
      </p:graphicFrame>
      <p:sp>
        <p:nvSpPr>
          <p:cNvPr id="3" name="Rechteck 2"/>
          <p:cNvSpPr/>
          <p:nvPr/>
        </p:nvSpPr>
        <p:spPr>
          <a:xfrm>
            <a:off x="547187" y="819513"/>
            <a:ext cx="7573530" cy="369332"/>
          </a:xfrm>
          <a:prstGeom prst="rect">
            <a:avLst/>
          </a:prstGeom>
        </p:spPr>
        <p:txBody>
          <a:bodyPr wrap="square">
            <a:spAutoFit/>
          </a:bodyPr>
          <a:lstStyle/>
          <a:p>
            <a:pPr>
              <a:spcBef>
                <a:spcPts val="600"/>
              </a:spcBef>
            </a:pPr>
            <a:r>
              <a:rPr lang="de-DE" dirty="0">
                <a:latin typeface="Arial" panose="020B0604020202020204" pitchFamily="34" charset="0"/>
                <a:cs typeface="Arial" panose="020B0604020202020204" pitchFamily="34" charset="0"/>
              </a:rPr>
              <a:t>6. Erläutern sie die beiden verschiedenen Arten der Deflation.</a:t>
            </a:r>
          </a:p>
        </p:txBody>
      </p:sp>
      <p:sp>
        <p:nvSpPr>
          <p:cNvPr id="8" name="Textfeld 7"/>
          <p:cNvSpPr txBox="1"/>
          <p:nvPr/>
        </p:nvSpPr>
        <p:spPr>
          <a:xfrm>
            <a:off x="547187" y="1104713"/>
            <a:ext cx="6895604" cy="3016210"/>
          </a:xfrm>
          <a:prstGeom prst="rect">
            <a:avLst/>
          </a:prstGeom>
          <a:noFill/>
        </p:spPr>
        <p:txBody>
          <a:bodyPr wrap="square" rtlCol="0">
            <a:spAutoFit/>
          </a:bodyPr>
          <a:lstStyle/>
          <a:p>
            <a:pPr>
              <a:spcBef>
                <a:spcPts val="600"/>
              </a:spcBef>
            </a:pPr>
            <a:r>
              <a:rPr lang="de-DE" dirty="0">
                <a:solidFill>
                  <a:srgbClr val="0070C0"/>
                </a:solidFill>
                <a:latin typeface="Arial" panose="020B0604020202020204" pitchFamily="34" charset="0"/>
                <a:cs typeface="Arial" panose="020B0604020202020204" pitchFamily="34" charset="0"/>
              </a:rPr>
              <a:t>Die beiden Arten der Deflation lassen sich gut mit Hilfe der Quantitätsgleichung erklären:  </a:t>
            </a:r>
            <a:r>
              <a:rPr lang="de-DE" dirty="0" err="1">
                <a:solidFill>
                  <a:srgbClr val="0070C0"/>
                </a:solidFill>
                <a:latin typeface="Arial" panose="020B0604020202020204" pitchFamily="34" charset="0"/>
                <a:cs typeface="Arial" panose="020B0604020202020204" pitchFamily="34" charset="0"/>
              </a:rPr>
              <a:t>vM</a:t>
            </a:r>
            <a:r>
              <a:rPr lang="de-DE" dirty="0">
                <a:solidFill>
                  <a:srgbClr val="0070C0"/>
                </a:solidFill>
                <a:latin typeface="Arial" panose="020B0604020202020204" pitchFamily="34" charset="0"/>
                <a:cs typeface="Arial" panose="020B0604020202020204" pitchFamily="34" charset="0"/>
              </a:rPr>
              <a:t> =PY</a:t>
            </a:r>
          </a:p>
          <a:p>
            <a:pPr>
              <a:spcBef>
                <a:spcPts val="600"/>
              </a:spcBef>
            </a:pPr>
            <a:r>
              <a:rPr lang="de-DE" dirty="0">
                <a:solidFill>
                  <a:srgbClr val="0070C0"/>
                </a:solidFill>
                <a:latin typeface="Arial" panose="020B0604020202020204" pitchFamily="34" charset="0"/>
                <a:cs typeface="Arial" panose="020B0604020202020204" pitchFamily="34" charset="0"/>
              </a:rPr>
              <a:t>Wenn die monetäre Nachfrage </a:t>
            </a:r>
            <a:r>
              <a:rPr lang="de-DE" dirty="0" err="1">
                <a:solidFill>
                  <a:srgbClr val="0070C0"/>
                </a:solidFill>
                <a:latin typeface="Arial" panose="020B0604020202020204" pitchFamily="34" charset="0"/>
                <a:cs typeface="Arial" panose="020B0604020202020204" pitchFamily="34" charset="0"/>
              </a:rPr>
              <a:t>vM</a:t>
            </a:r>
            <a:r>
              <a:rPr lang="de-DE" dirty="0">
                <a:solidFill>
                  <a:srgbClr val="0070C0"/>
                </a:solidFill>
                <a:latin typeface="Arial" panose="020B0604020202020204" pitchFamily="34" charset="0"/>
                <a:cs typeface="Arial" panose="020B0604020202020204" pitchFamily="34" charset="0"/>
              </a:rPr>
              <a:t> relativ stabil ist, dann kann ein starkes reales Wachstum dazu führen, dass das Preisniveau P langsam abnehmen muss. In diesem Fall geht eine positive wirtschaftliche Entwicklung einher mit Deflation.</a:t>
            </a:r>
          </a:p>
          <a:p>
            <a:pPr>
              <a:spcBef>
                <a:spcPts val="600"/>
              </a:spcBef>
            </a:pPr>
            <a:r>
              <a:rPr lang="de-DE" dirty="0">
                <a:solidFill>
                  <a:srgbClr val="0070C0"/>
                </a:solidFill>
                <a:latin typeface="Arial" panose="020B0604020202020204" pitchFamily="34" charset="0"/>
                <a:cs typeface="Arial" panose="020B0604020202020204" pitchFamily="34" charset="0"/>
              </a:rPr>
              <a:t>Wenn die monetäre Nachfrage stark fällt, etwa aufgrund von Geld- und Kreditvernichtung, dann werden sowohl die Preise als auch die reale Produktion nach unten gezogen. In diesem Fall geht Deflation einher mit einer realen Schrumpfung der Wirtschaft. </a:t>
            </a:r>
          </a:p>
        </p:txBody>
      </p:sp>
    </p:spTree>
    <p:extLst>
      <p:ext uri="{BB962C8B-B14F-4D97-AF65-F5344CB8AC3E}">
        <p14:creationId xmlns:p14="http://schemas.microsoft.com/office/powerpoint/2010/main" val="3328717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656300" y="848380"/>
            <a:ext cx="8120325" cy="923330"/>
          </a:xfrm>
          <a:prstGeom prst="rect">
            <a:avLst/>
          </a:prstGeom>
          <a:noFill/>
        </p:spPr>
        <p:txBody>
          <a:bodyPr wrap="square" rtlCol="0">
            <a:spAutoFit/>
          </a:bodyPr>
          <a:lstStyle/>
          <a:p>
            <a:pPr>
              <a:spcBef>
                <a:spcPts val="1200"/>
              </a:spcBef>
            </a:pPr>
            <a:r>
              <a:rPr lang="de-DE" dirty="0"/>
              <a:t>Nehmen Sie an, dass Siemens ein Konto bei der Deutschen Bank hat und 100 Mio. € an einen Lieferanten zahlt, der ein Konto bei der Stadtsparkasse Köln hat. Verbuchen Sie die Zahlung in den Konten der beiden Banken und der Bundesbank. </a:t>
            </a:r>
          </a:p>
        </p:txBody>
      </p:sp>
      <p:sp>
        <p:nvSpPr>
          <p:cNvPr id="10" name="Rectangle 17"/>
          <p:cNvSpPr>
            <a:spLocks noChangeArrowheads="1"/>
          </p:cNvSpPr>
          <p:nvPr/>
        </p:nvSpPr>
        <p:spPr bwMode="auto">
          <a:xfrm>
            <a:off x="908050" y="1989138"/>
            <a:ext cx="73263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l-GR" altLang="de-DE" sz="1600" dirty="0">
                <a:solidFill>
                  <a:srgbClr val="0070C0"/>
                </a:solidFill>
              </a:rPr>
              <a:t>Δ</a:t>
            </a:r>
            <a:r>
              <a:rPr lang="de-DE" altLang="de-DE" sz="1600" dirty="0">
                <a:solidFill>
                  <a:srgbClr val="0070C0"/>
                </a:solidFill>
              </a:rPr>
              <a:t> </a:t>
            </a:r>
            <a:r>
              <a:rPr lang="en-GB" altLang="de-DE" sz="1600" dirty="0" err="1">
                <a:solidFill>
                  <a:srgbClr val="0070C0"/>
                </a:solidFill>
              </a:rPr>
              <a:t>Aktiva</a:t>
            </a:r>
            <a:r>
              <a:rPr lang="en-GB" altLang="de-DE" sz="1600" dirty="0">
                <a:solidFill>
                  <a:srgbClr val="0070C0"/>
                </a:solidFill>
              </a:rPr>
              <a:t>			                     </a:t>
            </a:r>
            <a:r>
              <a:rPr lang="en-GB" altLang="de-DE" sz="2000" dirty="0">
                <a:solidFill>
                  <a:srgbClr val="0070C0"/>
                </a:solidFill>
              </a:rPr>
              <a:t>Bundesbank</a:t>
            </a:r>
            <a:r>
              <a:rPr lang="de-DE" altLang="de-DE" sz="2000" dirty="0">
                <a:solidFill>
                  <a:srgbClr val="0070C0"/>
                </a:solidFill>
              </a:rPr>
              <a:t>		              </a:t>
            </a:r>
            <a:r>
              <a:rPr lang="el-GR" altLang="de-DE" sz="1600" dirty="0">
                <a:solidFill>
                  <a:srgbClr val="0070C0"/>
                </a:solidFill>
              </a:rPr>
              <a:t>Δ </a:t>
            </a:r>
            <a:r>
              <a:rPr lang="de-DE" altLang="de-DE" sz="1600" dirty="0">
                <a:solidFill>
                  <a:srgbClr val="0070C0"/>
                </a:solidFill>
              </a:rPr>
              <a:t>Passiva</a:t>
            </a:r>
            <a:endParaRPr lang="en-GB" altLang="de-DE" sz="1600" dirty="0">
              <a:solidFill>
                <a:srgbClr val="0070C0"/>
              </a:solidFill>
              <a:latin typeface="Arial Unicode MS" pitchFamily="34" charset="-128"/>
              <a:ea typeface="Arial Unicode MS" pitchFamily="34" charset="-128"/>
              <a:cs typeface="Arial Unicode MS" pitchFamily="34" charset="-128"/>
            </a:endParaRPr>
          </a:p>
        </p:txBody>
      </p:sp>
      <p:sp>
        <p:nvSpPr>
          <p:cNvPr id="11" name="Rectangle 26"/>
          <p:cNvSpPr>
            <a:spLocks noChangeArrowheads="1"/>
          </p:cNvSpPr>
          <p:nvPr/>
        </p:nvSpPr>
        <p:spPr bwMode="auto">
          <a:xfrm>
            <a:off x="900113" y="2347913"/>
            <a:ext cx="7343775" cy="162560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GB" altLang="de-DE">
              <a:solidFill>
                <a:srgbClr val="0070C0"/>
              </a:solidFill>
            </a:endParaRPr>
          </a:p>
        </p:txBody>
      </p:sp>
      <p:sp>
        <p:nvSpPr>
          <p:cNvPr id="12" name="Text Box 27"/>
          <p:cNvSpPr txBox="1">
            <a:spLocks noChangeArrowheads="1"/>
          </p:cNvSpPr>
          <p:nvPr/>
        </p:nvSpPr>
        <p:spPr bwMode="auto">
          <a:xfrm>
            <a:off x="4716463" y="2362200"/>
            <a:ext cx="276550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2000" dirty="0">
                <a:solidFill>
                  <a:srgbClr val="0070C0"/>
                </a:solidFill>
              </a:rPr>
              <a:t>Einlagen von Banken </a:t>
            </a:r>
          </a:p>
          <a:p>
            <a:pPr eaLnBrk="1" hangingPunct="1"/>
            <a:r>
              <a:rPr lang="de-DE" altLang="de-DE" sz="2000" dirty="0">
                <a:solidFill>
                  <a:srgbClr val="0070C0"/>
                </a:solidFill>
              </a:rPr>
              <a:t>DB        -100 Mio.€</a:t>
            </a:r>
          </a:p>
          <a:p>
            <a:pPr eaLnBrk="1" hangingPunct="1"/>
            <a:r>
              <a:rPr lang="de-DE" altLang="de-DE" sz="2000" dirty="0" err="1">
                <a:solidFill>
                  <a:srgbClr val="0070C0"/>
                </a:solidFill>
              </a:rPr>
              <a:t>SSkK</a:t>
            </a:r>
            <a:r>
              <a:rPr lang="de-DE" altLang="de-DE" sz="2000" dirty="0">
                <a:solidFill>
                  <a:srgbClr val="0070C0"/>
                </a:solidFill>
              </a:rPr>
              <a:t>    +100 Mio.€</a:t>
            </a:r>
          </a:p>
          <a:p>
            <a:pPr eaLnBrk="1" hangingPunct="1"/>
            <a:endParaRPr lang="de-DE" altLang="de-DE" sz="2000" dirty="0">
              <a:solidFill>
                <a:srgbClr val="0070C0"/>
              </a:solidFill>
            </a:endParaRPr>
          </a:p>
        </p:txBody>
      </p:sp>
      <p:sp>
        <p:nvSpPr>
          <p:cNvPr id="13" name="Rechteck 12"/>
          <p:cNvSpPr/>
          <p:nvPr/>
        </p:nvSpPr>
        <p:spPr>
          <a:xfrm>
            <a:off x="906463" y="4621213"/>
            <a:ext cx="3376612" cy="13684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0070C0"/>
              </a:solidFill>
            </a:endParaRPr>
          </a:p>
        </p:txBody>
      </p:sp>
      <p:cxnSp>
        <p:nvCxnSpPr>
          <p:cNvPr id="14" name="Gerade Verbindung 17"/>
          <p:cNvCxnSpPr>
            <a:stCxn id="13" idx="0"/>
            <a:endCxn id="13" idx="2"/>
          </p:cNvCxnSpPr>
          <p:nvPr/>
        </p:nvCxnSpPr>
        <p:spPr>
          <a:xfrm>
            <a:off x="2595563" y="4621213"/>
            <a:ext cx="0" cy="1368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7"/>
          <p:cNvSpPr>
            <a:spLocks noChangeArrowheads="1"/>
          </p:cNvSpPr>
          <p:nvPr/>
        </p:nvSpPr>
        <p:spPr bwMode="auto">
          <a:xfrm>
            <a:off x="900113" y="4267200"/>
            <a:ext cx="33829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l-GR" altLang="de-DE" sz="1600" dirty="0">
                <a:solidFill>
                  <a:srgbClr val="0070C0"/>
                </a:solidFill>
              </a:rPr>
              <a:t>Δ </a:t>
            </a:r>
            <a:r>
              <a:rPr lang="de-DE" altLang="de-DE" sz="1600" dirty="0">
                <a:solidFill>
                  <a:srgbClr val="0070C0"/>
                </a:solidFill>
              </a:rPr>
              <a:t> </a:t>
            </a:r>
            <a:r>
              <a:rPr lang="en-GB" altLang="de-DE" sz="1600" dirty="0" err="1">
                <a:solidFill>
                  <a:srgbClr val="0070C0"/>
                </a:solidFill>
              </a:rPr>
              <a:t>Aktiva</a:t>
            </a:r>
            <a:r>
              <a:rPr lang="en-GB" altLang="de-DE" sz="1600" dirty="0">
                <a:solidFill>
                  <a:srgbClr val="0070C0"/>
                </a:solidFill>
              </a:rPr>
              <a:t>	    </a:t>
            </a:r>
            <a:r>
              <a:rPr lang="de-DE" altLang="de-DE" sz="2000" dirty="0">
                <a:solidFill>
                  <a:srgbClr val="0070C0"/>
                </a:solidFill>
              </a:rPr>
              <a:t>DB          </a:t>
            </a:r>
            <a:r>
              <a:rPr lang="el-GR" altLang="de-DE" sz="1600" dirty="0">
                <a:solidFill>
                  <a:srgbClr val="0070C0"/>
                </a:solidFill>
              </a:rPr>
              <a:t>Δ</a:t>
            </a:r>
            <a:r>
              <a:rPr lang="de-DE" altLang="de-DE" sz="1600" dirty="0">
                <a:solidFill>
                  <a:srgbClr val="0070C0"/>
                </a:solidFill>
              </a:rPr>
              <a:t> Passiva</a:t>
            </a:r>
            <a:endParaRPr lang="en-GB" altLang="de-DE" sz="1600" dirty="0">
              <a:solidFill>
                <a:srgbClr val="0070C0"/>
              </a:solidFill>
              <a:latin typeface="Arial Unicode MS" pitchFamily="34" charset="-128"/>
              <a:ea typeface="Arial Unicode MS" pitchFamily="34" charset="-128"/>
              <a:cs typeface="Arial Unicode MS" pitchFamily="34" charset="-128"/>
            </a:endParaRPr>
          </a:p>
        </p:txBody>
      </p:sp>
      <p:sp>
        <p:nvSpPr>
          <p:cNvPr id="17" name="Rechteck 16"/>
          <p:cNvSpPr/>
          <p:nvPr/>
        </p:nvSpPr>
        <p:spPr>
          <a:xfrm>
            <a:off x="4867275" y="4614863"/>
            <a:ext cx="3376613" cy="13668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0070C0"/>
              </a:solidFill>
            </a:endParaRPr>
          </a:p>
        </p:txBody>
      </p:sp>
      <p:cxnSp>
        <p:nvCxnSpPr>
          <p:cNvPr id="18" name="Gerade Verbindung 23"/>
          <p:cNvCxnSpPr>
            <a:stCxn id="17" idx="0"/>
            <a:endCxn id="17" idx="2"/>
          </p:cNvCxnSpPr>
          <p:nvPr/>
        </p:nvCxnSpPr>
        <p:spPr>
          <a:xfrm>
            <a:off x="6554788" y="4614863"/>
            <a:ext cx="0" cy="13668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17"/>
          <p:cNvSpPr>
            <a:spLocks noChangeArrowheads="1"/>
          </p:cNvSpPr>
          <p:nvPr/>
        </p:nvSpPr>
        <p:spPr bwMode="auto">
          <a:xfrm>
            <a:off x="4859338" y="4260850"/>
            <a:ext cx="33845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l-GR" altLang="de-DE" sz="1600" dirty="0">
                <a:solidFill>
                  <a:srgbClr val="0070C0"/>
                </a:solidFill>
              </a:rPr>
              <a:t>Δ </a:t>
            </a:r>
            <a:r>
              <a:rPr lang="de-DE" altLang="de-DE" sz="1600" dirty="0">
                <a:solidFill>
                  <a:srgbClr val="0070C0"/>
                </a:solidFill>
              </a:rPr>
              <a:t> </a:t>
            </a:r>
            <a:r>
              <a:rPr lang="en-GB" altLang="de-DE" sz="1600" dirty="0" err="1">
                <a:solidFill>
                  <a:srgbClr val="0070C0"/>
                </a:solidFill>
              </a:rPr>
              <a:t>Aktiva</a:t>
            </a:r>
            <a:r>
              <a:rPr lang="en-GB" altLang="de-DE" sz="1600" dirty="0">
                <a:solidFill>
                  <a:srgbClr val="0070C0"/>
                </a:solidFill>
              </a:rPr>
              <a:t>	     </a:t>
            </a:r>
            <a:r>
              <a:rPr lang="de-DE" altLang="de-DE" sz="2000" dirty="0">
                <a:solidFill>
                  <a:srgbClr val="0070C0"/>
                </a:solidFill>
              </a:rPr>
              <a:t>SSK</a:t>
            </a:r>
            <a:r>
              <a:rPr lang="de-DE" altLang="de-DE" sz="1600" dirty="0">
                <a:solidFill>
                  <a:srgbClr val="0070C0"/>
                </a:solidFill>
              </a:rPr>
              <a:t>        </a:t>
            </a:r>
            <a:r>
              <a:rPr lang="el-GR" altLang="de-DE" sz="1600" dirty="0">
                <a:solidFill>
                  <a:srgbClr val="0070C0"/>
                </a:solidFill>
              </a:rPr>
              <a:t>Δ</a:t>
            </a:r>
            <a:r>
              <a:rPr lang="de-DE" altLang="de-DE" sz="1600" dirty="0">
                <a:solidFill>
                  <a:srgbClr val="0070C0"/>
                </a:solidFill>
              </a:rPr>
              <a:t> Passiva</a:t>
            </a:r>
            <a:endParaRPr lang="en-GB" altLang="de-DE" sz="1600" dirty="0">
              <a:solidFill>
                <a:srgbClr val="0070C0"/>
              </a:solidFill>
              <a:latin typeface="Arial Unicode MS" pitchFamily="34" charset="-128"/>
              <a:ea typeface="Arial Unicode MS" pitchFamily="34" charset="-128"/>
              <a:cs typeface="Arial Unicode MS" pitchFamily="34" charset="-128"/>
            </a:endParaRPr>
          </a:p>
        </p:txBody>
      </p:sp>
      <p:sp>
        <p:nvSpPr>
          <p:cNvPr id="21" name="Textfeld 25"/>
          <p:cNvSpPr txBox="1">
            <a:spLocks noChangeArrowheads="1"/>
          </p:cNvSpPr>
          <p:nvPr/>
        </p:nvSpPr>
        <p:spPr bwMode="auto">
          <a:xfrm>
            <a:off x="4859338" y="4614863"/>
            <a:ext cx="148272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ts val="1700"/>
              </a:lnSpc>
            </a:pPr>
            <a:r>
              <a:rPr lang="de-DE" altLang="de-DE" sz="1600" dirty="0">
                <a:solidFill>
                  <a:srgbClr val="0070C0"/>
                </a:solidFill>
              </a:rPr>
              <a:t>Einlagen beim</a:t>
            </a:r>
          </a:p>
          <a:p>
            <a:pPr eaLnBrk="1" hangingPunct="1">
              <a:lnSpc>
                <a:spcPts val="1700"/>
              </a:lnSpc>
            </a:pPr>
            <a:r>
              <a:rPr lang="de-DE" altLang="de-DE" sz="1600" dirty="0">
                <a:solidFill>
                  <a:srgbClr val="0070C0"/>
                </a:solidFill>
              </a:rPr>
              <a:t>Eurosystem</a:t>
            </a:r>
          </a:p>
          <a:p>
            <a:pPr eaLnBrk="1" hangingPunct="1">
              <a:lnSpc>
                <a:spcPts val="1700"/>
              </a:lnSpc>
            </a:pPr>
            <a:r>
              <a:rPr lang="de-DE" altLang="de-DE" sz="1600" dirty="0">
                <a:solidFill>
                  <a:srgbClr val="0070C0"/>
                </a:solidFill>
              </a:rPr>
              <a:t>+ 100 Mio. €</a:t>
            </a:r>
          </a:p>
        </p:txBody>
      </p:sp>
      <p:sp>
        <p:nvSpPr>
          <p:cNvPr id="22" name="Textfeld 26"/>
          <p:cNvSpPr txBox="1">
            <a:spLocks noChangeArrowheads="1"/>
          </p:cNvSpPr>
          <p:nvPr/>
        </p:nvSpPr>
        <p:spPr bwMode="auto">
          <a:xfrm>
            <a:off x="6553200" y="4614863"/>
            <a:ext cx="1425390" cy="746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ts val="1700"/>
              </a:lnSpc>
            </a:pPr>
            <a:r>
              <a:rPr lang="de-DE" altLang="de-DE" sz="1600" dirty="0">
                <a:solidFill>
                  <a:srgbClr val="0070C0"/>
                </a:solidFill>
              </a:rPr>
              <a:t>Einlagen von </a:t>
            </a:r>
            <a:br>
              <a:rPr lang="de-DE" altLang="de-DE" sz="1600" dirty="0">
                <a:solidFill>
                  <a:srgbClr val="0070C0"/>
                </a:solidFill>
              </a:rPr>
            </a:br>
            <a:r>
              <a:rPr lang="de-DE" altLang="de-DE" sz="1600" dirty="0">
                <a:solidFill>
                  <a:srgbClr val="0070C0"/>
                </a:solidFill>
              </a:rPr>
              <a:t>Kunden</a:t>
            </a:r>
          </a:p>
          <a:p>
            <a:pPr eaLnBrk="1" hangingPunct="1">
              <a:lnSpc>
                <a:spcPts val="1700"/>
              </a:lnSpc>
            </a:pPr>
            <a:r>
              <a:rPr lang="de-DE" altLang="de-DE" sz="1600" dirty="0">
                <a:solidFill>
                  <a:srgbClr val="0070C0"/>
                </a:solidFill>
              </a:rPr>
              <a:t>+ 100 Mio. €</a:t>
            </a:r>
          </a:p>
        </p:txBody>
      </p:sp>
      <p:cxnSp>
        <p:nvCxnSpPr>
          <p:cNvPr id="23" name="Gerade Verbindung 28"/>
          <p:cNvCxnSpPr>
            <a:stCxn id="11" idx="0"/>
            <a:endCxn id="11" idx="2"/>
          </p:cNvCxnSpPr>
          <p:nvPr/>
        </p:nvCxnSpPr>
        <p:spPr>
          <a:xfrm>
            <a:off x="4572000" y="2347913"/>
            <a:ext cx="0" cy="1625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feld 25"/>
          <p:cNvSpPr txBox="1">
            <a:spLocks noChangeArrowheads="1"/>
          </p:cNvSpPr>
          <p:nvPr/>
        </p:nvSpPr>
        <p:spPr bwMode="auto">
          <a:xfrm>
            <a:off x="981168" y="4667310"/>
            <a:ext cx="148272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ts val="1700"/>
              </a:lnSpc>
            </a:pPr>
            <a:r>
              <a:rPr lang="de-DE" altLang="de-DE" sz="1600" dirty="0">
                <a:solidFill>
                  <a:srgbClr val="0070C0"/>
                </a:solidFill>
              </a:rPr>
              <a:t>Einlagen beim</a:t>
            </a:r>
          </a:p>
          <a:p>
            <a:pPr eaLnBrk="1" hangingPunct="1">
              <a:lnSpc>
                <a:spcPts val="1700"/>
              </a:lnSpc>
            </a:pPr>
            <a:r>
              <a:rPr lang="de-DE" altLang="de-DE" sz="1600" dirty="0">
                <a:solidFill>
                  <a:srgbClr val="0070C0"/>
                </a:solidFill>
              </a:rPr>
              <a:t>Eurosystem</a:t>
            </a:r>
          </a:p>
          <a:p>
            <a:pPr eaLnBrk="1" hangingPunct="1">
              <a:lnSpc>
                <a:spcPts val="1700"/>
              </a:lnSpc>
            </a:pPr>
            <a:r>
              <a:rPr lang="de-DE" altLang="de-DE" sz="1600" dirty="0">
                <a:solidFill>
                  <a:srgbClr val="0070C0"/>
                </a:solidFill>
              </a:rPr>
              <a:t>- 100 Mio. €</a:t>
            </a:r>
          </a:p>
        </p:txBody>
      </p:sp>
      <p:sp>
        <p:nvSpPr>
          <p:cNvPr id="26" name="Textfeld 26"/>
          <p:cNvSpPr txBox="1">
            <a:spLocks noChangeArrowheads="1"/>
          </p:cNvSpPr>
          <p:nvPr/>
        </p:nvSpPr>
        <p:spPr bwMode="auto">
          <a:xfrm>
            <a:off x="2675030" y="4667310"/>
            <a:ext cx="1425390" cy="746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ts val="1700"/>
              </a:lnSpc>
            </a:pPr>
            <a:r>
              <a:rPr lang="de-DE" altLang="de-DE" sz="1600" dirty="0">
                <a:solidFill>
                  <a:srgbClr val="0070C0"/>
                </a:solidFill>
              </a:rPr>
              <a:t>Einlagen von </a:t>
            </a:r>
            <a:br>
              <a:rPr lang="de-DE" altLang="de-DE" sz="1600" dirty="0">
                <a:solidFill>
                  <a:srgbClr val="0070C0"/>
                </a:solidFill>
              </a:rPr>
            </a:br>
            <a:r>
              <a:rPr lang="de-DE" altLang="de-DE" sz="1600" dirty="0">
                <a:solidFill>
                  <a:srgbClr val="0070C0"/>
                </a:solidFill>
              </a:rPr>
              <a:t>Kunden</a:t>
            </a:r>
          </a:p>
          <a:p>
            <a:pPr eaLnBrk="1" hangingPunct="1">
              <a:lnSpc>
                <a:spcPts val="1700"/>
              </a:lnSpc>
            </a:pPr>
            <a:r>
              <a:rPr lang="de-DE" altLang="de-DE" sz="1600" dirty="0">
                <a:solidFill>
                  <a:srgbClr val="0070C0"/>
                </a:solidFill>
              </a:rPr>
              <a:t>- 100 Mio. €</a:t>
            </a:r>
          </a:p>
        </p:txBody>
      </p:sp>
      <p:sp>
        <p:nvSpPr>
          <p:cNvPr id="24" name="Textfeld 23">
            <a:extLst>
              <a:ext uri="{FF2B5EF4-FFF2-40B4-BE49-F238E27FC236}">
                <a16:creationId xmlns:a16="http://schemas.microsoft.com/office/drawing/2014/main" id="{23E640E2-5CF0-4B6F-93BB-0EA64FB49A08}"/>
              </a:ext>
            </a:extLst>
          </p:cNvPr>
          <p:cNvSpPr txBox="1"/>
          <p:nvPr/>
        </p:nvSpPr>
        <p:spPr>
          <a:xfrm>
            <a:off x="446988" y="316880"/>
            <a:ext cx="2948884" cy="369332"/>
          </a:xfrm>
          <a:prstGeom prst="rect">
            <a:avLst/>
          </a:prstGeom>
          <a:noFill/>
        </p:spPr>
        <p:txBody>
          <a:bodyPr wrap="none" rtlCol="0">
            <a:spAutoFit/>
          </a:bodyPr>
          <a:lstStyle/>
          <a:p>
            <a:r>
              <a:rPr lang="de-DE" b="1" u="sng" dirty="0"/>
              <a:t>Übungsaufgaben zu Kapitel 7</a:t>
            </a:r>
          </a:p>
        </p:txBody>
      </p:sp>
    </p:spTree>
    <p:extLst>
      <p:ext uri="{BB962C8B-B14F-4D97-AF65-F5344CB8AC3E}">
        <p14:creationId xmlns:p14="http://schemas.microsoft.com/office/powerpoint/2010/main" val="3842069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feld 18"/>
          <p:cNvSpPr txBox="1"/>
          <p:nvPr/>
        </p:nvSpPr>
        <p:spPr>
          <a:xfrm>
            <a:off x="511837" y="253084"/>
            <a:ext cx="2948884" cy="369332"/>
          </a:xfrm>
          <a:prstGeom prst="rect">
            <a:avLst/>
          </a:prstGeom>
          <a:noFill/>
        </p:spPr>
        <p:txBody>
          <a:bodyPr wrap="none" rtlCol="0">
            <a:spAutoFit/>
          </a:bodyPr>
          <a:lstStyle/>
          <a:p>
            <a:r>
              <a:rPr lang="de-DE" b="1" u="sng" dirty="0"/>
              <a:t>Übungsaufgaben zu Kapitel 7</a:t>
            </a:r>
          </a:p>
        </p:txBody>
      </p:sp>
      <p:sp>
        <p:nvSpPr>
          <p:cNvPr id="2" name="Rechteck 1"/>
          <p:cNvSpPr/>
          <p:nvPr/>
        </p:nvSpPr>
        <p:spPr>
          <a:xfrm>
            <a:off x="511837" y="1000997"/>
            <a:ext cx="8120325" cy="3016210"/>
          </a:xfrm>
          <a:prstGeom prst="rect">
            <a:avLst/>
          </a:prstGeom>
        </p:spPr>
        <p:txBody>
          <a:bodyPr wrap="square">
            <a:spAutoFit/>
          </a:bodyPr>
          <a:lstStyle/>
          <a:p>
            <a:pPr>
              <a:spcBef>
                <a:spcPts val="1200"/>
              </a:spcBef>
            </a:pPr>
            <a:r>
              <a:rPr lang="de-DE" dirty="0"/>
              <a:t>Erklären Sie die volkswirtschaftliche Bedeutung des Geldmarktes (im Sinne eines Inter-Banken-Marktes).</a:t>
            </a:r>
          </a:p>
          <a:p>
            <a:pPr>
              <a:spcBef>
                <a:spcPts val="1200"/>
              </a:spcBef>
            </a:pPr>
            <a:r>
              <a:rPr lang="de-DE" dirty="0">
                <a:solidFill>
                  <a:srgbClr val="0070C0"/>
                </a:solidFill>
              </a:rPr>
              <a:t>Eine einzelne Bank kann sich am Geldmarkt fast jederzeit Reserven beschaffen oder kann dort überschüssige Reserven anlegen. Daher ist der Geldmarktzinssatz eine Art Benchmark. Wenn eine Bank vor der Frage steht, ob sie kurzfristige Kredit vergeben soll oder nicht, dann stellt der Geldmarktzinssatz die Opportunitätskosten dar:</a:t>
            </a:r>
          </a:p>
          <a:p>
            <a:pPr marL="285750" indent="-285750">
              <a:buFont typeface="Arial" panose="020B0604020202020204" pitchFamily="34" charset="0"/>
              <a:buChar char="•"/>
            </a:pPr>
            <a:r>
              <a:rPr lang="de-DE" dirty="0">
                <a:solidFill>
                  <a:srgbClr val="0070C0"/>
                </a:solidFill>
              </a:rPr>
              <a:t>verfügt die Bank über Mittel, dann könnte sie diese auch am Geldmarkt anlegen (zum Geldmarktsatz);</a:t>
            </a:r>
          </a:p>
          <a:p>
            <a:pPr marL="285750" indent="-285750">
              <a:buFont typeface="Arial" panose="020B0604020202020204" pitchFamily="34" charset="0"/>
              <a:buChar char="•"/>
            </a:pPr>
            <a:r>
              <a:rPr lang="de-DE" dirty="0">
                <a:solidFill>
                  <a:srgbClr val="0070C0"/>
                </a:solidFill>
              </a:rPr>
              <a:t>muss sie den Kredit erst finanzieren, dann gibt der Geldmarktsatz Aufschluss über die Finanzierungskosten.</a:t>
            </a:r>
          </a:p>
        </p:txBody>
      </p:sp>
    </p:spTree>
    <p:extLst>
      <p:ext uri="{BB962C8B-B14F-4D97-AF65-F5344CB8AC3E}">
        <p14:creationId xmlns:p14="http://schemas.microsoft.com/office/powerpoint/2010/main" val="3565435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849311FF-ABC2-4ECF-90E7-A6B4DD9180E6}"/>
              </a:ext>
            </a:extLst>
          </p:cNvPr>
          <p:cNvSpPr txBox="1"/>
          <p:nvPr/>
        </p:nvSpPr>
        <p:spPr>
          <a:xfrm>
            <a:off x="548640" y="309197"/>
            <a:ext cx="3065904" cy="369332"/>
          </a:xfrm>
          <a:prstGeom prst="rect">
            <a:avLst/>
          </a:prstGeom>
          <a:noFill/>
        </p:spPr>
        <p:txBody>
          <a:bodyPr wrap="none" rtlCol="0">
            <a:spAutoFit/>
          </a:bodyPr>
          <a:lstStyle/>
          <a:p>
            <a:r>
              <a:rPr lang="de-DE" b="1" u="sng" dirty="0"/>
              <a:t>Übungsaufgaben zu Kapitel 8</a:t>
            </a:r>
          </a:p>
        </p:txBody>
      </p:sp>
      <p:sp>
        <p:nvSpPr>
          <p:cNvPr id="5" name="Textfeld 4">
            <a:extLst>
              <a:ext uri="{FF2B5EF4-FFF2-40B4-BE49-F238E27FC236}">
                <a16:creationId xmlns:a16="http://schemas.microsoft.com/office/drawing/2014/main" id="{3232E569-0DC0-4748-B495-2B3FDE6FB3FC}"/>
              </a:ext>
            </a:extLst>
          </p:cNvPr>
          <p:cNvSpPr txBox="1"/>
          <p:nvPr/>
        </p:nvSpPr>
        <p:spPr>
          <a:xfrm>
            <a:off x="548640" y="5159259"/>
            <a:ext cx="7565457" cy="1477328"/>
          </a:xfrm>
          <a:prstGeom prst="rect">
            <a:avLst/>
          </a:prstGeom>
          <a:noFill/>
        </p:spPr>
        <p:txBody>
          <a:bodyPr wrap="square" rtlCol="0">
            <a:spAutoFit/>
          </a:bodyPr>
          <a:lstStyle/>
          <a:p>
            <a:r>
              <a:rPr lang="de-DE" dirty="0">
                <a:solidFill>
                  <a:srgbClr val="0070C0"/>
                </a:solidFill>
              </a:rPr>
              <a:t>Aufgrund der Erhöhung der Kapitalnachfrage steigt der natürliche Zinssatz. Bei gegebenem Kapitalangebot der Sparer würde der Marktzinssatz eigentlich steigen. Da aber die Banken bereit sind zu </a:t>
            </a:r>
            <a:r>
              <a:rPr lang="de-DE" b="1" dirty="0" err="1">
                <a:solidFill>
                  <a:srgbClr val="0070C0"/>
                </a:solidFill>
              </a:rPr>
              <a:t>i</a:t>
            </a:r>
            <a:r>
              <a:rPr lang="de-DE" b="1" baseline="30000" dirty="0" err="1">
                <a:solidFill>
                  <a:srgbClr val="0070C0"/>
                </a:solidFill>
              </a:rPr>
              <a:t>g</a:t>
            </a:r>
            <a:r>
              <a:rPr lang="de-DE" dirty="0">
                <a:solidFill>
                  <a:srgbClr val="0070C0"/>
                </a:solidFill>
              </a:rPr>
              <a:t> auszuleihen, steigt der Marktzinssatz nicht. Statt dessen kommt es durch die Kreditschöpfung der Banken zu Geldschöpfung im Umfang </a:t>
            </a:r>
            <a:r>
              <a:rPr lang="de-DE" b="1" dirty="0">
                <a:solidFill>
                  <a:srgbClr val="0070C0"/>
                </a:solidFill>
              </a:rPr>
              <a:t>K</a:t>
            </a:r>
            <a:r>
              <a:rPr lang="de-DE" b="1" baseline="-25000" dirty="0">
                <a:solidFill>
                  <a:srgbClr val="0070C0"/>
                </a:solidFill>
              </a:rPr>
              <a:t>1</a:t>
            </a:r>
            <a:r>
              <a:rPr lang="de-DE" b="1" dirty="0">
                <a:solidFill>
                  <a:srgbClr val="0070C0"/>
                </a:solidFill>
              </a:rPr>
              <a:t> – K</a:t>
            </a:r>
            <a:r>
              <a:rPr lang="de-DE" b="1" baseline="-25000" dirty="0">
                <a:solidFill>
                  <a:srgbClr val="0070C0"/>
                </a:solidFill>
              </a:rPr>
              <a:t>0</a:t>
            </a:r>
            <a:r>
              <a:rPr lang="de-DE" dirty="0">
                <a:solidFill>
                  <a:srgbClr val="0070C0"/>
                </a:solidFill>
              </a:rPr>
              <a:t>.</a:t>
            </a:r>
          </a:p>
        </p:txBody>
      </p:sp>
      <p:sp>
        <p:nvSpPr>
          <p:cNvPr id="6" name="Rechteck 5">
            <a:extLst>
              <a:ext uri="{FF2B5EF4-FFF2-40B4-BE49-F238E27FC236}">
                <a16:creationId xmlns:a16="http://schemas.microsoft.com/office/drawing/2014/main" id="{4FE9E954-1661-4BA9-806F-451C66E8A904}"/>
              </a:ext>
            </a:extLst>
          </p:cNvPr>
          <p:cNvSpPr/>
          <p:nvPr/>
        </p:nvSpPr>
        <p:spPr>
          <a:xfrm>
            <a:off x="548640" y="678529"/>
            <a:ext cx="7200800" cy="830997"/>
          </a:xfrm>
          <a:prstGeom prst="rect">
            <a:avLst/>
          </a:prstGeom>
        </p:spPr>
        <p:txBody>
          <a:bodyPr wrap="square">
            <a:spAutoFit/>
          </a:bodyPr>
          <a:lstStyle/>
          <a:p>
            <a:pPr eaLnBrk="1" hangingPunct="1">
              <a:spcAft>
                <a:spcPct val="25000"/>
              </a:spcAft>
            </a:pPr>
            <a:r>
              <a:rPr lang="en-GB" altLang="de-DE" sz="1600" dirty="0" err="1">
                <a:cs typeface="Times New Roman" pitchFamily="18" charset="0"/>
              </a:rPr>
              <a:t>Aufgabe</a:t>
            </a:r>
            <a:r>
              <a:rPr lang="en-GB" altLang="de-DE" sz="1600" dirty="0">
                <a:cs typeface="Times New Roman" pitchFamily="18" charset="0"/>
              </a:rPr>
              <a:t> 1:</a:t>
            </a:r>
            <a:br>
              <a:rPr lang="en-GB" altLang="de-DE" sz="1600" dirty="0">
                <a:cs typeface="Times New Roman" pitchFamily="18" charset="0"/>
              </a:rPr>
            </a:br>
            <a:r>
              <a:rPr lang="en-GB" altLang="de-DE" sz="1600" dirty="0" err="1">
                <a:cs typeface="Times New Roman" pitchFamily="18" charset="0"/>
              </a:rPr>
              <a:t>Angenommen</a:t>
            </a:r>
            <a:r>
              <a:rPr lang="en-GB" altLang="de-DE" sz="1600" dirty="0">
                <a:cs typeface="Times New Roman" pitchFamily="18" charset="0"/>
              </a:rPr>
              <a:t>, in </a:t>
            </a:r>
            <a:r>
              <a:rPr lang="en-GB" altLang="de-DE" sz="1600" dirty="0" err="1">
                <a:cs typeface="Times New Roman" pitchFamily="18" charset="0"/>
              </a:rPr>
              <a:t>Periode</a:t>
            </a:r>
            <a:r>
              <a:rPr lang="en-GB" altLang="de-DE" sz="1600" dirty="0">
                <a:cs typeface="Times New Roman" pitchFamily="18" charset="0"/>
              </a:rPr>
              <a:t> 0 </a:t>
            </a:r>
            <a:r>
              <a:rPr lang="en-GB" altLang="de-DE" sz="1600" dirty="0" err="1">
                <a:cs typeface="Times New Roman" pitchFamily="18" charset="0"/>
              </a:rPr>
              <a:t>entspricht</a:t>
            </a:r>
            <a:r>
              <a:rPr lang="en-GB" altLang="de-DE" sz="1600" dirty="0">
                <a:cs typeface="Times New Roman" pitchFamily="18" charset="0"/>
              </a:rPr>
              <a:t> der </a:t>
            </a:r>
            <a:r>
              <a:rPr lang="en-GB" altLang="de-DE" sz="1600" dirty="0" err="1">
                <a:cs typeface="Times New Roman" pitchFamily="18" charset="0"/>
              </a:rPr>
              <a:t>Geldzins</a:t>
            </a:r>
            <a:r>
              <a:rPr lang="en-GB" altLang="de-DE" sz="1600" dirty="0">
                <a:cs typeface="Times New Roman" pitchFamily="18" charset="0"/>
              </a:rPr>
              <a:t> </a:t>
            </a:r>
            <a:r>
              <a:rPr lang="en-GB" altLang="de-DE" sz="1600" dirty="0" err="1">
                <a:cs typeface="Times New Roman" pitchFamily="18" charset="0"/>
              </a:rPr>
              <a:t>dem</a:t>
            </a:r>
            <a:r>
              <a:rPr lang="en-GB" altLang="de-DE" sz="1600" dirty="0">
                <a:cs typeface="Times New Roman" pitchFamily="18" charset="0"/>
              </a:rPr>
              <a:t> </a:t>
            </a:r>
            <a:r>
              <a:rPr lang="en-GB" altLang="de-DE" sz="1600" dirty="0" err="1">
                <a:cs typeface="Times New Roman" pitchFamily="18" charset="0"/>
              </a:rPr>
              <a:t>Marktzins</a:t>
            </a:r>
            <a:r>
              <a:rPr lang="en-GB" altLang="de-DE" sz="1600" dirty="0">
                <a:cs typeface="Times New Roman" pitchFamily="18" charset="0"/>
              </a:rPr>
              <a:t>. In </a:t>
            </a:r>
            <a:r>
              <a:rPr lang="en-GB" altLang="de-DE" sz="1600" dirty="0" err="1">
                <a:cs typeface="Times New Roman" pitchFamily="18" charset="0"/>
              </a:rPr>
              <a:t>Periode</a:t>
            </a:r>
            <a:r>
              <a:rPr lang="en-GB" altLang="de-DE" sz="1600" dirty="0">
                <a:cs typeface="Times New Roman" pitchFamily="18" charset="0"/>
              </a:rPr>
              <a:t> 1 </a:t>
            </a:r>
            <a:r>
              <a:rPr lang="en-GB" altLang="de-DE" sz="1600" dirty="0" err="1">
                <a:cs typeface="Times New Roman" pitchFamily="18" charset="0"/>
              </a:rPr>
              <a:t>steigt</a:t>
            </a:r>
            <a:r>
              <a:rPr lang="en-GB" altLang="de-DE" sz="1600" dirty="0">
                <a:cs typeface="Times New Roman" pitchFamily="18" charset="0"/>
              </a:rPr>
              <a:t> nun die </a:t>
            </a:r>
            <a:r>
              <a:rPr lang="en-GB" altLang="de-DE" sz="1600" dirty="0" err="1">
                <a:cs typeface="Times New Roman" pitchFamily="18" charset="0"/>
              </a:rPr>
              <a:t>Kapitalnachfrage</a:t>
            </a:r>
            <a:r>
              <a:rPr lang="en-GB" altLang="de-DE" sz="1600" dirty="0">
                <a:cs typeface="Times New Roman" pitchFamily="18" charset="0"/>
              </a:rPr>
              <a:t> auf N1. </a:t>
            </a:r>
            <a:r>
              <a:rPr lang="en-GB" altLang="de-DE" sz="1600" dirty="0" err="1">
                <a:cs typeface="Times New Roman" pitchFamily="18" charset="0"/>
              </a:rPr>
              <a:t>Welche</a:t>
            </a:r>
            <a:r>
              <a:rPr lang="en-GB" altLang="de-DE" sz="1600" dirty="0">
                <a:cs typeface="Times New Roman" pitchFamily="18" charset="0"/>
              </a:rPr>
              <a:t> </a:t>
            </a:r>
            <a:r>
              <a:rPr lang="en-GB" altLang="de-DE" sz="1600" dirty="0" err="1">
                <a:cs typeface="Times New Roman" pitchFamily="18" charset="0"/>
              </a:rPr>
              <a:t>Folgen</a:t>
            </a:r>
            <a:r>
              <a:rPr lang="en-GB" altLang="de-DE" sz="1600" dirty="0">
                <a:cs typeface="Times New Roman" pitchFamily="18" charset="0"/>
              </a:rPr>
              <a:t> hat das für Geld und </a:t>
            </a:r>
            <a:r>
              <a:rPr lang="en-GB" altLang="de-DE" sz="1600" dirty="0" err="1">
                <a:cs typeface="Times New Roman" pitchFamily="18" charset="0"/>
              </a:rPr>
              <a:t>Kredit</a:t>
            </a:r>
            <a:r>
              <a:rPr lang="en-GB" altLang="de-DE" sz="1600" dirty="0">
                <a:cs typeface="Times New Roman" pitchFamily="18" charset="0"/>
              </a:rPr>
              <a:t>? </a:t>
            </a:r>
          </a:p>
        </p:txBody>
      </p:sp>
      <p:sp>
        <p:nvSpPr>
          <p:cNvPr id="7" name="Line 13">
            <a:extLst>
              <a:ext uri="{FF2B5EF4-FFF2-40B4-BE49-F238E27FC236}">
                <a16:creationId xmlns:a16="http://schemas.microsoft.com/office/drawing/2014/main" id="{16C65901-FA2D-463C-9056-EC4A61264F9F}"/>
              </a:ext>
            </a:extLst>
          </p:cNvPr>
          <p:cNvSpPr>
            <a:spLocks noChangeShapeType="1"/>
          </p:cNvSpPr>
          <p:nvPr/>
        </p:nvSpPr>
        <p:spPr bwMode="auto">
          <a:xfrm>
            <a:off x="1455053" y="1672283"/>
            <a:ext cx="21227" cy="3000260"/>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de-DE"/>
          </a:p>
        </p:txBody>
      </p:sp>
      <p:sp>
        <p:nvSpPr>
          <p:cNvPr id="8" name="Line 14">
            <a:extLst>
              <a:ext uri="{FF2B5EF4-FFF2-40B4-BE49-F238E27FC236}">
                <a16:creationId xmlns:a16="http://schemas.microsoft.com/office/drawing/2014/main" id="{8ACD8B61-7D7B-4AD7-B78B-7BCC1503E728}"/>
              </a:ext>
            </a:extLst>
          </p:cNvPr>
          <p:cNvSpPr>
            <a:spLocks noChangeShapeType="1"/>
          </p:cNvSpPr>
          <p:nvPr/>
        </p:nvSpPr>
        <p:spPr bwMode="auto">
          <a:xfrm flipV="1">
            <a:off x="1467310" y="4649158"/>
            <a:ext cx="5096125" cy="2338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9" name="Line 15">
            <a:extLst>
              <a:ext uri="{FF2B5EF4-FFF2-40B4-BE49-F238E27FC236}">
                <a16:creationId xmlns:a16="http://schemas.microsoft.com/office/drawing/2014/main" id="{FD39C043-84B4-4385-BE82-C438A1FA7735}"/>
              </a:ext>
            </a:extLst>
          </p:cNvPr>
          <p:cNvSpPr>
            <a:spLocks noChangeShapeType="1"/>
          </p:cNvSpPr>
          <p:nvPr/>
        </p:nvSpPr>
        <p:spPr bwMode="auto">
          <a:xfrm>
            <a:off x="2803766" y="2036543"/>
            <a:ext cx="2376264" cy="208823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 name="Line 16">
            <a:extLst>
              <a:ext uri="{FF2B5EF4-FFF2-40B4-BE49-F238E27FC236}">
                <a16:creationId xmlns:a16="http://schemas.microsoft.com/office/drawing/2014/main" id="{CB97D004-C9B3-4E95-A35E-AF617DCABBE0}"/>
              </a:ext>
            </a:extLst>
          </p:cNvPr>
          <p:cNvSpPr>
            <a:spLocks noChangeShapeType="1"/>
          </p:cNvSpPr>
          <p:nvPr/>
        </p:nvSpPr>
        <p:spPr bwMode="auto">
          <a:xfrm flipV="1">
            <a:off x="2393968" y="2057293"/>
            <a:ext cx="3209574" cy="2389596"/>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1" name="Text Box 17">
            <a:extLst>
              <a:ext uri="{FF2B5EF4-FFF2-40B4-BE49-F238E27FC236}">
                <a16:creationId xmlns:a16="http://schemas.microsoft.com/office/drawing/2014/main" id="{83135F83-28DF-4187-B2EE-A4E71E3F33AB}"/>
              </a:ext>
            </a:extLst>
          </p:cNvPr>
          <p:cNvSpPr txBox="1">
            <a:spLocks noChangeArrowheads="1"/>
          </p:cNvSpPr>
          <p:nvPr/>
        </p:nvSpPr>
        <p:spPr bwMode="auto">
          <a:xfrm>
            <a:off x="5659044" y="1763663"/>
            <a:ext cx="3898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2400" dirty="0">
                <a:latin typeface="Arial Unicode MS" pitchFamily="34" charset="-128"/>
              </a:rPr>
              <a:t>A</a:t>
            </a:r>
            <a:endParaRPr lang="de-DE" altLang="de-DE" dirty="0">
              <a:latin typeface="Arial Unicode MS" pitchFamily="34" charset="-128"/>
            </a:endParaRPr>
          </a:p>
        </p:txBody>
      </p:sp>
      <p:sp>
        <p:nvSpPr>
          <p:cNvPr id="12" name="Text Box 18">
            <a:extLst>
              <a:ext uri="{FF2B5EF4-FFF2-40B4-BE49-F238E27FC236}">
                <a16:creationId xmlns:a16="http://schemas.microsoft.com/office/drawing/2014/main" id="{ED15ADEC-E090-4C38-B0A9-757173FCD8EB}"/>
              </a:ext>
            </a:extLst>
          </p:cNvPr>
          <p:cNvSpPr txBox="1">
            <a:spLocks noChangeArrowheads="1"/>
          </p:cNvSpPr>
          <p:nvPr/>
        </p:nvSpPr>
        <p:spPr bwMode="auto">
          <a:xfrm>
            <a:off x="3055709" y="1878916"/>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2400" dirty="0">
                <a:latin typeface="Arial Unicode MS" pitchFamily="34" charset="-128"/>
              </a:rPr>
              <a:t>N</a:t>
            </a:r>
            <a:r>
              <a:rPr lang="de-DE" altLang="de-DE" sz="2400" baseline="-25000" dirty="0">
                <a:latin typeface="Arial Unicode MS" pitchFamily="34" charset="-128"/>
              </a:rPr>
              <a:t>0</a:t>
            </a:r>
            <a:endParaRPr lang="de-DE" altLang="de-DE" baseline="-25000" dirty="0">
              <a:latin typeface="Arial Unicode MS" pitchFamily="34" charset="-128"/>
            </a:endParaRPr>
          </a:p>
        </p:txBody>
      </p:sp>
      <p:sp>
        <p:nvSpPr>
          <p:cNvPr id="13" name="Text Box 20">
            <a:extLst>
              <a:ext uri="{FF2B5EF4-FFF2-40B4-BE49-F238E27FC236}">
                <a16:creationId xmlns:a16="http://schemas.microsoft.com/office/drawing/2014/main" id="{1DC2BCEB-8A35-4DE2-91BA-97451DC0CF48}"/>
              </a:ext>
            </a:extLst>
          </p:cNvPr>
          <p:cNvSpPr txBox="1">
            <a:spLocks noChangeArrowheads="1"/>
          </p:cNvSpPr>
          <p:nvPr/>
        </p:nvSpPr>
        <p:spPr bwMode="auto">
          <a:xfrm>
            <a:off x="6034942" y="4219750"/>
            <a:ext cx="14253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2000" dirty="0">
                <a:latin typeface="Arial Unicode MS" pitchFamily="34" charset="-128"/>
              </a:rPr>
              <a:t>K (=Kapital)</a:t>
            </a:r>
          </a:p>
        </p:txBody>
      </p:sp>
      <p:sp>
        <p:nvSpPr>
          <p:cNvPr id="14" name="Line 21">
            <a:extLst>
              <a:ext uri="{FF2B5EF4-FFF2-40B4-BE49-F238E27FC236}">
                <a16:creationId xmlns:a16="http://schemas.microsoft.com/office/drawing/2014/main" id="{14949938-9F94-45C9-AC61-51896787F23A}"/>
              </a:ext>
            </a:extLst>
          </p:cNvPr>
          <p:cNvSpPr>
            <a:spLocks noChangeShapeType="1"/>
          </p:cNvSpPr>
          <p:nvPr/>
        </p:nvSpPr>
        <p:spPr bwMode="auto">
          <a:xfrm flipH="1">
            <a:off x="1479568" y="3151489"/>
            <a:ext cx="4724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5" name="Text Box 25">
            <a:extLst>
              <a:ext uri="{FF2B5EF4-FFF2-40B4-BE49-F238E27FC236}">
                <a16:creationId xmlns:a16="http://schemas.microsoft.com/office/drawing/2014/main" id="{449B9007-33CF-452F-91AF-709835DB1C2E}"/>
              </a:ext>
            </a:extLst>
          </p:cNvPr>
          <p:cNvSpPr txBox="1">
            <a:spLocks noChangeArrowheads="1"/>
          </p:cNvSpPr>
          <p:nvPr/>
        </p:nvSpPr>
        <p:spPr bwMode="auto">
          <a:xfrm>
            <a:off x="3998755" y="4640455"/>
            <a:ext cx="4235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2000" dirty="0">
                <a:latin typeface="Arial Unicode MS" pitchFamily="34" charset="-128"/>
              </a:rPr>
              <a:t>K</a:t>
            </a:r>
            <a:r>
              <a:rPr lang="de-DE" altLang="de-DE" sz="2000" baseline="-25000" dirty="0">
                <a:latin typeface="Arial Unicode MS" pitchFamily="34" charset="-128"/>
              </a:rPr>
              <a:t>0</a:t>
            </a:r>
          </a:p>
        </p:txBody>
      </p:sp>
      <p:sp>
        <p:nvSpPr>
          <p:cNvPr id="16" name="Line 21">
            <a:extLst>
              <a:ext uri="{FF2B5EF4-FFF2-40B4-BE49-F238E27FC236}">
                <a16:creationId xmlns:a16="http://schemas.microsoft.com/office/drawing/2014/main" id="{6C19A46D-E17C-4F7A-9AD8-8F8374612B00}"/>
              </a:ext>
            </a:extLst>
          </p:cNvPr>
          <p:cNvSpPr>
            <a:spLocks noChangeShapeType="1"/>
          </p:cNvSpPr>
          <p:nvPr/>
        </p:nvSpPr>
        <p:spPr bwMode="auto">
          <a:xfrm>
            <a:off x="4100529" y="3151489"/>
            <a:ext cx="38333" cy="14975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7" name="Text Box 19">
            <a:extLst>
              <a:ext uri="{FF2B5EF4-FFF2-40B4-BE49-F238E27FC236}">
                <a16:creationId xmlns:a16="http://schemas.microsoft.com/office/drawing/2014/main" id="{654141BD-585A-41AE-9F4C-93F0B0F14054}"/>
              </a:ext>
            </a:extLst>
          </p:cNvPr>
          <p:cNvSpPr txBox="1">
            <a:spLocks noChangeArrowheads="1"/>
          </p:cNvSpPr>
          <p:nvPr/>
        </p:nvSpPr>
        <p:spPr bwMode="auto">
          <a:xfrm>
            <a:off x="671531" y="2871518"/>
            <a:ext cx="8146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2400" dirty="0">
                <a:latin typeface="Arial Unicode MS" pitchFamily="34" charset="-128"/>
              </a:rPr>
              <a:t> </a:t>
            </a:r>
            <a:r>
              <a:rPr lang="de-DE" altLang="de-DE" sz="2400" dirty="0" err="1">
                <a:latin typeface="Arial Unicode MS" pitchFamily="34" charset="-128"/>
              </a:rPr>
              <a:t>i</a:t>
            </a:r>
            <a:r>
              <a:rPr lang="de-DE" altLang="de-DE" sz="2400" baseline="30000" dirty="0" err="1">
                <a:latin typeface="Arial Unicode MS" pitchFamily="34" charset="-128"/>
              </a:rPr>
              <a:t>g</a:t>
            </a:r>
            <a:r>
              <a:rPr lang="de-DE" altLang="de-DE" sz="2400" dirty="0">
                <a:latin typeface="Arial Unicode MS" pitchFamily="34" charset="-128"/>
              </a:rPr>
              <a:t>=i</a:t>
            </a:r>
            <a:r>
              <a:rPr lang="de-DE" altLang="de-DE" sz="2400" baseline="30000" dirty="0">
                <a:latin typeface="Arial Unicode MS" pitchFamily="34" charset="-128"/>
              </a:rPr>
              <a:t>n</a:t>
            </a:r>
          </a:p>
        </p:txBody>
      </p:sp>
      <p:sp>
        <p:nvSpPr>
          <p:cNvPr id="18" name="Text Box 19">
            <a:extLst>
              <a:ext uri="{FF2B5EF4-FFF2-40B4-BE49-F238E27FC236}">
                <a16:creationId xmlns:a16="http://schemas.microsoft.com/office/drawing/2014/main" id="{C008530B-FE70-488F-A4D5-96D3FFF41573}"/>
              </a:ext>
            </a:extLst>
          </p:cNvPr>
          <p:cNvSpPr txBox="1">
            <a:spLocks noChangeArrowheads="1"/>
          </p:cNvSpPr>
          <p:nvPr/>
        </p:nvSpPr>
        <p:spPr bwMode="auto">
          <a:xfrm>
            <a:off x="702930" y="1509526"/>
            <a:ext cx="7207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2400" dirty="0">
                <a:latin typeface="Arial Unicode MS" pitchFamily="34" charset="-128"/>
              </a:rPr>
              <a:t> </a:t>
            </a:r>
            <a:r>
              <a:rPr lang="de-DE" altLang="de-DE" sz="2400" dirty="0" err="1">
                <a:latin typeface="Arial Unicode MS" pitchFamily="34" charset="-128"/>
              </a:rPr>
              <a:t>i</a:t>
            </a:r>
            <a:r>
              <a:rPr lang="de-DE" altLang="de-DE" sz="2400" baseline="30000" dirty="0" err="1">
                <a:latin typeface="Arial Unicode MS" pitchFamily="34" charset="-128"/>
              </a:rPr>
              <a:t>g</a:t>
            </a:r>
            <a:r>
              <a:rPr lang="de-DE" altLang="de-DE" sz="2400" dirty="0" err="1">
                <a:latin typeface="Arial Unicode MS" pitchFamily="34" charset="-128"/>
              </a:rPr>
              <a:t>,i</a:t>
            </a:r>
            <a:r>
              <a:rPr lang="de-DE" altLang="de-DE" sz="2400" baseline="30000" dirty="0" err="1">
                <a:latin typeface="Arial Unicode MS" pitchFamily="34" charset="-128"/>
              </a:rPr>
              <a:t>n</a:t>
            </a:r>
            <a:endParaRPr lang="de-DE" altLang="de-DE" sz="2400" baseline="30000" dirty="0">
              <a:latin typeface="Arial Unicode MS" pitchFamily="34" charset="-128"/>
            </a:endParaRPr>
          </a:p>
        </p:txBody>
      </p:sp>
      <p:sp>
        <p:nvSpPr>
          <p:cNvPr id="19" name="Line 15">
            <a:extLst>
              <a:ext uri="{FF2B5EF4-FFF2-40B4-BE49-F238E27FC236}">
                <a16:creationId xmlns:a16="http://schemas.microsoft.com/office/drawing/2014/main" id="{C6163CE9-0721-4962-B123-D0AF88BC871B}"/>
              </a:ext>
            </a:extLst>
          </p:cNvPr>
          <p:cNvSpPr>
            <a:spLocks noChangeShapeType="1"/>
          </p:cNvSpPr>
          <p:nvPr/>
        </p:nvSpPr>
        <p:spPr bwMode="auto">
          <a:xfrm>
            <a:off x="3739870" y="1714429"/>
            <a:ext cx="2083098" cy="1938709"/>
          </a:xfrm>
          <a:prstGeom prst="line">
            <a:avLst/>
          </a:prstGeom>
          <a:noFill/>
          <a:ln w="38100">
            <a:solidFill>
              <a:srgbClr val="C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0" name="Text Box 18">
            <a:extLst>
              <a:ext uri="{FF2B5EF4-FFF2-40B4-BE49-F238E27FC236}">
                <a16:creationId xmlns:a16="http://schemas.microsoft.com/office/drawing/2014/main" id="{82B89FA5-9CA0-43CB-81A9-0ED5017BB830}"/>
              </a:ext>
            </a:extLst>
          </p:cNvPr>
          <p:cNvSpPr txBox="1">
            <a:spLocks noChangeArrowheads="1"/>
          </p:cNvSpPr>
          <p:nvPr/>
        </p:nvSpPr>
        <p:spPr bwMode="auto">
          <a:xfrm>
            <a:off x="5826256" y="3466788"/>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2400" dirty="0">
                <a:latin typeface="Arial Unicode MS" pitchFamily="34" charset="-128"/>
              </a:rPr>
              <a:t>N</a:t>
            </a:r>
            <a:r>
              <a:rPr lang="de-DE" altLang="de-DE" sz="2400" baseline="-25000" dirty="0">
                <a:latin typeface="Arial Unicode MS" pitchFamily="34" charset="-128"/>
              </a:rPr>
              <a:t>1</a:t>
            </a:r>
            <a:endParaRPr lang="de-DE" altLang="de-DE" baseline="-25000" dirty="0">
              <a:latin typeface="Arial Unicode MS" pitchFamily="34" charset="-128"/>
            </a:endParaRPr>
          </a:p>
        </p:txBody>
      </p:sp>
      <p:sp>
        <p:nvSpPr>
          <p:cNvPr id="21" name="Line 21">
            <a:extLst>
              <a:ext uri="{FF2B5EF4-FFF2-40B4-BE49-F238E27FC236}">
                <a16:creationId xmlns:a16="http://schemas.microsoft.com/office/drawing/2014/main" id="{A2D480B4-B7E2-4463-A636-ED88B75D7AE8}"/>
              </a:ext>
            </a:extLst>
          </p:cNvPr>
          <p:cNvSpPr>
            <a:spLocks noChangeShapeType="1"/>
          </p:cNvSpPr>
          <p:nvPr/>
        </p:nvSpPr>
        <p:spPr bwMode="auto">
          <a:xfrm flipH="1">
            <a:off x="1377670" y="2659600"/>
            <a:ext cx="3406086" cy="9022"/>
          </a:xfrm>
          <a:prstGeom prst="line">
            <a:avLst/>
          </a:prstGeom>
          <a:noFill/>
          <a:ln w="63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22" name="Line 21">
            <a:extLst>
              <a:ext uri="{FF2B5EF4-FFF2-40B4-BE49-F238E27FC236}">
                <a16:creationId xmlns:a16="http://schemas.microsoft.com/office/drawing/2014/main" id="{F4F587F1-430D-4389-B0F4-11957E6BA4EB}"/>
              </a:ext>
            </a:extLst>
          </p:cNvPr>
          <p:cNvSpPr>
            <a:spLocks noChangeShapeType="1"/>
          </p:cNvSpPr>
          <p:nvPr/>
        </p:nvSpPr>
        <p:spPr bwMode="auto">
          <a:xfrm>
            <a:off x="5294682" y="3138329"/>
            <a:ext cx="47339" cy="1510673"/>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23" name="Text Box 19">
            <a:extLst>
              <a:ext uri="{FF2B5EF4-FFF2-40B4-BE49-F238E27FC236}">
                <a16:creationId xmlns:a16="http://schemas.microsoft.com/office/drawing/2014/main" id="{7C75FD8E-A14C-4510-ADCA-CD075EEAA07B}"/>
              </a:ext>
            </a:extLst>
          </p:cNvPr>
          <p:cNvSpPr txBox="1">
            <a:spLocks noChangeArrowheads="1"/>
          </p:cNvSpPr>
          <p:nvPr/>
        </p:nvSpPr>
        <p:spPr bwMode="auto">
          <a:xfrm>
            <a:off x="182587" y="2397559"/>
            <a:ext cx="12650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2400" dirty="0">
                <a:solidFill>
                  <a:srgbClr val="0070C0"/>
                </a:solidFill>
                <a:latin typeface="Arial Unicode MS" pitchFamily="34" charset="-128"/>
              </a:rPr>
              <a:t> neuer i</a:t>
            </a:r>
            <a:r>
              <a:rPr lang="de-DE" altLang="de-DE" sz="2400" baseline="30000" dirty="0">
                <a:solidFill>
                  <a:srgbClr val="0070C0"/>
                </a:solidFill>
                <a:latin typeface="Arial Unicode MS" pitchFamily="34" charset="-128"/>
              </a:rPr>
              <a:t>n</a:t>
            </a:r>
          </a:p>
        </p:txBody>
      </p:sp>
      <p:sp>
        <p:nvSpPr>
          <p:cNvPr id="24" name="Text Box 25">
            <a:extLst>
              <a:ext uri="{FF2B5EF4-FFF2-40B4-BE49-F238E27FC236}">
                <a16:creationId xmlns:a16="http://schemas.microsoft.com/office/drawing/2014/main" id="{2ECFB758-EB17-4FBC-8352-BA631AB66187}"/>
              </a:ext>
            </a:extLst>
          </p:cNvPr>
          <p:cNvSpPr txBox="1">
            <a:spLocks noChangeArrowheads="1"/>
          </p:cNvSpPr>
          <p:nvPr/>
        </p:nvSpPr>
        <p:spPr bwMode="auto">
          <a:xfrm>
            <a:off x="5180030" y="4660850"/>
            <a:ext cx="423514" cy="400110"/>
          </a:xfrm>
          <a:prstGeom prst="rect">
            <a:avLst/>
          </a:prstGeom>
          <a:solidFill>
            <a:schemeClr val="accent1">
              <a:lumMod val="20000"/>
              <a:lumOff val="80000"/>
            </a:schemeClr>
          </a:solidFill>
          <a:ln w="9525">
            <a:solidFill>
              <a:srgbClr val="000000"/>
            </a:solidFill>
            <a:miter lim="800000"/>
            <a:headEnd/>
            <a:tailEnd/>
          </a:ln>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de-DE" sz="2000" b="1" dirty="0">
                <a:solidFill>
                  <a:srgbClr val="0070C0"/>
                </a:solidFill>
                <a:latin typeface="Arial Unicode MS" pitchFamily="34" charset="-128"/>
              </a:rPr>
              <a:t>K</a:t>
            </a:r>
            <a:r>
              <a:rPr lang="de-DE" altLang="de-DE" sz="2000" b="1" baseline="-25000" dirty="0">
                <a:solidFill>
                  <a:srgbClr val="0070C0"/>
                </a:solidFill>
                <a:latin typeface="Arial Unicode MS" pitchFamily="34" charset="-128"/>
              </a:rPr>
              <a:t>1</a:t>
            </a:r>
          </a:p>
        </p:txBody>
      </p:sp>
    </p:spTree>
    <p:extLst>
      <p:ext uri="{BB962C8B-B14F-4D97-AF65-F5344CB8AC3E}">
        <p14:creationId xmlns:p14="http://schemas.microsoft.com/office/powerpoint/2010/main" val="1271839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feld 31"/>
          <p:cNvSpPr txBox="1"/>
          <p:nvPr/>
        </p:nvSpPr>
        <p:spPr>
          <a:xfrm>
            <a:off x="548640" y="309197"/>
            <a:ext cx="2948884" cy="369332"/>
          </a:xfrm>
          <a:prstGeom prst="rect">
            <a:avLst/>
          </a:prstGeom>
          <a:noFill/>
        </p:spPr>
        <p:txBody>
          <a:bodyPr wrap="none" rtlCol="0">
            <a:spAutoFit/>
          </a:bodyPr>
          <a:lstStyle/>
          <a:p>
            <a:r>
              <a:rPr lang="de-DE" b="1" u="sng" dirty="0"/>
              <a:t>Übungsaufgaben zu Kapitel 8</a:t>
            </a:r>
          </a:p>
        </p:txBody>
      </p:sp>
      <p:sp>
        <p:nvSpPr>
          <p:cNvPr id="48" name="Textfeld 47"/>
          <p:cNvSpPr txBox="1"/>
          <p:nvPr/>
        </p:nvSpPr>
        <p:spPr>
          <a:xfrm>
            <a:off x="8701237" y="6488668"/>
            <a:ext cx="301686" cy="369332"/>
          </a:xfrm>
          <a:prstGeom prst="rect">
            <a:avLst/>
          </a:prstGeom>
          <a:noFill/>
        </p:spPr>
        <p:txBody>
          <a:bodyPr wrap="none" rtlCol="0">
            <a:spAutoFit/>
          </a:bodyPr>
          <a:lstStyle/>
          <a:p>
            <a:r>
              <a:rPr lang="de-DE" dirty="0"/>
              <a:t>4</a:t>
            </a:r>
          </a:p>
        </p:txBody>
      </p:sp>
      <p:sp>
        <p:nvSpPr>
          <p:cNvPr id="58" name="Textfeld 57"/>
          <p:cNvSpPr txBox="1"/>
          <p:nvPr/>
        </p:nvSpPr>
        <p:spPr>
          <a:xfrm>
            <a:off x="548639" y="1671108"/>
            <a:ext cx="7565457" cy="646331"/>
          </a:xfrm>
          <a:prstGeom prst="rect">
            <a:avLst/>
          </a:prstGeom>
          <a:noFill/>
        </p:spPr>
        <p:txBody>
          <a:bodyPr wrap="square" rtlCol="0">
            <a:spAutoFit/>
          </a:bodyPr>
          <a:lstStyle/>
          <a:p>
            <a:r>
              <a:rPr lang="de-DE" dirty="0">
                <a:solidFill>
                  <a:srgbClr val="0070C0"/>
                </a:solidFill>
              </a:rPr>
              <a:t>Mit dem „Preis des Geldes“ meint man den Zinssatz, zu dem die Zentralbank bereit ist, den Banken Kredit zu geben.</a:t>
            </a:r>
          </a:p>
        </p:txBody>
      </p:sp>
      <p:sp>
        <p:nvSpPr>
          <p:cNvPr id="2" name="Rechteck 1"/>
          <p:cNvSpPr/>
          <p:nvPr/>
        </p:nvSpPr>
        <p:spPr>
          <a:xfrm>
            <a:off x="548639" y="678529"/>
            <a:ext cx="7334451" cy="992579"/>
          </a:xfrm>
          <a:prstGeom prst="rect">
            <a:avLst/>
          </a:prstGeom>
        </p:spPr>
        <p:txBody>
          <a:bodyPr wrap="square">
            <a:spAutoFit/>
          </a:bodyPr>
          <a:lstStyle/>
          <a:p>
            <a:pPr>
              <a:spcAft>
                <a:spcPct val="25000"/>
              </a:spcAft>
            </a:pPr>
            <a:r>
              <a:rPr lang="en-GB" altLang="de-DE">
                <a:cs typeface="Times New Roman" pitchFamily="18" charset="0"/>
              </a:rPr>
              <a:t>Aufgabe</a:t>
            </a:r>
            <a:r>
              <a:rPr lang="en-GB" altLang="de-DE" dirty="0">
                <a:cs typeface="Times New Roman" pitchFamily="18" charset="0"/>
              </a:rPr>
              <a:t> 2: </a:t>
            </a:r>
          </a:p>
          <a:p>
            <a:pPr>
              <a:spcAft>
                <a:spcPct val="25000"/>
              </a:spcAft>
            </a:pPr>
            <a:r>
              <a:rPr lang="en-GB" altLang="de-DE" dirty="0" err="1">
                <a:cs typeface="Times New Roman" pitchFamily="18" charset="0"/>
              </a:rPr>
              <a:t>Manchmal</a:t>
            </a:r>
            <a:r>
              <a:rPr lang="en-GB" altLang="de-DE" dirty="0">
                <a:cs typeface="Times New Roman" pitchFamily="18" charset="0"/>
              </a:rPr>
              <a:t> </a:t>
            </a:r>
            <a:r>
              <a:rPr lang="en-GB" altLang="de-DE" dirty="0" err="1">
                <a:cs typeface="Times New Roman" pitchFamily="18" charset="0"/>
              </a:rPr>
              <a:t>kann</a:t>
            </a:r>
            <a:r>
              <a:rPr lang="en-GB" altLang="de-DE" dirty="0">
                <a:cs typeface="Times New Roman" pitchFamily="18" charset="0"/>
              </a:rPr>
              <a:t> man in der </a:t>
            </a:r>
            <a:r>
              <a:rPr lang="en-GB" altLang="de-DE" dirty="0" err="1">
                <a:cs typeface="Times New Roman" pitchFamily="18" charset="0"/>
              </a:rPr>
              <a:t>Zeitung</a:t>
            </a:r>
            <a:r>
              <a:rPr lang="en-GB" altLang="de-DE" dirty="0">
                <a:cs typeface="Times New Roman" pitchFamily="18" charset="0"/>
              </a:rPr>
              <a:t> lessen, die </a:t>
            </a:r>
            <a:r>
              <a:rPr lang="en-GB" altLang="de-DE" dirty="0" err="1">
                <a:cs typeface="Times New Roman" pitchFamily="18" charset="0"/>
              </a:rPr>
              <a:t>Zentralbank</a:t>
            </a:r>
            <a:r>
              <a:rPr lang="en-GB" altLang="de-DE" dirty="0">
                <a:cs typeface="Times New Roman" pitchFamily="18" charset="0"/>
              </a:rPr>
              <a:t> </a:t>
            </a:r>
            <a:r>
              <a:rPr lang="en-GB" altLang="de-DE" dirty="0" err="1">
                <a:cs typeface="Times New Roman" pitchFamily="18" charset="0"/>
              </a:rPr>
              <a:t>habe</a:t>
            </a:r>
            <a:r>
              <a:rPr lang="en-GB" altLang="de-DE" dirty="0">
                <a:cs typeface="Times New Roman" pitchFamily="18" charset="0"/>
              </a:rPr>
              <a:t> den </a:t>
            </a:r>
            <a:r>
              <a:rPr lang="en-GB" altLang="de-DE" dirty="0" err="1">
                <a:cs typeface="Times New Roman" pitchFamily="18" charset="0"/>
              </a:rPr>
              <a:t>Preis</a:t>
            </a:r>
            <a:r>
              <a:rPr lang="en-GB" altLang="de-DE" dirty="0">
                <a:cs typeface="Times New Roman" pitchFamily="18" charset="0"/>
              </a:rPr>
              <a:t> des </a:t>
            </a:r>
            <a:r>
              <a:rPr lang="en-GB" altLang="de-DE" dirty="0" err="1">
                <a:cs typeface="Times New Roman" pitchFamily="18" charset="0"/>
              </a:rPr>
              <a:t>Geldes</a:t>
            </a:r>
            <a:r>
              <a:rPr lang="en-GB" altLang="de-DE" dirty="0">
                <a:cs typeface="Times New Roman" pitchFamily="18" charset="0"/>
              </a:rPr>
              <a:t> </a:t>
            </a:r>
            <a:r>
              <a:rPr lang="en-GB" altLang="de-DE" dirty="0" err="1">
                <a:cs typeface="Times New Roman" pitchFamily="18" charset="0"/>
              </a:rPr>
              <a:t>angehoben</a:t>
            </a:r>
            <a:r>
              <a:rPr lang="en-GB" altLang="de-DE" dirty="0">
                <a:cs typeface="Times New Roman" pitchFamily="18" charset="0"/>
              </a:rPr>
              <a:t>. Was </a:t>
            </a:r>
            <a:r>
              <a:rPr lang="en-GB" altLang="de-DE" dirty="0" err="1">
                <a:cs typeface="Times New Roman" pitchFamily="18" charset="0"/>
              </a:rPr>
              <a:t>ist</a:t>
            </a:r>
            <a:r>
              <a:rPr lang="en-GB" altLang="de-DE" dirty="0">
                <a:cs typeface="Times New Roman" pitchFamily="18" charset="0"/>
              </a:rPr>
              <a:t> </a:t>
            </a:r>
            <a:r>
              <a:rPr lang="en-GB" altLang="de-DE" dirty="0" err="1">
                <a:cs typeface="Times New Roman" pitchFamily="18" charset="0"/>
              </a:rPr>
              <a:t>unter</a:t>
            </a:r>
            <a:r>
              <a:rPr lang="en-GB" altLang="de-DE" dirty="0">
                <a:cs typeface="Times New Roman" pitchFamily="18" charset="0"/>
              </a:rPr>
              <a:t> “</a:t>
            </a:r>
            <a:r>
              <a:rPr lang="en-GB" altLang="de-DE" dirty="0" err="1">
                <a:cs typeface="Times New Roman" pitchFamily="18" charset="0"/>
              </a:rPr>
              <a:t>Preis</a:t>
            </a:r>
            <a:r>
              <a:rPr lang="en-GB" altLang="de-DE" dirty="0">
                <a:cs typeface="Times New Roman" pitchFamily="18" charset="0"/>
              </a:rPr>
              <a:t> des </a:t>
            </a:r>
            <a:r>
              <a:rPr lang="en-GB" altLang="de-DE" dirty="0" err="1">
                <a:cs typeface="Times New Roman" pitchFamily="18" charset="0"/>
              </a:rPr>
              <a:t>Geldes</a:t>
            </a:r>
            <a:r>
              <a:rPr lang="en-GB" altLang="de-DE" dirty="0">
                <a:cs typeface="Times New Roman" pitchFamily="18" charset="0"/>
              </a:rPr>
              <a:t>” </a:t>
            </a:r>
            <a:r>
              <a:rPr lang="en-GB" altLang="de-DE" dirty="0" err="1">
                <a:cs typeface="Times New Roman" pitchFamily="18" charset="0"/>
              </a:rPr>
              <a:t>zu</a:t>
            </a:r>
            <a:r>
              <a:rPr lang="en-GB" altLang="de-DE" dirty="0">
                <a:cs typeface="Times New Roman" pitchFamily="18" charset="0"/>
              </a:rPr>
              <a:t> </a:t>
            </a:r>
            <a:r>
              <a:rPr lang="en-GB" altLang="de-DE" dirty="0" err="1">
                <a:cs typeface="Times New Roman" pitchFamily="18" charset="0"/>
              </a:rPr>
              <a:t>verstehen</a:t>
            </a:r>
            <a:r>
              <a:rPr lang="en-GB" altLang="de-DE" dirty="0">
                <a:cs typeface="Times New Roman" pitchFamily="18" charset="0"/>
              </a:rPr>
              <a:t>? </a:t>
            </a:r>
          </a:p>
        </p:txBody>
      </p:sp>
      <p:sp>
        <p:nvSpPr>
          <p:cNvPr id="8" name="Rechteck 7">
            <a:extLst>
              <a:ext uri="{FF2B5EF4-FFF2-40B4-BE49-F238E27FC236}">
                <a16:creationId xmlns:a16="http://schemas.microsoft.com/office/drawing/2014/main" id="{595AB392-7841-440F-9329-9724E99D0C6B}"/>
              </a:ext>
            </a:extLst>
          </p:cNvPr>
          <p:cNvSpPr/>
          <p:nvPr/>
        </p:nvSpPr>
        <p:spPr>
          <a:xfrm>
            <a:off x="537419" y="2778580"/>
            <a:ext cx="7565457" cy="992579"/>
          </a:xfrm>
          <a:prstGeom prst="rect">
            <a:avLst/>
          </a:prstGeom>
        </p:spPr>
        <p:txBody>
          <a:bodyPr wrap="square">
            <a:spAutoFit/>
          </a:bodyPr>
          <a:lstStyle/>
          <a:p>
            <a:pPr>
              <a:spcAft>
                <a:spcPct val="25000"/>
              </a:spcAft>
            </a:pPr>
            <a:r>
              <a:rPr lang="en-GB" altLang="de-DE" dirty="0" err="1">
                <a:cs typeface="Times New Roman" pitchFamily="18" charset="0"/>
              </a:rPr>
              <a:t>Aufgabe</a:t>
            </a:r>
            <a:r>
              <a:rPr lang="en-GB" altLang="de-DE" dirty="0">
                <a:cs typeface="Times New Roman" pitchFamily="18" charset="0"/>
              </a:rPr>
              <a:t> 4: </a:t>
            </a:r>
          </a:p>
          <a:p>
            <a:pPr>
              <a:spcAft>
                <a:spcPct val="25000"/>
              </a:spcAft>
            </a:pPr>
            <a:r>
              <a:rPr lang="en-GB" altLang="de-DE" dirty="0" err="1">
                <a:cs typeface="Times New Roman" pitchFamily="18" charset="0"/>
              </a:rPr>
              <a:t>Welche</a:t>
            </a:r>
            <a:r>
              <a:rPr lang="en-GB" altLang="de-DE" dirty="0">
                <a:cs typeface="Times New Roman" pitchFamily="18" charset="0"/>
              </a:rPr>
              <a:t> </a:t>
            </a:r>
            <a:r>
              <a:rPr lang="en-GB" altLang="de-DE" dirty="0" err="1">
                <a:cs typeface="Times New Roman" pitchFamily="18" charset="0"/>
              </a:rPr>
              <a:t>beiden</a:t>
            </a:r>
            <a:r>
              <a:rPr lang="en-GB" altLang="de-DE" dirty="0">
                <a:cs typeface="Times New Roman" pitchFamily="18" charset="0"/>
              </a:rPr>
              <a:t> </a:t>
            </a:r>
            <a:r>
              <a:rPr lang="en-GB" altLang="de-DE" dirty="0" err="1">
                <a:cs typeface="Times New Roman" pitchFamily="18" charset="0"/>
              </a:rPr>
              <a:t>grundsätzlichen</a:t>
            </a:r>
            <a:r>
              <a:rPr lang="en-GB" altLang="de-DE" dirty="0">
                <a:cs typeface="Times New Roman" pitchFamily="18" charset="0"/>
              </a:rPr>
              <a:t> </a:t>
            </a:r>
            <a:r>
              <a:rPr lang="en-GB" altLang="de-DE" dirty="0" err="1">
                <a:cs typeface="Times New Roman" pitchFamily="18" charset="0"/>
              </a:rPr>
              <a:t>Möglichkeiten</a:t>
            </a:r>
            <a:r>
              <a:rPr lang="en-GB" altLang="de-DE" dirty="0">
                <a:cs typeface="Times New Roman" pitchFamily="18" charset="0"/>
              </a:rPr>
              <a:t> </a:t>
            </a:r>
            <a:r>
              <a:rPr lang="en-GB" altLang="de-DE" dirty="0" err="1">
                <a:cs typeface="Times New Roman" pitchFamily="18" charset="0"/>
              </a:rPr>
              <a:t>zur</a:t>
            </a:r>
            <a:r>
              <a:rPr lang="en-GB" altLang="de-DE" dirty="0">
                <a:cs typeface="Times New Roman" pitchFamily="18" charset="0"/>
              </a:rPr>
              <a:t> </a:t>
            </a:r>
            <a:r>
              <a:rPr lang="en-GB" altLang="de-DE" dirty="0" err="1">
                <a:cs typeface="Times New Roman" pitchFamily="18" charset="0"/>
              </a:rPr>
              <a:t>Steuerung</a:t>
            </a:r>
            <a:r>
              <a:rPr lang="en-GB" altLang="de-DE" dirty="0">
                <a:cs typeface="Times New Roman" pitchFamily="18" charset="0"/>
              </a:rPr>
              <a:t> des </a:t>
            </a:r>
            <a:r>
              <a:rPr lang="en-GB" altLang="de-DE" dirty="0" err="1">
                <a:cs typeface="Times New Roman" pitchFamily="18" charset="0"/>
              </a:rPr>
              <a:t>Geldangebots</a:t>
            </a:r>
            <a:r>
              <a:rPr lang="en-GB" altLang="de-DE" dirty="0">
                <a:cs typeface="Times New Roman" pitchFamily="18" charset="0"/>
              </a:rPr>
              <a:t> </a:t>
            </a:r>
            <a:r>
              <a:rPr lang="en-GB" altLang="de-DE" dirty="0" err="1">
                <a:cs typeface="Times New Roman" pitchFamily="18" charset="0"/>
              </a:rPr>
              <a:t>haben</a:t>
            </a:r>
            <a:r>
              <a:rPr lang="en-GB" altLang="de-DE" dirty="0">
                <a:cs typeface="Times New Roman" pitchFamily="18" charset="0"/>
              </a:rPr>
              <a:t> die </a:t>
            </a:r>
            <a:r>
              <a:rPr lang="en-GB" altLang="de-DE" dirty="0" err="1">
                <a:cs typeface="Times New Roman" pitchFamily="18" charset="0"/>
              </a:rPr>
              <a:t>Zentralbanken</a:t>
            </a:r>
            <a:r>
              <a:rPr lang="en-GB" altLang="de-DE" dirty="0">
                <a:cs typeface="Times New Roman" pitchFamily="18" charset="0"/>
              </a:rPr>
              <a:t>?</a:t>
            </a:r>
          </a:p>
        </p:txBody>
      </p:sp>
      <p:sp>
        <p:nvSpPr>
          <p:cNvPr id="9" name="Textfeld 8">
            <a:extLst>
              <a:ext uri="{FF2B5EF4-FFF2-40B4-BE49-F238E27FC236}">
                <a16:creationId xmlns:a16="http://schemas.microsoft.com/office/drawing/2014/main" id="{2F960170-8E2B-406F-A932-5B4756016C21}"/>
              </a:ext>
            </a:extLst>
          </p:cNvPr>
          <p:cNvSpPr txBox="1"/>
          <p:nvPr/>
        </p:nvSpPr>
        <p:spPr>
          <a:xfrm>
            <a:off x="537419" y="3725039"/>
            <a:ext cx="7565457" cy="923330"/>
          </a:xfrm>
          <a:prstGeom prst="rect">
            <a:avLst/>
          </a:prstGeom>
          <a:noFill/>
        </p:spPr>
        <p:txBody>
          <a:bodyPr wrap="square" rtlCol="0">
            <a:spAutoFit/>
          </a:bodyPr>
          <a:lstStyle/>
          <a:p>
            <a:r>
              <a:rPr lang="de-DE" dirty="0">
                <a:solidFill>
                  <a:srgbClr val="0070C0"/>
                </a:solidFill>
              </a:rPr>
              <a:t>Die Zentralbanken können</a:t>
            </a:r>
          </a:p>
          <a:p>
            <a:pPr marL="285750" indent="-285750">
              <a:buFont typeface="Arial" panose="020B0604020202020204" pitchFamily="34" charset="0"/>
              <a:buChar char="•"/>
            </a:pPr>
            <a:r>
              <a:rPr lang="de-DE" dirty="0">
                <a:solidFill>
                  <a:srgbClr val="0070C0"/>
                </a:solidFill>
              </a:rPr>
              <a:t>die Menge der Reserven verändern oder </a:t>
            </a:r>
          </a:p>
          <a:p>
            <a:pPr marL="285750" indent="-285750">
              <a:buFont typeface="Arial" panose="020B0604020202020204" pitchFamily="34" charset="0"/>
              <a:buChar char="•"/>
            </a:pPr>
            <a:r>
              <a:rPr lang="de-DE" dirty="0">
                <a:solidFill>
                  <a:srgbClr val="0070C0"/>
                </a:solidFill>
              </a:rPr>
              <a:t>den Zinssatz verändern, zu dem sie Reserven bereitstellen.</a:t>
            </a:r>
          </a:p>
        </p:txBody>
      </p:sp>
    </p:spTree>
    <p:extLst>
      <p:ext uri="{BB962C8B-B14F-4D97-AF65-F5344CB8AC3E}">
        <p14:creationId xmlns:p14="http://schemas.microsoft.com/office/powerpoint/2010/main" val="1623950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77516" y="567891"/>
            <a:ext cx="2948884" cy="369332"/>
          </a:xfrm>
          <a:prstGeom prst="rect">
            <a:avLst/>
          </a:prstGeom>
          <a:noFill/>
        </p:spPr>
        <p:txBody>
          <a:bodyPr wrap="none" rtlCol="0">
            <a:spAutoFit/>
          </a:bodyPr>
          <a:lstStyle/>
          <a:p>
            <a:r>
              <a:rPr lang="de-DE" b="1" u="sng" dirty="0"/>
              <a:t>Übungsaufgaben zu Kapitel 9</a:t>
            </a:r>
          </a:p>
        </p:txBody>
      </p:sp>
      <p:sp>
        <p:nvSpPr>
          <p:cNvPr id="4" name="Textfeld 3"/>
          <p:cNvSpPr txBox="1"/>
          <p:nvPr/>
        </p:nvSpPr>
        <p:spPr>
          <a:xfrm>
            <a:off x="577516" y="2879551"/>
            <a:ext cx="7128792" cy="2862322"/>
          </a:xfrm>
          <a:prstGeom prst="rect">
            <a:avLst/>
          </a:prstGeom>
          <a:noFill/>
        </p:spPr>
        <p:txBody>
          <a:bodyPr wrap="square" rtlCol="0">
            <a:spAutoFit/>
          </a:bodyPr>
          <a:lstStyle/>
          <a:p>
            <a:r>
              <a:rPr lang="de-DE" sz="2000" dirty="0">
                <a:solidFill>
                  <a:srgbClr val="0070C0"/>
                </a:solidFill>
              </a:rPr>
              <a:t>Für die Sparer sind nicht die Nominalzinsen von Bedeutung sondern die Realzinsen. Sind die Nominalzinsen hoch, dann ist in der Regel auch die Inflation hoch. Es hat in der Vergangenheit sogar Fälle gegeben, in denen die Inflationsrate höher lag als der Nominalzins. Das bedeutet, dass die Realzinsen negativ waren. </a:t>
            </a:r>
          </a:p>
          <a:p>
            <a:r>
              <a:rPr lang="de-DE" sz="2000" dirty="0">
                <a:solidFill>
                  <a:srgbClr val="0070C0"/>
                </a:solidFill>
              </a:rPr>
              <a:t>Bis 2021 sind die Nominalzinsen auch deshalb so niedrig gewesen, weil die Inflationsrate sehr niedrig war.</a:t>
            </a:r>
          </a:p>
          <a:p>
            <a:r>
              <a:rPr lang="de-DE" sz="2000" dirty="0">
                <a:solidFill>
                  <a:srgbClr val="0070C0"/>
                </a:solidFill>
              </a:rPr>
              <a:t>Um sagen zu können, ob die Sparer es besser hatten, muss also die Realzinsen kennen.</a:t>
            </a:r>
          </a:p>
        </p:txBody>
      </p:sp>
      <p:sp>
        <p:nvSpPr>
          <p:cNvPr id="5" name="Rechteck 4"/>
          <p:cNvSpPr/>
          <p:nvPr/>
        </p:nvSpPr>
        <p:spPr>
          <a:xfrm>
            <a:off x="577516" y="937223"/>
            <a:ext cx="6912768" cy="1754326"/>
          </a:xfrm>
          <a:prstGeom prst="rect">
            <a:avLst/>
          </a:prstGeom>
        </p:spPr>
        <p:txBody>
          <a:bodyPr wrap="square">
            <a:spAutoFit/>
          </a:bodyPr>
          <a:lstStyle/>
          <a:p>
            <a:pPr>
              <a:spcBef>
                <a:spcPts val="600"/>
              </a:spcBef>
              <a:spcAft>
                <a:spcPts val="0"/>
              </a:spcAft>
            </a:pPr>
            <a:r>
              <a:rPr lang="de-DE" dirty="0">
                <a:latin typeface="Arial" panose="020B0604020202020204" pitchFamily="34" charset="0"/>
                <a:ea typeface="Times New Roman" panose="02020603050405020304" pitchFamily="18" charset="0"/>
              </a:rPr>
              <a:t>Zur Zeit gibt es viele Klagen darüber, dass die Zinsen so niedrig seien. In der Tat bietet eine 30-jährige Bundesanleihe zur Zeit lediglich eine Rendite von ca. 1,5%. Früher hingegen gab es sehr viel höhere Renditen. Im Jahr 2000 belief sich die Rendite noch auf ca. 6,5%. Hatten die Sparer es früher also besser? Begründen Sie Ihre Antwort sorgfältig.</a:t>
            </a:r>
            <a:endParaRPr lang="de-DE" sz="18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910736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feld 31"/>
          <p:cNvSpPr txBox="1"/>
          <p:nvPr/>
        </p:nvSpPr>
        <p:spPr>
          <a:xfrm>
            <a:off x="548640" y="309197"/>
            <a:ext cx="2978829" cy="369332"/>
          </a:xfrm>
          <a:prstGeom prst="rect">
            <a:avLst/>
          </a:prstGeom>
          <a:noFill/>
        </p:spPr>
        <p:txBody>
          <a:bodyPr wrap="none" rtlCol="0">
            <a:spAutoFit/>
          </a:bodyPr>
          <a:lstStyle/>
          <a:p>
            <a:r>
              <a:rPr lang="de-DE" b="1" u="sng" dirty="0"/>
              <a:t>Zusatz-Aufgabe zu Kapitel  3:</a:t>
            </a:r>
          </a:p>
        </p:txBody>
      </p:sp>
      <p:sp>
        <p:nvSpPr>
          <p:cNvPr id="48" name="Textfeld 47"/>
          <p:cNvSpPr txBox="1"/>
          <p:nvPr/>
        </p:nvSpPr>
        <p:spPr>
          <a:xfrm>
            <a:off x="8701237" y="6488668"/>
            <a:ext cx="301686" cy="369332"/>
          </a:xfrm>
          <a:prstGeom prst="rect">
            <a:avLst/>
          </a:prstGeom>
          <a:noFill/>
        </p:spPr>
        <p:txBody>
          <a:bodyPr wrap="none" rtlCol="0">
            <a:spAutoFit/>
          </a:bodyPr>
          <a:lstStyle/>
          <a:p>
            <a:r>
              <a:rPr lang="de-DE" dirty="0"/>
              <a:t>5</a:t>
            </a:r>
          </a:p>
        </p:txBody>
      </p:sp>
      <p:sp>
        <p:nvSpPr>
          <p:cNvPr id="10" name="Rechteck 9">
            <a:extLst>
              <a:ext uri="{FF2B5EF4-FFF2-40B4-BE49-F238E27FC236}">
                <a16:creationId xmlns:a16="http://schemas.microsoft.com/office/drawing/2014/main" id="{B68F5C4E-E8DC-4C48-96CF-A6D6C5BCC5EA}"/>
              </a:ext>
            </a:extLst>
          </p:cNvPr>
          <p:cNvSpPr/>
          <p:nvPr/>
        </p:nvSpPr>
        <p:spPr>
          <a:xfrm>
            <a:off x="548638" y="842783"/>
            <a:ext cx="7565457" cy="646331"/>
          </a:xfrm>
          <a:prstGeom prst="rect">
            <a:avLst/>
          </a:prstGeom>
        </p:spPr>
        <p:txBody>
          <a:bodyPr wrap="square">
            <a:spAutoFit/>
          </a:bodyPr>
          <a:lstStyle/>
          <a:p>
            <a:pPr>
              <a:spcAft>
                <a:spcPct val="25000"/>
              </a:spcAft>
            </a:pPr>
            <a:r>
              <a:rPr lang="en-GB" altLang="de-DE" dirty="0">
                <a:cs typeface="Times New Roman" pitchFamily="18" charset="0"/>
              </a:rPr>
              <a:t>Wie </a:t>
            </a:r>
            <a:r>
              <a:rPr lang="en-GB" altLang="de-DE" dirty="0" err="1">
                <a:cs typeface="Times New Roman" pitchFamily="18" charset="0"/>
              </a:rPr>
              <a:t>unterscheiden</a:t>
            </a:r>
            <a:r>
              <a:rPr lang="en-GB" altLang="de-DE" dirty="0">
                <a:cs typeface="Times New Roman" pitchFamily="18" charset="0"/>
              </a:rPr>
              <a:t> </a:t>
            </a:r>
            <a:r>
              <a:rPr lang="en-GB" altLang="de-DE" dirty="0" err="1">
                <a:cs typeface="Times New Roman" pitchFamily="18" charset="0"/>
              </a:rPr>
              <a:t>sich</a:t>
            </a:r>
            <a:r>
              <a:rPr lang="en-GB" altLang="de-DE" dirty="0">
                <a:cs typeface="Times New Roman" pitchFamily="18" charset="0"/>
              </a:rPr>
              <a:t> die </a:t>
            </a:r>
            <a:r>
              <a:rPr lang="en-GB" altLang="de-DE" dirty="0" err="1">
                <a:cs typeface="Times New Roman" pitchFamily="18" charset="0"/>
              </a:rPr>
              <a:t>beiden</a:t>
            </a:r>
            <a:r>
              <a:rPr lang="en-GB" altLang="de-DE" dirty="0">
                <a:cs typeface="Times New Roman" pitchFamily="18" charset="0"/>
              </a:rPr>
              <a:t> </a:t>
            </a:r>
            <a:r>
              <a:rPr lang="en-GB" altLang="de-DE" dirty="0" err="1">
                <a:cs typeface="Times New Roman" pitchFamily="18" charset="0"/>
              </a:rPr>
              <a:t>weiten</a:t>
            </a:r>
            <a:r>
              <a:rPr lang="en-GB" altLang="de-DE" dirty="0">
                <a:cs typeface="Times New Roman" pitchFamily="18" charset="0"/>
              </a:rPr>
              <a:t> </a:t>
            </a:r>
            <a:r>
              <a:rPr lang="en-GB" altLang="de-DE" dirty="0" err="1">
                <a:cs typeface="Times New Roman" pitchFamily="18" charset="0"/>
              </a:rPr>
              <a:t>Geldmengenaggregate</a:t>
            </a:r>
            <a:r>
              <a:rPr lang="en-GB" altLang="de-DE" dirty="0">
                <a:cs typeface="Times New Roman" pitchFamily="18" charset="0"/>
              </a:rPr>
              <a:t> M2 und M3 von </a:t>
            </a:r>
            <a:r>
              <a:rPr lang="en-GB" altLang="de-DE" dirty="0" err="1">
                <a:cs typeface="Times New Roman" pitchFamily="18" charset="0"/>
              </a:rPr>
              <a:t>dem</a:t>
            </a:r>
            <a:r>
              <a:rPr lang="en-GB" altLang="de-DE" dirty="0">
                <a:cs typeface="Times New Roman" pitchFamily="18" charset="0"/>
              </a:rPr>
              <a:t> </a:t>
            </a:r>
            <a:r>
              <a:rPr lang="en-GB" altLang="de-DE" dirty="0" err="1">
                <a:cs typeface="Times New Roman" pitchFamily="18" charset="0"/>
              </a:rPr>
              <a:t>engen</a:t>
            </a:r>
            <a:r>
              <a:rPr lang="en-GB" altLang="de-DE" dirty="0">
                <a:cs typeface="Times New Roman" pitchFamily="18" charset="0"/>
              </a:rPr>
              <a:t> </a:t>
            </a:r>
            <a:r>
              <a:rPr lang="en-GB" altLang="de-DE" dirty="0" err="1">
                <a:cs typeface="Times New Roman" pitchFamily="18" charset="0"/>
              </a:rPr>
              <a:t>Aggregat</a:t>
            </a:r>
            <a:r>
              <a:rPr lang="en-GB" altLang="de-DE" dirty="0">
                <a:cs typeface="Times New Roman" pitchFamily="18" charset="0"/>
              </a:rPr>
              <a:t> M1?</a:t>
            </a:r>
          </a:p>
        </p:txBody>
      </p:sp>
      <p:sp>
        <p:nvSpPr>
          <p:cNvPr id="11" name="Textfeld 10">
            <a:extLst>
              <a:ext uri="{FF2B5EF4-FFF2-40B4-BE49-F238E27FC236}">
                <a16:creationId xmlns:a16="http://schemas.microsoft.com/office/drawing/2014/main" id="{64B14BF4-5214-4F35-AA0C-F6E07CE58A0A}"/>
              </a:ext>
            </a:extLst>
          </p:cNvPr>
          <p:cNvSpPr txBox="1"/>
          <p:nvPr/>
        </p:nvSpPr>
        <p:spPr>
          <a:xfrm>
            <a:off x="548637" y="1626787"/>
            <a:ext cx="7565457" cy="1477328"/>
          </a:xfrm>
          <a:prstGeom prst="rect">
            <a:avLst/>
          </a:prstGeom>
          <a:noFill/>
        </p:spPr>
        <p:txBody>
          <a:bodyPr wrap="square" rtlCol="0">
            <a:spAutoFit/>
          </a:bodyPr>
          <a:lstStyle/>
          <a:p>
            <a:r>
              <a:rPr lang="de-DE" dirty="0">
                <a:solidFill>
                  <a:srgbClr val="0070C0"/>
                </a:solidFill>
              </a:rPr>
              <a:t>In den weiten Aggregaten sind auch befristete Einlagen enthalten. Bei diesen Einlagen handelt es sich streng genommen nicht um Geld, da sie nicht als Zahlungsmittel verwendet werden können. Da die Einleger aber relativ schnell zwischen befristeten Einlagen und Sichteinlagen hin und her wechseln können, werden diese Einlagen als „Geldsubstitute“ angesehen. </a:t>
            </a:r>
          </a:p>
        </p:txBody>
      </p:sp>
    </p:spTree>
    <p:extLst>
      <p:ext uri="{BB962C8B-B14F-4D97-AF65-F5344CB8AC3E}">
        <p14:creationId xmlns:p14="http://schemas.microsoft.com/office/powerpoint/2010/main" val="3496572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727F2573-E9DF-454E-BFD7-E5E625EE3E01}"/>
              </a:ext>
            </a:extLst>
          </p:cNvPr>
          <p:cNvSpPr/>
          <p:nvPr/>
        </p:nvSpPr>
        <p:spPr>
          <a:xfrm>
            <a:off x="793572" y="773367"/>
            <a:ext cx="7089518" cy="646331"/>
          </a:xfrm>
          <a:prstGeom prst="rect">
            <a:avLst/>
          </a:prstGeom>
        </p:spPr>
        <p:txBody>
          <a:bodyPr wrap="square">
            <a:spAutoFit/>
          </a:bodyPr>
          <a:lstStyle/>
          <a:p>
            <a:pPr>
              <a:spcBef>
                <a:spcPts val="600"/>
              </a:spcBef>
            </a:pPr>
            <a:r>
              <a:rPr lang="en-CA" altLang="de-DE" dirty="0">
                <a:latin typeface="Arial" panose="020B0604020202020204" pitchFamily="34" charset="0"/>
                <a:ea typeface="Arial Unicode MS" pitchFamily="34" charset="-128"/>
                <a:cs typeface="Arial" panose="020B0604020202020204" pitchFamily="34" charset="0"/>
              </a:rPr>
              <a:t>1. Wie </a:t>
            </a:r>
            <a:r>
              <a:rPr lang="en-CA" altLang="de-DE" dirty="0" err="1">
                <a:latin typeface="Arial" panose="020B0604020202020204" pitchFamily="34" charset="0"/>
                <a:ea typeface="Arial Unicode MS" pitchFamily="34" charset="-128"/>
                <a:cs typeface="Arial" panose="020B0604020202020204" pitchFamily="34" charset="0"/>
              </a:rPr>
              <a:t>lautet</a:t>
            </a:r>
            <a:r>
              <a:rPr lang="en-CA" altLang="de-DE" dirty="0">
                <a:latin typeface="Arial" panose="020B0604020202020204" pitchFamily="34" charset="0"/>
                <a:ea typeface="Arial Unicode MS" pitchFamily="34" charset="-128"/>
                <a:cs typeface="Arial" panose="020B0604020202020204" pitchFamily="34" charset="0"/>
              </a:rPr>
              <a:t> die </a:t>
            </a:r>
            <a:r>
              <a:rPr lang="en-CA" altLang="de-DE" dirty="0" err="1">
                <a:latin typeface="Arial" panose="020B0604020202020204" pitchFamily="34" charset="0"/>
                <a:ea typeface="Arial Unicode MS" pitchFamily="34" charset="-128"/>
                <a:cs typeface="Arial" panose="020B0604020202020204" pitchFamily="34" charset="0"/>
              </a:rPr>
              <a:t>Verwendungsgleichung</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zur</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Schätzung</a:t>
            </a:r>
            <a:r>
              <a:rPr lang="en-CA" altLang="de-DE" dirty="0">
                <a:latin typeface="Arial" panose="020B0604020202020204" pitchFamily="34" charset="0"/>
                <a:ea typeface="Arial Unicode MS" pitchFamily="34" charset="-128"/>
                <a:cs typeface="Arial" panose="020B0604020202020204" pitchFamily="34" charset="0"/>
              </a:rPr>
              <a:t> des </a:t>
            </a:r>
            <a:r>
              <a:rPr lang="en-CA" altLang="de-DE" dirty="0" err="1">
                <a:latin typeface="Arial" panose="020B0604020202020204" pitchFamily="34" charset="0"/>
                <a:ea typeface="Arial Unicode MS" pitchFamily="34" charset="-128"/>
                <a:cs typeface="Arial" panose="020B0604020202020204" pitchFamily="34" charset="0"/>
              </a:rPr>
              <a:t>Bruttoinlandsprodukts</a:t>
            </a:r>
            <a:r>
              <a:rPr lang="en-CA" altLang="de-DE" dirty="0">
                <a:latin typeface="Arial" panose="020B0604020202020204" pitchFamily="34" charset="0"/>
                <a:ea typeface="Arial Unicode MS" pitchFamily="34" charset="-128"/>
                <a:cs typeface="Arial" panose="020B0604020202020204" pitchFamily="34" charset="0"/>
              </a:rPr>
              <a:t>?</a:t>
            </a:r>
          </a:p>
        </p:txBody>
      </p:sp>
      <p:sp>
        <p:nvSpPr>
          <p:cNvPr id="5" name="Rechteck 4">
            <a:extLst>
              <a:ext uri="{FF2B5EF4-FFF2-40B4-BE49-F238E27FC236}">
                <a16:creationId xmlns:a16="http://schemas.microsoft.com/office/drawing/2014/main" id="{36373DFE-1BB3-4F56-A79C-63FA22CC7851}"/>
              </a:ext>
            </a:extLst>
          </p:cNvPr>
          <p:cNvSpPr/>
          <p:nvPr/>
        </p:nvSpPr>
        <p:spPr>
          <a:xfrm>
            <a:off x="778622" y="2281820"/>
            <a:ext cx="7089518" cy="723275"/>
          </a:xfrm>
          <a:prstGeom prst="rect">
            <a:avLst/>
          </a:prstGeom>
        </p:spPr>
        <p:txBody>
          <a:bodyPr wrap="square">
            <a:spAutoFit/>
          </a:bodyPr>
          <a:lstStyle/>
          <a:p>
            <a:pPr>
              <a:spcBef>
                <a:spcPts val="600"/>
              </a:spcBef>
            </a:pPr>
            <a:r>
              <a:rPr lang="en-CA" altLang="de-DE" dirty="0">
                <a:latin typeface="Arial" panose="020B0604020202020204" pitchFamily="34" charset="0"/>
                <a:ea typeface="Arial Unicode MS" pitchFamily="34" charset="-128"/>
                <a:cs typeface="Arial" panose="020B0604020202020204" pitchFamily="34" charset="0"/>
              </a:rPr>
              <a:t>2. Wie </a:t>
            </a:r>
            <a:r>
              <a:rPr lang="en-CA" altLang="de-DE" dirty="0" err="1">
                <a:latin typeface="Arial" panose="020B0604020202020204" pitchFamily="34" charset="0"/>
                <a:ea typeface="Arial Unicode MS" pitchFamily="34" charset="-128"/>
                <a:cs typeface="Arial" panose="020B0604020202020204" pitchFamily="34" charset="0"/>
              </a:rPr>
              <a:t>ist</a:t>
            </a:r>
            <a:r>
              <a:rPr lang="en-CA" altLang="de-DE" dirty="0">
                <a:latin typeface="Arial" panose="020B0604020202020204" pitchFamily="34" charset="0"/>
                <a:ea typeface="Arial Unicode MS" pitchFamily="34" charset="-128"/>
                <a:cs typeface="Arial" panose="020B0604020202020204" pitchFamily="34" charset="0"/>
              </a:rPr>
              <a:t> die </a:t>
            </a:r>
            <a:r>
              <a:rPr lang="en-CA" altLang="de-DE" dirty="0" err="1">
                <a:latin typeface="Arial" panose="020B0604020202020204" pitchFamily="34" charset="0"/>
                <a:ea typeface="Arial Unicode MS" pitchFamily="34" charset="-128"/>
                <a:cs typeface="Arial" panose="020B0604020202020204" pitchFamily="34" charset="0"/>
              </a:rPr>
              <a:t>Ersparnis</a:t>
            </a:r>
            <a:r>
              <a:rPr lang="en-CA" altLang="de-DE" dirty="0">
                <a:latin typeface="Arial" panose="020B0604020202020204" pitchFamily="34" charset="0"/>
                <a:ea typeface="Arial Unicode MS" pitchFamily="34" charset="-128"/>
                <a:cs typeface="Arial" panose="020B0604020202020204" pitchFamily="34" charset="0"/>
              </a:rPr>
              <a:t> der </a:t>
            </a:r>
            <a:r>
              <a:rPr lang="en-CA" altLang="de-DE" dirty="0" err="1">
                <a:latin typeface="Arial" panose="020B0604020202020204" pitchFamily="34" charset="0"/>
                <a:ea typeface="Arial Unicode MS" pitchFamily="34" charset="-128"/>
                <a:cs typeface="Arial" panose="020B0604020202020204" pitchFamily="34" charset="0"/>
              </a:rPr>
              <a:t>privaten</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Haushalte</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definiert</a:t>
            </a:r>
            <a:r>
              <a:rPr lang="en-CA" altLang="de-DE" dirty="0">
                <a:latin typeface="Arial" panose="020B0604020202020204" pitchFamily="34" charset="0"/>
                <a:ea typeface="Arial Unicode MS" pitchFamily="34" charset="-128"/>
                <a:cs typeface="Arial" panose="020B0604020202020204" pitchFamily="34" charset="0"/>
              </a:rPr>
              <a:t>?</a:t>
            </a:r>
          </a:p>
          <a:p>
            <a:pPr>
              <a:spcBef>
                <a:spcPts val="600"/>
              </a:spcBef>
            </a:pPr>
            <a:r>
              <a:rPr lang="de-DE" altLang="de-DE" dirty="0">
                <a:solidFill>
                  <a:srgbClr val="0070C0"/>
                </a:solidFill>
                <a:latin typeface="Arial" panose="020B0604020202020204" pitchFamily="34" charset="0"/>
                <a:ea typeface="Arial Unicode MS" pitchFamily="34" charset="-128"/>
                <a:cs typeface="Arial" panose="020B0604020202020204" pitchFamily="34" charset="0"/>
              </a:rPr>
              <a:t>Ersparnis = verfügbares Einkommen minus Konsum</a:t>
            </a:r>
            <a:endParaRPr lang="en-CA" altLang="de-DE" dirty="0">
              <a:solidFill>
                <a:srgbClr val="0070C0"/>
              </a:solidFill>
              <a:latin typeface="Arial" panose="020B0604020202020204" pitchFamily="34" charset="0"/>
              <a:ea typeface="Arial Unicode MS" pitchFamily="34" charset="-128"/>
              <a:cs typeface="Arial" panose="020B0604020202020204" pitchFamily="34" charset="0"/>
            </a:endParaRPr>
          </a:p>
        </p:txBody>
      </p:sp>
      <p:sp>
        <p:nvSpPr>
          <p:cNvPr id="6" name="Rechteck 5">
            <a:extLst>
              <a:ext uri="{FF2B5EF4-FFF2-40B4-BE49-F238E27FC236}">
                <a16:creationId xmlns:a16="http://schemas.microsoft.com/office/drawing/2014/main" id="{BBFCA14F-F367-4A5D-941F-A52E61763D95}"/>
              </a:ext>
            </a:extLst>
          </p:cNvPr>
          <p:cNvSpPr/>
          <p:nvPr/>
        </p:nvSpPr>
        <p:spPr>
          <a:xfrm>
            <a:off x="793572" y="1522908"/>
            <a:ext cx="7074568" cy="369332"/>
          </a:xfrm>
          <a:prstGeom prst="rect">
            <a:avLst/>
          </a:prstGeom>
        </p:spPr>
        <p:txBody>
          <a:bodyPr wrap="square">
            <a:spAutoFit/>
          </a:bodyPr>
          <a:lstStyle/>
          <a:p>
            <a:pPr>
              <a:spcBef>
                <a:spcPts val="1200"/>
              </a:spcBef>
              <a:spcAft>
                <a:spcPct val="30000"/>
              </a:spcAft>
            </a:pPr>
            <a:r>
              <a:rPr lang="en-CA" altLang="de-DE" dirty="0">
                <a:solidFill>
                  <a:srgbClr val="0070C0"/>
                </a:solidFill>
                <a:latin typeface="Arial" panose="020B0604020202020204" pitchFamily="34" charset="0"/>
                <a:ea typeface="Arial Unicode MS" pitchFamily="34" charset="-128"/>
                <a:cs typeface="Arial" panose="020B0604020202020204" pitchFamily="34" charset="0"/>
              </a:rPr>
              <a:t>Y = C + I + G + Ex -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Im</a:t>
            </a:r>
            <a:endParaRPr lang="en-CA" altLang="de-DE" dirty="0">
              <a:solidFill>
                <a:srgbClr val="0070C0"/>
              </a:solidFill>
              <a:latin typeface="Arial" panose="020B0604020202020204" pitchFamily="34" charset="0"/>
              <a:ea typeface="Arial Unicode MS" pitchFamily="34" charset="-128"/>
              <a:cs typeface="Arial" panose="020B0604020202020204" pitchFamily="34" charset="0"/>
            </a:endParaRPr>
          </a:p>
        </p:txBody>
      </p:sp>
      <p:sp>
        <p:nvSpPr>
          <p:cNvPr id="7" name="Textfeld 6">
            <a:extLst>
              <a:ext uri="{FF2B5EF4-FFF2-40B4-BE49-F238E27FC236}">
                <a16:creationId xmlns:a16="http://schemas.microsoft.com/office/drawing/2014/main" id="{930C7B56-DE14-4299-8833-3CBF43219C12}"/>
              </a:ext>
            </a:extLst>
          </p:cNvPr>
          <p:cNvSpPr txBox="1"/>
          <p:nvPr/>
        </p:nvSpPr>
        <p:spPr>
          <a:xfrm>
            <a:off x="564626" y="434813"/>
            <a:ext cx="2753382" cy="338554"/>
          </a:xfrm>
          <a:prstGeom prst="rect">
            <a:avLst/>
          </a:prstGeom>
          <a:solidFill>
            <a:schemeClr val="bg1"/>
          </a:solidFill>
          <a:ln w="57150">
            <a:noFill/>
          </a:ln>
        </p:spPr>
        <p:txBody>
          <a:bodyPr wrap="none" rtlCol="0">
            <a:spAutoFit/>
          </a:bodyPr>
          <a:lstStyle/>
          <a:p>
            <a:r>
              <a:rPr lang="de-DE" sz="1600" b="1" u="sng" dirty="0"/>
              <a:t>Übungsaufgaben zu Kapitel 10</a:t>
            </a:r>
          </a:p>
        </p:txBody>
      </p:sp>
      <p:sp>
        <p:nvSpPr>
          <p:cNvPr id="8" name="Textfeld 7">
            <a:extLst>
              <a:ext uri="{FF2B5EF4-FFF2-40B4-BE49-F238E27FC236}">
                <a16:creationId xmlns:a16="http://schemas.microsoft.com/office/drawing/2014/main" id="{040EFDB1-B889-4DBB-8257-A58D9E7EF5EB}"/>
              </a:ext>
            </a:extLst>
          </p:cNvPr>
          <p:cNvSpPr txBox="1"/>
          <p:nvPr/>
        </p:nvSpPr>
        <p:spPr>
          <a:xfrm>
            <a:off x="479565" y="6253910"/>
            <a:ext cx="3638753" cy="338554"/>
          </a:xfrm>
          <a:prstGeom prst="rect">
            <a:avLst/>
          </a:prstGeom>
          <a:solidFill>
            <a:schemeClr val="bg1"/>
          </a:solidFill>
          <a:ln w="57150">
            <a:noFill/>
          </a:ln>
        </p:spPr>
        <p:txBody>
          <a:bodyPr wrap="none" rtlCol="0">
            <a:spAutoFit/>
          </a:bodyPr>
          <a:lstStyle/>
          <a:p>
            <a:r>
              <a:rPr lang="de-DE" sz="1600" b="1" u="sng" dirty="0"/>
              <a:t>Achtung: Kapitel 11 ist nicht vorhanden</a:t>
            </a:r>
          </a:p>
        </p:txBody>
      </p:sp>
    </p:spTree>
    <p:extLst>
      <p:ext uri="{BB962C8B-B14F-4D97-AF65-F5344CB8AC3E}">
        <p14:creationId xmlns:p14="http://schemas.microsoft.com/office/powerpoint/2010/main" val="1600874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793572" y="773367"/>
            <a:ext cx="7089518" cy="923330"/>
          </a:xfrm>
          <a:prstGeom prst="rect">
            <a:avLst/>
          </a:prstGeom>
        </p:spPr>
        <p:txBody>
          <a:bodyPr wrap="square">
            <a:spAutoFit/>
          </a:bodyPr>
          <a:lstStyle/>
          <a:p>
            <a:pPr>
              <a:spcBef>
                <a:spcPts val="600"/>
              </a:spcBef>
            </a:pPr>
            <a:r>
              <a:rPr lang="en-CA" altLang="de-DE" dirty="0">
                <a:latin typeface="Arial" panose="020B0604020202020204" pitchFamily="34" charset="0"/>
                <a:ea typeface="Arial Unicode MS" pitchFamily="34" charset="-128"/>
                <a:cs typeface="Arial" panose="020B0604020202020204" pitchFamily="34" charset="0"/>
              </a:rPr>
              <a:t>1.    </a:t>
            </a:r>
            <a:r>
              <a:rPr lang="en-CA" altLang="de-DE" dirty="0" err="1">
                <a:latin typeface="Arial" panose="020B0604020202020204" pitchFamily="34" charset="0"/>
                <a:ea typeface="Arial Unicode MS" pitchFamily="34" charset="-128"/>
                <a:cs typeface="Arial" panose="020B0604020202020204" pitchFamily="34" charset="0"/>
              </a:rPr>
              <a:t>M·v</a:t>
            </a:r>
            <a:r>
              <a:rPr lang="en-CA" altLang="de-DE" dirty="0">
                <a:latin typeface="Arial" panose="020B0604020202020204" pitchFamily="34" charset="0"/>
                <a:ea typeface="Arial Unicode MS" pitchFamily="34" charset="-128"/>
                <a:cs typeface="Arial" panose="020B0604020202020204" pitchFamily="34" charset="0"/>
              </a:rPr>
              <a:t> = P·Y     Dies </a:t>
            </a:r>
            <a:r>
              <a:rPr lang="en-CA" altLang="de-DE" dirty="0" err="1">
                <a:latin typeface="Arial" panose="020B0604020202020204" pitchFamily="34" charset="0"/>
                <a:ea typeface="Arial Unicode MS" pitchFamily="34" charset="-128"/>
                <a:cs typeface="Arial" panose="020B0604020202020204" pitchFamily="34" charset="0"/>
              </a:rPr>
              <a:t>ist</a:t>
            </a:r>
            <a:r>
              <a:rPr lang="en-CA" altLang="de-DE" dirty="0">
                <a:latin typeface="Arial" panose="020B0604020202020204" pitchFamily="34" charset="0"/>
                <a:ea typeface="Arial Unicode MS" pitchFamily="34" charset="-128"/>
                <a:cs typeface="Arial" panose="020B0604020202020204" pitchFamily="34" charset="0"/>
              </a:rPr>
              <a:t> die </a:t>
            </a:r>
            <a:r>
              <a:rPr lang="en-CA" altLang="de-DE" dirty="0" err="1">
                <a:latin typeface="Arial" panose="020B0604020202020204" pitchFamily="34" charset="0"/>
                <a:ea typeface="Arial Unicode MS" pitchFamily="34" charset="-128"/>
                <a:cs typeface="Arial" panose="020B0604020202020204" pitchFamily="34" charset="0"/>
              </a:rPr>
              <a:t>Quantitäts</a:t>
            </a:r>
            <a:r>
              <a:rPr lang="en-CA" altLang="de-DE" u="sng" dirty="0" err="1">
                <a:latin typeface="Arial" panose="020B0604020202020204" pitchFamily="34" charset="0"/>
                <a:ea typeface="Arial Unicode MS" pitchFamily="34" charset="-128"/>
                <a:cs typeface="Arial" panose="020B0604020202020204" pitchFamily="34" charset="0"/>
              </a:rPr>
              <a:t>gleichung</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Durch</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welche</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Annahmen</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wird</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aus</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dieser</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Gleichung</a:t>
            </a:r>
            <a:r>
              <a:rPr lang="en-CA" altLang="de-DE" dirty="0">
                <a:latin typeface="Arial" panose="020B0604020202020204" pitchFamily="34" charset="0"/>
                <a:ea typeface="Arial Unicode MS" pitchFamily="34" charset="-128"/>
                <a:cs typeface="Arial" panose="020B0604020202020204" pitchFamily="34" charset="0"/>
              </a:rPr>
              <a:t> </a:t>
            </a:r>
            <a:r>
              <a:rPr lang="en-CA" altLang="de-DE" u="sng" dirty="0" err="1">
                <a:latin typeface="Arial" panose="020B0604020202020204" pitchFamily="34" charset="0"/>
                <a:ea typeface="Arial Unicode MS" pitchFamily="34" charset="-128"/>
                <a:cs typeface="Arial" panose="020B0604020202020204" pitchFamily="34" charset="0"/>
              </a:rPr>
              <a:t>eine</a:t>
            </a:r>
            <a:r>
              <a:rPr lang="en-CA" altLang="de-DE" u="sng" dirty="0">
                <a:latin typeface="Arial" panose="020B0604020202020204" pitchFamily="34" charset="0"/>
                <a:ea typeface="Arial Unicode MS" pitchFamily="34" charset="-128"/>
                <a:cs typeface="Arial" panose="020B0604020202020204" pitchFamily="34" charset="0"/>
              </a:rPr>
              <a:t> </a:t>
            </a:r>
            <a:r>
              <a:rPr lang="en-CA" altLang="de-DE" u="sng" dirty="0" err="1">
                <a:latin typeface="Arial" panose="020B0604020202020204" pitchFamily="34" charset="0"/>
                <a:ea typeface="Arial Unicode MS" pitchFamily="34" charset="-128"/>
                <a:cs typeface="Arial" panose="020B0604020202020204" pitchFamily="34" charset="0"/>
              </a:rPr>
              <a:t>Theorie</a:t>
            </a:r>
            <a:r>
              <a:rPr lang="en-CA" altLang="de-DE" dirty="0">
                <a:latin typeface="Arial" panose="020B0604020202020204" pitchFamily="34" charset="0"/>
                <a:ea typeface="Arial Unicode MS" pitchFamily="34" charset="-128"/>
                <a:cs typeface="Arial" panose="020B0604020202020204" pitchFamily="34" charset="0"/>
              </a:rPr>
              <a:t>, die </a:t>
            </a:r>
            <a:r>
              <a:rPr lang="en-CA" altLang="de-DE" dirty="0" err="1">
                <a:latin typeface="Arial" panose="020B0604020202020204" pitchFamily="34" charset="0"/>
                <a:ea typeface="Arial Unicode MS" pitchFamily="34" charset="-128"/>
                <a:cs typeface="Arial" panose="020B0604020202020204" pitchFamily="34" charset="0"/>
              </a:rPr>
              <a:t>die</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Höhe</a:t>
            </a:r>
            <a:r>
              <a:rPr lang="en-CA" altLang="de-DE" dirty="0">
                <a:latin typeface="Arial" panose="020B0604020202020204" pitchFamily="34" charset="0"/>
                <a:ea typeface="Arial Unicode MS" pitchFamily="34" charset="-128"/>
                <a:cs typeface="Arial" panose="020B0604020202020204" pitchFamily="34" charset="0"/>
              </a:rPr>
              <a:t> des </a:t>
            </a:r>
            <a:r>
              <a:rPr lang="en-CA" altLang="de-DE" dirty="0" err="1">
                <a:latin typeface="Arial" panose="020B0604020202020204" pitchFamily="34" charset="0"/>
                <a:ea typeface="Arial Unicode MS" pitchFamily="34" charset="-128"/>
                <a:cs typeface="Arial" panose="020B0604020202020204" pitchFamily="34" charset="0"/>
              </a:rPr>
              <a:t>Preisniveaus</a:t>
            </a:r>
            <a:r>
              <a:rPr lang="en-CA" altLang="de-DE" dirty="0">
                <a:latin typeface="Arial" panose="020B0604020202020204" pitchFamily="34" charset="0"/>
                <a:ea typeface="Arial Unicode MS" pitchFamily="34" charset="-128"/>
                <a:cs typeface="Arial" panose="020B0604020202020204" pitchFamily="34" charset="0"/>
              </a:rPr>
              <a:t> </a:t>
            </a:r>
            <a:r>
              <a:rPr lang="en-CA" altLang="de-DE" dirty="0" err="1">
                <a:latin typeface="Arial" panose="020B0604020202020204" pitchFamily="34" charset="0"/>
                <a:ea typeface="Arial Unicode MS" pitchFamily="34" charset="-128"/>
                <a:cs typeface="Arial" panose="020B0604020202020204" pitchFamily="34" charset="0"/>
              </a:rPr>
              <a:t>erklärt</a:t>
            </a:r>
            <a:r>
              <a:rPr lang="en-CA" altLang="de-DE" dirty="0">
                <a:latin typeface="Arial" panose="020B0604020202020204" pitchFamily="34" charset="0"/>
                <a:ea typeface="Arial Unicode MS" pitchFamily="34" charset="-128"/>
                <a:cs typeface="Arial" panose="020B0604020202020204" pitchFamily="34" charset="0"/>
              </a:rPr>
              <a:t>? </a:t>
            </a:r>
          </a:p>
        </p:txBody>
      </p:sp>
      <p:sp>
        <p:nvSpPr>
          <p:cNvPr id="3" name="Rechteck 2"/>
          <p:cNvSpPr/>
          <p:nvPr/>
        </p:nvSpPr>
        <p:spPr>
          <a:xfrm>
            <a:off x="793572" y="3706582"/>
            <a:ext cx="7089518" cy="1000274"/>
          </a:xfrm>
          <a:prstGeom prst="rect">
            <a:avLst/>
          </a:prstGeom>
        </p:spPr>
        <p:txBody>
          <a:bodyPr wrap="square">
            <a:spAutoFit/>
          </a:bodyPr>
          <a:lstStyle/>
          <a:p>
            <a:pPr>
              <a:spcBef>
                <a:spcPts val="600"/>
              </a:spcBef>
            </a:pPr>
            <a:r>
              <a:rPr lang="en-CA" altLang="de-DE" dirty="0">
                <a:latin typeface="Arial" panose="020B0604020202020204" pitchFamily="34" charset="0"/>
                <a:ea typeface="Arial Unicode MS" pitchFamily="34" charset="-128"/>
                <a:cs typeface="Arial" panose="020B0604020202020204" pitchFamily="34" charset="0"/>
              </a:rPr>
              <a:t>2. Was </a:t>
            </a:r>
            <a:r>
              <a:rPr lang="en-CA" altLang="de-DE" dirty="0" err="1">
                <a:latin typeface="Arial" panose="020B0604020202020204" pitchFamily="34" charset="0"/>
                <a:ea typeface="Arial Unicode MS" pitchFamily="34" charset="-128"/>
                <a:cs typeface="Arial" panose="020B0604020202020204" pitchFamily="34" charset="0"/>
              </a:rPr>
              <a:t>versteht</a:t>
            </a:r>
            <a:r>
              <a:rPr lang="en-CA" altLang="de-DE" dirty="0">
                <a:latin typeface="Arial" panose="020B0604020202020204" pitchFamily="34" charset="0"/>
                <a:ea typeface="Arial Unicode MS" pitchFamily="34" charset="-128"/>
                <a:cs typeface="Arial" panose="020B0604020202020204" pitchFamily="34" charset="0"/>
              </a:rPr>
              <a:t> man </a:t>
            </a:r>
            <a:r>
              <a:rPr lang="en-CA" altLang="de-DE" dirty="0" err="1">
                <a:latin typeface="Arial" panose="020B0604020202020204" pitchFamily="34" charset="0"/>
                <a:ea typeface="Arial Unicode MS" pitchFamily="34" charset="-128"/>
                <a:cs typeface="Arial" panose="020B0604020202020204" pitchFamily="34" charset="0"/>
              </a:rPr>
              <a:t>unter</a:t>
            </a:r>
            <a:r>
              <a:rPr lang="en-CA" altLang="de-DE" dirty="0">
                <a:latin typeface="Arial" panose="020B0604020202020204" pitchFamily="34" charset="0"/>
                <a:ea typeface="Arial Unicode MS" pitchFamily="34" charset="-128"/>
                <a:cs typeface="Arial" panose="020B0604020202020204" pitchFamily="34" charset="0"/>
              </a:rPr>
              <a:t> der “</a:t>
            </a:r>
            <a:r>
              <a:rPr lang="en-CA" altLang="de-DE" dirty="0" err="1">
                <a:latin typeface="Arial" panose="020B0604020202020204" pitchFamily="34" charset="0"/>
                <a:ea typeface="Arial Unicode MS" pitchFamily="34" charset="-128"/>
                <a:cs typeface="Arial" panose="020B0604020202020204" pitchFamily="34" charset="0"/>
              </a:rPr>
              <a:t>Neutralität</a:t>
            </a:r>
            <a:r>
              <a:rPr lang="en-CA" altLang="de-DE" dirty="0">
                <a:latin typeface="Arial" panose="020B0604020202020204" pitchFamily="34" charset="0"/>
                <a:ea typeface="Arial Unicode MS" pitchFamily="34" charset="-128"/>
                <a:cs typeface="Arial" panose="020B0604020202020204" pitchFamily="34" charset="0"/>
              </a:rPr>
              <a:t> des </a:t>
            </a:r>
            <a:r>
              <a:rPr lang="en-CA" altLang="de-DE" dirty="0" err="1">
                <a:latin typeface="Arial" panose="020B0604020202020204" pitchFamily="34" charset="0"/>
                <a:ea typeface="Arial Unicode MS" pitchFamily="34" charset="-128"/>
                <a:cs typeface="Arial" panose="020B0604020202020204" pitchFamily="34" charset="0"/>
              </a:rPr>
              <a:t>Geldes</a:t>
            </a:r>
            <a:r>
              <a:rPr lang="en-CA" altLang="de-DE" dirty="0">
                <a:latin typeface="Arial" panose="020B0604020202020204" pitchFamily="34" charset="0"/>
                <a:ea typeface="Arial Unicode MS" pitchFamily="34" charset="-128"/>
                <a:cs typeface="Arial" panose="020B0604020202020204" pitchFamily="34" charset="0"/>
              </a:rPr>
              <a:t>”?</a:t>
            </a:r>
          </a:p>
          <a:p>
            <a:pPr>
              <a:spcBef>
                <a:spcPts val="600"/>
              </a:spcBef>
            </a:pPr>
            <a:r>
              <a:rPr lang="en-CA" altLang="de-DE" dirty="0">
                <a:solidFill>
                  <a:srgbClr val="0070C0"/>
                </a:solidFill>
                <a:latin typeface="Arial" panose="020B0604020202020204" pitchFamily="34" charset="0"/>
                <a:ea typeface="Arial Unicode MS" pitchFamily="34" charset="-128"/>
                <a:cs typeface="Arial" panose="020B0604020202020204" pitchFamily="34" charset="0"/>
              </a:rPr>
              <a:t>Dies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bedeutet</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dass</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das Geld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keinen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Einfluss</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auf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reale</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Größen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hat.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Damit</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entwickelt</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sich</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de-DE" altLang="de-DE" dirty="0">
                <a:solidFill>
                  <a:srgbClr val="0070C0"/>
                </a:solidFill>
                <a:latin typeface="Arial" panose="020B0604020202020204" pitchFamily="34" charset="0"/>
                <a:ea typeface="Arial Unicode MS" pitchFamily="34" charset="-128"/>
                <a:cs typeface="Arial" panose="020B0604020202020204" pitchFamily="34" charset="0"/>
              </a:rPr>
              <a:t>das Preisniveau proportional zur Geldmenge.</a:t>
            </a:r>
            <a:endParaRPr lang="en-CA" altLang="de-DE" dirty="0">
              <a:solidFill>
                <a:srgbClr val="0070C0"/>
              </a:solidFill>
              <a:latin typeface="Arial" panose="020B0604020202020204" pitchFamily="34" charset="0"/>
              <a:ea typeface="Arial Unicode MS" pitchFamily="34" charset="-128"/>
              <a:cs typeface="Arial" panose="020B0604020202020204" pitchFamily="34" charset="0"/>
            </a:endParaRPr>
          </a:p>
        </p:txBody>
      </p:sp>
      <p:sp>
        <p:nvSpPr>
          <p:cNvPr id="4" name="Rechteck 3"/>
          <p:cNvSpPr/>
          <p:nvPr/>
        </p:nvSpPr>
        <p:spPr>
          <a:xfrm>
            <a:off x="808522" y="1855402"/>
            <a:ext cx="7074568" cy="1449628"/>
          </a:xfrm>
          <a:prstGeom prst="rect">
            <a:avLst/>
          </a:prstGeom>
        </p:spPr>
        <p:txBody>
          <a:bodyPr wrap="square">
            <a:spAutoFit/>
          </a:bodyPr>
          <a:lstStyle/>
          <a:p>
            <a:pPr>
              <a:spcBef>
                <a:spcPts val="1200"/>
              </a:spcBef>
              <a:spcAft>
                <a:spcPct val="30000"/>
              </a:spcAft>
            </a:pP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Folgende</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Annahmen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machen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aus</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der Q-</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Gleichung</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die Q-</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Theorie</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a:t>
            </a:r>
          </a:p>
          <a:p>
            <a:pPr marL="342900" indent="-342900">
              <a:spcAft>
                <a:spcPct val="30000"/>
              </a:spcAft>
              <a:buFont typeface="Arial" panose="020B0604020202020204" pitchFamily="34" charset="0"/>
              <a:buChar char="•"/>
            </a:pPr>
            <a:r>
              <a:rPr lang="en-CA" altLang="de-DE" dirty="0">
                <a:solidFill>
                  <a:srgbClr val="0070C0"/>
                </a:solidFill>
                <a:latin typeface="Arial" panose="020B0604020202020204" pitchFamily="34" charset="0"/>
                <a:ea typeface="Arial Unicode MS" pitchFamily="34" charset="-128"/>
                <a:cs typeface="Arial" panose="020B0604020202020204" pitchFamily="34" charset="0"/>
              </a:rPr>
              <a:t>die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Umlaufgeschwindigkeit</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ist</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kurz</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bis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mittelfristig</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konstant</a:t>
            </a:r>
            <a:endParaRPr lang="en-CA" altLang="de-DE" dirty="0">
              <a:solidFill>
                <a:srgbClr val="0070C0"/>
              </a:solidFill>
              <a:latin typeface="Arial" panose="020B0604020202020204" pitchFamily="34" charset="0"/>
              <a:ea typeface="Arial Unicode MS" pitchFamily="34" charset="-128"/>
              <a:cs typeface="Arial" panose="020B0604020202020204" pitchFamily="34" charset="0"/>
            </a:endParaRPr>
          </a:p>
          <a:p>
            <a:pPr marL="342900" indent="-342900">
              <a:spcAft>
                <a:spcPct val="30000"/>
              </a:spcAft>
              <a:buFont typeface="Arial" panose="020B0604020202020204" pitchFamily="34" charset="0"/>
              <a:buChar char="•"/>
            </a:pPr>
            <a:r>
              <a:rPr lang="en-CA" altLang="de-DE" dirty="0">
                <a:solidFill>
                  <a:srgbClr val="0070C0"/>
                </a:solidFill>
                <a:latin typeface="Arial" panose="020B0604020202020204" pitchFamily="34" charset="0"/>
                <a:ea typeface="Arial Unicode MS" pitchFamily="34" charset="-128"/>
                <a:cs typeface="Arial" panose="020B0604020202020204" pitchFamily="34" charset="0"/>
              </a:rPr>
              <a:t>das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Realeinkommen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hängt</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nicht</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von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monetären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Faktoren</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ab</a:t>
            </a:r>
            <a:endParaRPr lang="en-CA" altLang="de-DE" sz="1600" dirty="0">
              <a:solidFill>
                <a:srgbClr val="0070C0"/>
              </a:solidFill>
              <a:latin typeface="Arial" panose="020B0604020202020204" pitchFamily="34" charset="0"/>
              <a:ea typeface="Arial Unicode MS" pitchFamily="34" charset="-128"/>
              <a:cs typeface="Arial" panose="020B0604020202020204" pitchFamily="34" charset="0"/>
            </a:endParaRPr>
          </a:p>
          <a:p>
            <a:pPr marL="342900" indent="-342900">
              <a:spcAft>
                <a:spcPct val="30000"/>
              </a:spcAft>
              <a:buFont typeface="Arial" panose="020B0604020202020204" pitchFamily="34" charset="0"/>
              <a:buChar char="•"/>
            </a:pPr>
            <a:r>
              <a:rPr lang="en-CA" altLang="de-DE" dirty="0">
                <a:solidFill>
                  <a:srgbClr val="0070C0"/>
                </a:solidFill>
                <a:latin typeface="Arial" panose="020B0604020202020204" pitchFamily="34" charset="0"/>
                <a:ea typeface="Arial Unicode MS" pitchFamily="34" charset="-128"/>
                <a:cs typeface="Arial" panose="020B0604020202020204" pitchFamily="34" charset="0"/>
              </a:rPr>
              <a:t>die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Geldmenge</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ist</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durch</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die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Zentralbank</a:t>
            </a:r>
            <a:r>
              <a:rPr lang="en-CA" altLang="de-DE" dirty="0">
                <a:solidFill>
                  <a:srgbClr val="0070C0"/>
                </a:solidFill>
                <a:latin typeface="Arial" panose="020B0604020202020204" pitchFamily="34" charset="0"/>
                <a:ea typeface="Arial Unicode MS" pitchFamily="34" charset="-128"/>
                <a:cs typeface="Arial" panose="020B0604020202020204" pitchFamily="34" charset="0"/>
              </a:rPr>
              <a:t> </a:t>
            </a:r>
            <a:r>
              <a:rPr lang="en-CA" altLang="de-DE" dirty="0" err="1">
                <a:solidFill>
                  <a:srgbClr val="0070C0"/>
                </a:solidFill>
                <a:latin typeface="Arial" panose="020B0604020202020204" pitchFamily="34" charset="0"/>
                <a:ea typeface="Arial Unicode MS" pitchFamily="34" charset="-128"/>
                <a:cs typeface="Arial" panose="020B0604020202020204" pitchFamily="34" charset="0"/>
              </a:rPr>
              <a:t>vorgegeben</a:t>
            </a:r>
            <a:endParaRPr lang="en-CA" altLang="de-DE" dirty="0">
              <a:solidFill>
                <a:srgbClr val="0070C0"/>
              </a:solidFill>
              <a:latin typeface="Arial" panose="020B0604020202020204" pitchFamily="34" charset="0"/>
              <a:ea typeface="Arial Unicode MS" pitchFamily="34" charset="-128"/>
              <a:cs typeface="Arial" panose="020B0604020202020204" pitchFamily="34" charset="0"/>
            </a:endParaRPr>
          </a:p>
        </p:txBody>
      </p:sp>
      <p:sp>
        <p:nvSpPr>
          <p:cNvPr id="5" name="Textfeld 4">
            <a:extLst>
              <a:ext uri="{FF2B5EF4-FFF2-40B4-BE49-F238E27FC236}">
                <a16:creationId xmlns:a16="http://schemas.microsoft.com/office/drawing/2014/main" id="{9A3B2AB1-C8A3-4321-9BD1-B39BFAF4CC03}"/>
              </a:ext>
            </a:extLst>
          </p:cNvPr>
          <p:cNvSpPr txBox="1"/>
          <p:nvPr/>
        </p:nvSpPr>
        <p:spPr>
          <a:xfrm>
            <a:off x="564626" y="434813"/>
            <a:ext cx="2753382" cy="338554"/>
          </a:xfrm>
          <a:prstGeom prst="rect">
            <a:avLst/>
          </a:prstGeom>
          <a:solidFill>
            <a:schemeClr val="bg1"/>
          </a:solidFill>
          <a:ln w="57150">
            <a:noFill/>
          </a:ln>
        </p:spPr>
        <p:txBody>
          <a:bodyPr wrap="none" rtlCol="0">
            <a:spAutoFit/>
          </a:bodyPr>
          <a:lstStyle/>
          <a:p>
            <a:r>
              <a:rPr lang="de-DE" sz="1600" b="1" u="sng" dirty="0"/>
              <a:t>Übungsaufgaben zu Kapitel 12</a:t>
            </a:r>
          </a:p>
        </p:txBody>
      </p:sp>
    </p:spTree>
    <p:extLst>
      <p:ext uri="{BB962C8B-B14F-4D97-AF65-F5344CB8AC3E}">
        <p14:creationId xmlns:p14="http://schemas.microsoft.com/office/powerpoint/2010/main" val="245202416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1902</Words>
  <Application>Microsoft Office PowerPoint</Application>
  <PresentationFormat>Bildschirmpräsentation (4:3)</PresentationFormat>
  <Paragraphs>151</Paragraphs>
  <Slides>19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19</vt:i4>
      </vt:variant>
    </vt:vector>
  </HeadingPairs>
  <TitlesOfParts>
    <vt:vector size="25" baseType="lpstr">
      <vt:lpstr>Arial</vt:lpstr>
      <vt:lpstr>Arial Unicode MS</vt:lpstr>
      <vt:lpstr>Calibri</vt:lpstr>
      <vt:lpstr>Calibri Light</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Krueger, Malte</dc:creator>
  <cp:lastModifiedBy>Krueger, Malte</cp:lastModifiedBy>
  <cp:revision>13</cp:revision>
  <dcterms:created xsi:type="dcterms:W3CDTF">2024-05-21T15:16:32Z</dcterms:created>
  <dcterms:modified xsi:type="dcterms:W3CDTF">2024-05-22T11:20:43Z</dcterms:modified>
</cp:coreProperties>
</file>