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95" d="100"/>
          <a:sy n="95" d="100"/>
        </p:scale>
        <p:origin x="58" y="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EB4E9-DE40-4D82-9FAA-2EC5DEE068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D63645-8AF4-4EBF-A077-FDA8F145E3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DA2A26-C976-4C6A-9F71-BA3C5D20A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94BF7-7629-46A0-BB59-A37A05EE172A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E8CD0C-46F6-4837-A11C-D87DA8A53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55D874-0176-45BF-B185-6760F1CA2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56C97-F35A-44B7-A57A-1372C635A4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631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77606-155C-4044-99C1-1D0B8BD84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0ADA7A-E692-4CEF-AA82-EF0C5D8DEC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668C99-78C7-4925-99F4-7D7FDCF0A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94BF7-7629-46A0-BB59-A37A05EE172A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047DF-3551-4430-A2BE-48B137AD3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81393F-5FBB-4734-A17E-DF492A44F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56C97-F35A-44B7-A57A-1372C635A4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129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31BA6F-8EF4-4038-A705-3435450234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D3A8DB-66FA-4D11-998B-0736B35995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52FDF4-59BA-4A36-86D7-D0802C21B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94BF7-7629-46A0-BB59-A37A05EE172A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EF14E-9633-4F50-9595-DEA3EADB6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6FE960-5DD1-45B1-89F0-E3A66CCFC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56C97-F35A-44B7-A57A-1372C635A4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911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08C4A-254D-4051-A3AE-42E2EB572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98C23E-0E2D-4A84-9EB2-A8BD174B02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EF2353-4E65-4A69-94A5-027893646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94BF7-7629-46A0-BB59-A37A05EE172A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F9AD43-258A-4E86-9777-AF859BD9D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E0A703-6ABE-4F9A-B3DC-33841FFC5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56C97-F35A-44B7-A57A-1372C635A4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855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EED7E-7197-4E85-ACA9-F4C740B8B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07DEDD-9A38-4F97-A870-95B0A9AC41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9F97A4-3E52-4569-B1A8-EA85AA031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94BF7-7629-46A0-BB59-A37A05EE172A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2E0079-539F-4D13-A5BB-3FF26F517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2EBF87-F38A-4C4D-8A20-5B6677EC8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56C97-F35A-44B7-A57A-1372C635A4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6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43E94-DF54-4DFA-98FD-CAF6190CE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B78855-07A0-42AF-AF84-B801532296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BFEA11-1F5A-4A99-AFA7-957B15E381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1DFD12-F33B-4B43-9A87-E8AD53C24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94BF7-7629-46A0-BB59-A37A05EE172A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91E350-1847-4D0D-BF7B-08ABD1C2D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32FB28-65A5-41A1-9443-4D03E9DCB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56C97-F35A-44B7-A57A-1372C635A4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941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8517C-2C61-4098-A0E4-05B5042FA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8586E7-120E-4D6A-A911-B1F8400DF1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69B7AF-E9E5-4266-A799-9DC3B4373B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2AF94E-5EB1-48BD-848A-E4792F3AFD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00A13F-D79B-48A4-87FD-C2E40EDC07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7F0A0D-DE96-46E0-86CA-7202FE194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94BF7-7629-46A0-BB59-A37A05EE172A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B9DC15-7B86-4E15-8556-09855ECAF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CD9276-141B-455E-B4AC-58FB7C9B2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56C97-F35A-44B7-A57A-1372C635A4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844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6847F-482D-4DC1-9960-C0F0996DA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B89EAA-D1B3-4D38-A3FA-684F541B2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94BF7-7629-46A0-BB59-A37A05EE172A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DF0DFA-A240-49E8-90C7-8D7B19D72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7A07C5-9CF4-4DD9-8588-41D12ABE8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56C97-F35A-44B7-A57A-1372C635A4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557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9FB7CB-A5A2-485A-9318-BBFDDF100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94BF7-7629-46A0-BB59-A37A05EE172A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0C1E5E-43A7-4239-AA8C-E70B6F35C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53F7B9-6D80-4C40-A5C8-584630D86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56C97-F35A-44B7-A57A-1372C635A4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925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CCDAA-C03F-4ADC-A56E-91397CEE7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F8BC73-8DC7-48C5-8D99-07B744EB08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09AACD-3B19-4AFF-A880-D08674D9AE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A11181-7F64-4298-8AA6-4FCF50797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94BF7-7629-46A0-BB59-A37A05EE172A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5AF469-8374-4F49-94F7-C0D73FAF6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3ECD98-2CDE-4B00-A43E-2E87CFC11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56C97-F35A-44B7-A57A-1372C635A4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34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818D0-E74D-4B43-971A-75655486C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EE4ED0-A203-4957-98F1-A2D4982BCC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06C3D9-BD06-4F4C-ADD2-30229A9C56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765C0E-4A49-4261-9D60-C811CF135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94BF7-7629-46A0-BB59-A37A05EE172A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80AB94-1900-4CA6-835C-B2A281AF7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3130FB-9964-4A11-9981-E65C18D2F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56C97-F35A-44B7-A57A-1372C635A4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037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061FF4-4154-4730-B2A4-0888FCFF6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08F97F-B0D6-412C-9D87-677D4CC0FE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F3D92E-C637-42EA-9FE2-775FE0E174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C94BF7-7629-46A0-BB59-A37A05EE172A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3CF42B-C143-43F7-8C36-D2EF502212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10E75-E8EC-4460-A9C7-1A99E4FC73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656C97-F35A-44B7-A57A-1372C635A4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425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/>
            </a:gs>
            <a:gs pos="88000">
              <a:schemeClr val="accent1">
                <a:lumMod val="45000"/>
                <a:lumOff val="55000"/>
              </a:schemeClr>
            </a:gs>
            <a:gs pos="99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7">
            <a:extLst>
              <a:ext uri="{FF2B5EF4-FFF2-40B4-BE49-F238E27FC236}">
                <a16:creationId xmlns:a16="http://schemas.microsoft.com/office/drawing/2014/main" id="{09AB4F4F-C513-4A85-AAE1-939B1B21C1C3}"/>
              </a:ext>
            </a:extLst>
          </p:cNvPr>
          <p:cNvGrpSpPr/>
          <p:nvPr/>
        </p:nvGrpSpPr>
        <p:grpSpPr>
          <a:xfrm rot="5400000">
            <a:off x="649322" y="487738"/>
            <a:ext cx="1057256" cy="1057256"/>
            <a:chOff x="1381885" y="2749834"/>
            <a:chExt cx="1404000" cy="1404000"/>
          </a:xfrm>
        </p:grpSpPr>
        <p:sp>
          <p:nvSpPr>
            <p:cNvPr id="3" name="椭圆 19">
              <a:extLst>
                <a:ext uri="{FF2B5EF4-FFF2-40B4-BE49-F238E27FC236}">
                  <a16:creationId xmlns:a16="http://schemas.microsoft.com/office/drawing/2014/main" id="{6C5EC21C-058D-421A-916B-F0475E69DAF0}"/>
                </a:ext>
              </a:extLst>
            </p:cNvPr>
            <p:cNvSpPr/>
            <p:nvPr/>
          </p:nvSpPr>
          <p:spPr>
            <a:xfrm>
              <a:off x="1381885" y="2749834"/>
              <a:ext cx="1404000" cy="1404000"/>
            </a:xfrm>
            <a:prstGeom prst="ellipse">
              <a:avLst/>
            </a:prstGeom>
            <a:solidFill>
              <a:srgbClr val="D3D3D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4" name="Group 32">
              <a:extLst>
                <a:ext uri="{FF2B5EF4-FFF2-40B4-BE49-F238E27FC236}">
                  <a16:creationId xmlns:a16="http://schemas.microsoft.com/office/drawing/2014/main" id="{63707576-EA75-40C0-B226-09E09C7EECBE}"/>
                </a:ext>
              </a:extLst>
            </p:cNvPr>
            <p:cNvGrpSpPr/>
            <p:nvPr/>
          </p:nvGrpSpPr>
          <p:grpSpPr>
            <a:xfrm>
              <a:off x="1406855" y="2773316"/>
              <a:ext cx="1354060" cy="1356796"/>
              <a:chOff x="3692576" y="1742634"/>
              <a:chExt cx="2790379" cy="2796023"/>
            </a:xfrm>
          </p:grpSpPr>
          <p:grpSp>
            <p:nvGrpSpPr>
              <p:cNvPr id="5" name="组合 79">
                <a:extLst>
                  <a:ext uri="{FF2B5EF4-FFF2-40B4-BE49-F238E27FC236}">
                    <a16:creationId xmlns:a16="http://schemas.microsoft.com/office/drawing/2014/main" id="{68AD693E-D4D6-48E9-9152-3145E77DAB1B}"/>
                  </a:ext>
                </a:extLst>
              </p:cNvPr>
              <p:cNvGrpSpPr/>
              <p:nvPr/>
            </p:nvGrpSpPr>
            <p:grpSpPr bwMode="auto">
              <a:xfrm>
                <a:off x="3692576" y="1742634"/>
                <a:ext cx="2790379" cy="2796023"/>
                <a:chOff x="6379729" y="2488774"/>
                <a:chExt cx="2513016" cy="2513016"/>
              </a:xfrm>
            </p:grpSpPr>
            <p:sp>
              <p:nvSpPr>
                <p:cNvPr id="7" name="任意多边形 82">
                  <a:extLst>
                    <a:ext uri="{FF2B5EF4-FFF2-40B4-BE49-F238E27FC236}">
                      <a16:creationId xmlns:a16="http://schemas.microsoft.com/office/drawing/2014/main" id="{1062C8C4-57A3-4134-8898-00F2AD6188BC}"/>
                    </a:ext>
                  </a:extLst>
                </p:cNvPr>
                <p:cNvSpPr/>
                <p:nvPr/>
              </p:nvSpPr>
              <p:spPr>
                <a:xfrm rot="3738964">
                  <a:off x="6379729" y="2488774"/>
                  <a:ext cx="2513016" cy="2513016"/>
                </a:xfrm>
                <a:custGeom>
                  <a:avLst/>
                  <a:gdLst>
                    <a:gd name="connsiteX0" fmla="*/ 0 w 1800200"/>
                    <a:gd name="connsiteY0" fmla="*/ 900100 h 1800200"/>
                    <a:gd name="connsiteX1" fmla="*/ 263634 w 1800200"/>
                    <a:gd name="connsiteY1" fmla="*/ 263633 h 1800200"/>
                    <a:gd name="connsiteX2" fmla="*/ 900101 w 1800200"/>
                    <a:gd name="connsiteY2" fmla="*/ 1 h 1800200"/>
                    <a:gd name="connsiteX3" fmla="*/ 1536568 w 1800200"/>
                    <a:gd name="connsiteY3" fmla="*/ 263635 h 1800200"/>
                    <a:gd name="connsiteX4" fmla="*/ 1800200 w 1800200"/>
                    <a:gd name="connsiteY4" fmla="*/ 900102 h 1800200"/>
                    <a:gd name="connsiteX5" fmla="*/ 1536567 w 1800200"/>
                    <a:gd name="connsiteY5" fmla="*/ 1536569 h 1800200"/>
                    <a:gd name="connsiteX6" fmla="*/ 900100 w 1800200"/>
                    <a:gd name="connsiteY6" fmla="*/ 1800202 h 1800200"/>
                    <a:gd name="connsiteX7" fmla="*/ 263633 w 1800200"/>
                    <a:gd name="connsiteY7" fmla="*/ 1536568 h 1800200"/>
                    <a:gd name="connsiteX8" fmla="*/ 0 w 1800200"/>
                    <a:gd name="connsiteY8" fmla="*/ 900101 h 1800200"/>
                    <a:gd name="connsiteX9" fmla="*/ 0 w 1800200"/>
                    <a:gd name="connsiteY9" fmla="*/ 900100 h 1800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800200" h="1800200">
                      <a:moveTo>
                        <a:pt x="0" y="900100"/>
                      </a:moveTo>
                      <a:cubicBezTo>
                        <a:pt x="0" y="661379"/>
                        <a:pt x="94832" y="432435"/>
                        <a:pt x="263634" y="263633"/>
                      </a:cubicBezTo>
                      <a:cubicBezTo>
                        <a:pt x="432436" y="94832"/>
                        <a:pt x="661380" y="0"/>
                        <a:pt x="900101" y="1"/>
                      </a:cubicBezTo>
                      <a:cubicBezTo>
                        <a:pt x="1138822" y="1"/>
                        <a:pt x="1367766" y="94833"/>
                        <a:pt x="1536568" y="263635"/>
                      </a:cubicBezTo>
                      <a:cubicBezTo>
                        <a:pt x="1705369" y="432437"/>
                        <a:pt x="1800201" y="661381"/>
                        <a:pt x="1800200" y="900102"/>
                      </a:cubicBezTo>
                      <a:cubicBezTo>
                        <a:pt x="1800200" y="1138823"/>
                        <a:pt x="1705368" y="1367767"/>
                        <a:pt x="1536567" y="1536569"/>
                      </a:cubicBezTo>
                      <a:cubicBezTo>
                        <a:pt x="1367765" y="1705371"/>
                        <a:pt x="1138821" y="1800202"/>
                        <a:pt x="900100" y="1800202"/>
                      </a:cubicBezTo>
                      <a:cubicBezTo>
                        <a:pt x="661379" y="1800202"/>
                        <a:pt x="432435" y="1705370"/>
                        <a:pt x="263633" y="1536568"/>
                      </a:cubicBezTo>
                      <a:cubicBezTo>
                        <a:pt x="94832" y="1367766"/>
                        <a:pt x="0" y="1138822"/>
                        <a:pt x="0" y="900101"/>
                      </a:cubicBezTo>
                      <a:lnTo>
                        <a:pt x="0" y="900100"/>
                      </a:lnTo>
                      <a:close/>
                    </a:path>
                  </a:pathLst>
                </a:custGeom>
                <a:gradFill flip="none" rotWithShape="1">
                  <a:gsLst>
                    <a:gs pos="17000">
                      <a:srgbClr val="FFFFFF"/>
                    </a:gs>
                    <a:gs pos="88000">
                      <a:srgbClr val="FFFFFF">
                        <a:lumMod val="72000"/>
                      </a:srgbClr>
                    </a:gs>
                  </a:gsLst>
                  <a:lin ang="2700000" scaled="1"/>
                  <a:tileRect/>
                </a:gradFill>
                <a:ln w="25400" cap="flat" cmpd="sng" algn="ctr">
                  <a:noFill/>
                  <a:prstDash val="solid"/>
                </a:ln>
                <a:effectLst>
                  <a:outerShdw blurRad="127000" dist="63500" dir="7380000" sx="102000" sy="102000" algn="tr" rotWithShape="0">
                    <a:prstClr val="black">
                      <a:alpha val="39000"/>
                    </a:prstClr>
                  </a:outerShdw>
                </a:effectLst>
              </p:spPr>
              <p:txBody>
                <a:bodyPr anchor="ctr"/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zh-CN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8" name="任意多边形 83">
                  <a:extLst>
                    <a:ext uri="{FF2B5EF4-FFF2-40B4-BE49-F238E27FC236}">
                      <a16:creationId xmlns:a16="http://schemas.microsoft.com/office/drawing/2014/main" id="{C6D73821-E855-460E-8F43-E9F7633F1A93}"/>
                    </a:ext>
                  </a:extLst>
                </p:cNvPr>
                <p:cNvSpPr/>
                <p:nvPr/>
              </p:nvSpPr>
              <p:spPr>
                <a:xfrm rot="16377237">
                  <a:off x="6409518" y="2506881"/>
                  <a:ext cx="2476803" cy="2476800"/>
                </a:xfrm>
                <a:custGeom>
                  <a:avLst/>
                  <a:gdLst>
                    <a:gd name="connsiteX0" fmla="*/ 0 w 1800200"/>
                    <a:gd name="connsiteY0" fmla="*/ 900100 h 1800200"/>
                    <a:gd name="connsiteX1" fmla="*/ 263634 w 1800200"/>
                    <a:gd name="connsiteY1" fmla="*/ 263633 h 1800200"/>
                    <a:gd name="connsiteX2" fmla="*/ 900101 w 1800200"/>
                    <a:gd name="connsiteY2" fmla="*/ 1 h 1800200"/>
                    <a:gd name="connsiteX3" fmla="*/ 1536568 w 1800200"/>
                    <a:gd name="connsiteY3" fmla="*/ 263635 h 1800200"/>
                    <a:gd name="connsiteX4" fmla="*/ 1800200 w 1800200"/>
                    <a:gd name="connsiteY4" fmla="*/ 900102 h 1800200"/>
                    <a:gd name="connsiteX5" fmla="*/ 1536567 w 1800200"/>
                    <a:gd name="connsiteY5" fmla="*/ 1536569 h 1800200"/>
                    <a:gd name="connsiteX6" fmla="*/ 900100 w 1800200"/>
                    <a:gd name="connsiteY6" fmla="*/ 1800202 h 1800200"/>
                    <a:gd name="connsiteX7" fmla="*/ 263633 w 1800200"/>
                    <a:gd name="connsiteY7" fmla="*/ 1536568 h 1800200"/>
                    <a:gd name="connsiteX8" fmla="*/ 0 w 1800200"/>
                    <a:gd name="connsiteY8" fmla="*/ 900101 h 1800200"/>
                    <a:gd name="connsiteX9" fmla="*/ 0 w 1800200"/>
                    <a:gd name="connsiteY9" fmla="*/ 900100 h 1800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800200" h="1800200">
                      <a:moveTo>
                        <a:pt x="0" y="900100"/>
                      </a:moveTo>
                      <a:cubicBezTo>
                        <a:pt x="0" y="661379"/>
                        <a:pt x="94832" y="432435"/>
                        <a:pt x="263634" y="263633"/>
                      </a:cubicBezTo>
                      <a:cubicBezTo>
                        <a:pt x="432436" y="94832"/>
                        <a:pt x="661380" y="0"/>
                        <a:pt x="900101" y="1"/>
                      </a:cubicBezTo>
                      <a:cubicBezTo>
                        <a:pt x="1138822" y="1"/>
                        <a:pt x="1367766" y="94833"/>
                        <a:pt x="1536568" y="263635"/>
                      </a:cubicBezTo>
                      <a:cubicBezTo>
                        <a:pt x="1705369" y="432437"/>
                        <a:pt x="1800201" y="661381"/>
                        <a:pt x="1800200" y="900102"/>
                      </a:cubicBezTo>
                      <a:cubicBezTo>
                        <a:pt x="1800200" y="1138823"/>
                        <a:pt x="1705368" y="1367767"/>
                        <a:pt x="1536567" y="1536569"/>
                      </a:cubicBezTo>
                      <a:cubicBezTo>
                        <a:pt x="1367765" y="1705371"/>
                        <a:pt x="1138821" y="1800202"/>
                        <a:pt x="900100" y="1800202"/>
                      </a:cubicBezTo>
                      <a:cubicBezTo>
                        <a:pt x="661379" y="1800202"/>
                        <a:pt x="432435" y="1705370"/>
                        <a:pt x="263633" y="1536568"/>
                      </a:cubicBezTo>
                      <a:cubicBezTo>
                        <a:pt x="94832" y="1367766"/>
                        <a:pt x="0" y="1138822"/>
                        <a:pt x="0" y="900101"/>
                      </a:cubicBezTo>
                      <a:lnTo>
                        <a:pt x="0" y="900100"/>
                      </a:lnTo>
                      <a:close/>
                    </a:path>
                  </a:pathLst>
                </a:custGeom>
                <a:gradFill flip="none" rotWithShape="1">
                  <a:gsLst>
                    <a:gs pos="29000">
                      <a:srgbClr val="FFFFFF"/>
                    </a:gs>
                    <a:gs pos="98000">
                      <a:srgbClr val="FFFFFF">
                        <a:lumMod val="75000"/>
                      </a:srgbClr>
                    </a:gs>
                  </a:gsLst>
                  <a:lin ang="2700000" scaled="1"/>
                  <a:tileRect/>
                </a:gradFill>
                <a:ln w="25400" cap="flat" cmpd="sng" algn="ctr">
                  <a:noFill/>
                  <a:prstDash val="solid"/>
                </a:ln>
                <a:effectLst>
                  <a:softEdge rad="0"/>
                </a:effectLst>
              </p:spPr>
              <p:txBody>
                <a:bodyPr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zh-CN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</p:grpSp>
          <p:sp>
            <p:nvSpPr>
              <p:cNvPr id="6" name="椭圆 80">
                <a:extLst>
                  <a:ext uri="{FF2B5EF4-FFF2-40B4-BE49-F238E27FC236}">
                    <a16:creationId xmlns:a16="http://schemas.microsoft.com/office/drawing/2014/main" id="{0DC873E1-5DA4-4FA6-B5B8-3A5A2C9C684F}"/>
                  </a:ext>
                </a:extLst>
              </p:cNvPr>
              <p:cNvSpPr/>
              <p:nvPr/>
            </p:nvSpPr>
            <p:spPr bwMode="auto">
              <a:xfrm>
                <a:off x="4101618" y="2137562"/>
                <a:ext cx="2016471" cy="2020558"/>
              </a:xfrm>
              <a:prstGeom prst="ellipse">
                <a:avLst/>
              </a:prstGeom>
              <a:solidFill>
                <a:srgbClr val="243152"/>
              </a:solidFill>
              <a:ln w="25400" cap="flat" cmpd="sng" algn="ctr">
                <a:noFill/>
                <a:prstDash val="solid"/>
              </a:ln>
              <a:effectLst>
                <a:innerShdw blurRad="63500" dist="25400" dir="18660000">
                  <a:prstClr val="black">
                    <a:alpha val="35000"/>
                  </a:prstClr>
                </a:innerShdw>
              </a:effectLst>
            </p:spPr>
            <p:txBody>
              <a:bodyPr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</p:grpSp>
      </p:grpSp>
      <p:sp>
        <p:nvSpPr>
          <p:cNvPr id="9" name="文本框 11">
            <a:extLst>
              <a:ext uri="{FF2B5EF4-FFF2-40B4-BE49-F238E27FC236}">
                <a16:creationId xmlns:a16="http://schemas.microsoft.com/office/drawing/2014/main" id="{CEA4E9CD-A125-4059-B7FE-E7B1D03A2185}"/>
              </a:ext>
            </a:extLst>
          </p:cNvPr>
          <p:cNvSpPr txBox="1"/>
          <p:nvPr/>
        </p:nvSpPr>
        <p:spPr>
          <a:xfrm>
            <a:off x="539206" y="600867"/>
            <a:ext cx="12724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800" b="1" dirty="0">
                <a:solidFill>
                  <a:schemeClr val="bg1"/>
                </a:solidFill>
                <a:latin typeface="华文仿宋" panose="02010600040101010101" pitchFamily="2" charset="-122"/>
                <a:ea typeface="华文仿宋" panose="02010600040101010101" pitchFamily="2" charset="-122"/>
                <a:cs typeface="Arial" panose="020B0604020202020204" pitchFamily="34" charset="0"/>
              </a:rPr>
              <a:t>01</a:t>
            </a:r>
            <a:endParaRPr lang="zh-CN" altLang="en-US" sz="4800" b="1" dirty="0">
              <a:solidFill>
                <a:schemeClr val="bg1"/>
              </a:solidFill>
              <a:latin typeface="华文仿宋" panose="02010600040101010101" pitchFamily="2" charset="-122"/>
              <a:ea typeface="华文仿宋" panose="02010600040101010101" pitchFamily="2" charset="-122"/>
              <a:cs typeface="Arial" panose="020B0604020202020204" pitchFamily="34" charset="0"/>
            </a:endParaRPr>
          </a:p>
        </p:txBody>
      </p:sp>
      <p:sp>
        <p:nvSpPr>
          <p:cNvPr id="10" name="文本框 12">
            <a:extLst>
              <a:ext uri="{FF2B5EF4-FFF2-40B4-BE49-F238E27FC236}">
                <a16:creationId xmlns:a16="http://schemas.microsoft.com/office/drawing/2014/main" id="{15198A31-C656-41FF-95F3-F15CA8AEB407}"/>
              </a:ext>
            </a:extLst>
          </p:cNvPr>
          <p:cNvSpPr txBox="1"/>
          <p:nvPr/>
        </p:nvSpPr>
        <p:spPr>
          <a:xfrm>
            <a:off x="1917678" y="641493"/>
            <a:ext cx="49250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Introduction and Background</a:t>
            </a:r>
          </a:p>
        </p:txBody>
      </p:sp>
      <p:sp>
        <p:nvSpPr>
          <p:cNvPr id="11" name="文本框 13">
            <a:extLst>
              <a:ext uri="{FF2B5EF4-FFF2-40B4-BE49-F238E27FC236}">
                <a16:creationId xmlns:a16="http://schemas.microsoft.com/office/drawing/2014/main" id="{7F1CD919-3F03-4870-A489-3707414D142D}"/>
              </a:ext>
            </a:extLst>
          </p:cNvPr>
          <p:cNvSpPr txBox="1"/>
          <p:nvPr/>
        </p:nvSpPr>
        <p:spPr>
          <a:xfrm>
            <a:off x="1917678" y="1103158"/>
            <a:ext cx="4073740" cy="338554"/>
          </a:xfrm>
          <a:prstGeom prst="snip1Rect">
            <a:avLst>
              <a:gd name="adj" fmla="val 0"/>
            </a:avLst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1600" dirty="0">
                <a:solidFill>
                  <a:schemeClr val="bg1"/>
                </a:solidFill>
                <a:latin typeface="Arial" panose="020B0604020202020204" pitchFamily="34" charset="0"/>
                <a:ea typeface="华文仿宋" panose="02010600040101010101" pitchFamily="2" charset="-122"/>
                <a:cs typeface="Arial" panose="020B0604020202020204" pitchFamily="34" charset="0"/>
              </a:rPr>
              <a:t>Process of the study</a:t>
            </a:r>
            <a:endParaRPr lang="zh-CN" altLang="en-US" sz="1600" dirty="0">
              <a:ln>
                <a:solidFill>
                  <a:srgbClr val="00762F"/>
                </a:solidFill>
              </a:ln>
              <a:solidFill>
                <a:schemeClr val="bg1"/>
              </a:solidFill>
              <a:latin typeface="Arial" panose="020B0604020202020204" pitchFamily="34" charset="0"/>
              <a:ea typeface="华文仿宋" panose="02010600040101010101" pitchFamily="2" charset="-122"/>
              <a:cs typeface="Arial" panose="020B0604020202020204" pitchFamily="34" charset="0"/>
            </a:endParaRPr>
          </a:p>
        </p:txBody>
      </p:sp>
      <p:cxnSp>
        <p:nvCxnSpPr>
          <p:cNvPr id="12" name="Straight Connector 3">
            <a:extLst>
              <a:ext uri="{FF2B5EF4-FFF2-40B4-BE49-F238E27FC236}">
                <a16:creationId xmlns:a16="http://schemas.microsoft.com/office/drawing/2014/main" id="{9F48CCB5-89C7-4441-80FE-CE9F3A2E08E6}"/>
              </a:ext>
            </a:extLst>
          </p:cNvPr>
          <p:cNvCxnSpPr/>
          <p:nvPr/>
        </p:nvCxnSpPr>
        <p:spPr>
          <a:xfrm>
            <a:off x="7372206" y="2078642"/>
            <a:ext cx="1366765" cy="0"/>
          </a:xfrm>
          <a:prstGeom prst="line">
            <a:avLst/>
          </a:prstGeom>
          <a:ln w="571500" cap="rnd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4">
            <a:extLst>
              <a:ext uri="{FF2B5EF4-FFF2-40B4-BE49-F238E27FC236}">
                <a16:creationId xmlns:a16="http://schemas.microsoft.com/office/drawing/2014/main" id="{0D19DF79-0E65-43F8-951A-5FB27FAEB98B}"/>
              </a:ext>
            </a:extLst>
          </p:cNvPr>
          <p:cNvCxnSpPr/>
          <p:nvPr/>
        </p:nvCxnSpPr>
        <p:spPr>
          <a:xfrm flipV="1">
            <a:off x="7370835" y="2095032"/>
            <a:ext cx="0" cy="827097"/>
          </a:xfrm>
          <a:prstGeom prst="line">
            <a:avLst/>
          </a:prstGeom>
          <a:ln w="571500" cap="rnd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5">
            <a:extLst>
              <a:ext uri="{FF2B5EF4-FFF2-40B4-BE49-F238E27FC236}">
                <a16:creationId xmlns:a16="http://schemas.microsoft.com/office/drawing/2014/main" id="{82584803-8935-4DCB-92C3-37CAFE50684D}"/>
              </a:ext>
            </a:extLst>
          </p:cNvPr>
          <p:cNvCxnSpPr/>
          <p:nvPr/>
        </p:nvCxnSpPr>
        <p:spPr>
          <a:xfrm>
            <a:off x="5986276" y="2919584"/>
            <a:ext cx="1366765" cy="0"/>
          </a:xfrm>
          <a:prstGeom prst="line">
            <a:avLst/>
          </a:prstGeom>
          <a:ln w="571500" cap="rnd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6">
            <a:extLst>
              <a:ext uri="{FF2B5EF4-FFF2-40B4-BE49-F238E27FC236}">
                <a16:creationId xmlns:a16="http://schemas.microsoft.com/office/drawing/2014/main" id="{6F95A8E1-F753-4402-B81E-09AC80D47DF6}"/>
              </a:ext>
            </a:extLst>
          </p:cNvPr>
          <p:cNvCxnSpPr/>
          <p:nvPr/>
        </p:nvCxnSpPr>
        <p:spPr>
          <a:xfrm flipV="1">
            <a:off x="5986275" y="2930673"/>
            <a:ext cx="0" cy="827097"/>
          </a:xfrm>
          <a:prstGeom prst="line">
            <a:avLst/>
          </a:prstGeom>
          <a:ln w="571500" cap="rnd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7">
            <a:extLst>
              <a:ext uri="{FF2B5EF4-FFF2-40B4-BE49-F238E27FC236}">
                <a16:creationId xmlns:a16="http://schemas.microsoft.com/office/drawing/2014/main" id="{82555A9C-5966-4343-959C-23F7C05D4778}"/>
              </a:ext>
            </a:extLst>
          </p:cNvPr>
          <p:cNvSpPr>
            <a:spLocks noChangeAspect="1"/>
          </p:cNvSpPr>
          <p:nvPr/>
        </p:nvSpPr>
        <p:spPr>
          <a:xfrm>
            <a:off x="7083957" y="2645406"/>
            <a:ext cx="573757" cy="573757"/>
          </a:xfrm>
          <a:prstGeom prst="ellipse">
            <a:avLst/>
          </a:prstGeom>
          <a:solidFill>
            <a:schemeClr val="accent5">
              <a:lumMod val="75000"/>
              <a:alpha val="8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>
                <a:solidFill>
                  <a:srgbClr val="FFFFFF"/>
                </a:solidFill>
              </a:rPr>
              <a:t>04</a:t>
            </a:r>
          </a:p>
        </p:txBody>
      </p:sp>
      <p:cxnSp>
        <p:nvCxnSpPr>
          <p:cNvPr id="17" name="Straight Connector 8">
            <a:extLst>
              <a:ext uri="{FF2B5EF4-FFF2-40B4-BE49-F238E27FC236}">
                <a16:creationId xmlns:a16="http://schemas.microsoft.com/office/drawing/2014/main" id="{1B0A2B4A-55D2-4315-B594-2C9EAB6FDE44}"/>
              </a:ext>
            </a:extLst>
          </p:cNvPr>
          <p:cNvCxnSpPr/>
          <p:nvPr/>
        </p:nvCxnSpPr>
        <p:spPr>
          <a:xfrm>
            <a:off x="1635180" y="5463394"/>
            <a:ext cx="1608241" cy="0"/>
          </a:xfrm>
          <a:prstGeom prst="line">
            <a:avLst/>
          </a:prstGeom>
          <a:ln w="571500" cap="rnd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9">
            <a:extLst>
              <a:ext uri="{FF2B5EF4-FFF2-40B4-BE49-F238E27FC236}">
                <a16:creationId xmlns:a16="http://schemas.microsoft.com/office/drawing/2014/main" id="{070CD699-B3C6-4DF6-AC9A-083DBCA3801B}"/>
              </a:ext>
            </a:extLst>
          </p:cNvPr>
          <p:cNvCxnSpPr/>
          <p:nvPr/>
        </p:nvCxnSpPr>
        <p:spPr>
          <a:xfrm>
            <a:off x="3254777" y="4610847"/>
            <a:ext cx="1356549" cy="0"/>
          </a:xfrm>
          <a:prstGeom prst="line">
            <a:avLst/>
          </a:prstGeom>
          <a:ln w="571500" cap="rnd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0">
            <a:extLst>
              <a:ext uri="{FF2B5EF4-FFF2-40B4-BE49-F238E27FC236}">
                <a16:creationId xmlns:a16="http://schemas.microsoft.com/office/drawing/2014/main" id="{3ECF79B6-249E-4EBF-917D-65EBFFB8C094}"/>
              </a:ext>
            </a:extLst>
          </p:cNvPr>
          <p:cNvCxnSpPr/>
          <p:nvPr/>
        </p:nvCxnSpPr>
        <p:spPr>
          <a:xfrm flipV="1">
            <a:off x="3230057" y="4610288"/>
            <a:ext cx="3557" cy="826563"/>
          </a:xfrm>
          <a:prstGeom prst="line">
            <a:avLst/>
          </a:prstGeom>
          <a:ln w="571500" cap="rnd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1">
            <a:extLst>
              <a:ext uri="{FF2B5EF4-FFF2-40B4-BE49-F238E27FC236}">
                <a16:creationId xmlns:a16="http://schemas.microsoft.com/office/drawing/2014/main" id="{21784DF8-3D1F-4BC4-BCA3-C98901FDF2F2}"/>
              </a:ext>
            </a:extLst>
          </p:cNvPr>
          <p:cNvSpPr>
            <a:spLocks noChangeAspect="1"/>
          </p:cNvSpPr>
          <p:nvPr/>
        </p:nvSpPr>
        <p:spPr>
          <a:xfrm>
            <a:off x="2940281" y="5172563"/>
            <a:ext cx="579552" cy="579552"/>
          </a:xfrm>
          <a:prstGeom prst="ellipse">
            <a:avLst/>
          </a:prstGeom>
          <a:solidFill>
            <a:schemeClr val="accent5">
              <a:lumMod val="75000"/>
              <a:alpha val="8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>
                <a:solidFill>
                  <a:srgbClr val="FFFFFF"/>
                </a:solidFill>
              </a:rPr>
              <a:t>01</a:t>
            </a:r>
          </a:p>
        </p:txBody>
      </p:sp>
      <p:cxnSp>
        <p:nvCxnSpPr>
          <p:cNvPr id="21" name="Straight Connector 12">
            <a:extLst>
              <a:ext uri="{FF2B5EF4-FFF2-40B4-BE49-F238E27FC236}">
                <a16:creationId xmlns:a16="http://schemas.microsoft.com/office/drawing/2014/main" id="{4F750A57-D4BD-46B5-99E5-619CB2E41AE7}"/>
              </a:ext>
            </a:extLst>
          </p:cNvPr>
          <p:cNvCxnSpPr/>
          <p:nvPr/>
        </p:nvCxnSpPr>
        <p:spPr>
          <a:xfrm>
            <a:off x="4619510" y="3759908"/>
            <a:ext cx="1366765" cy="0"/>
          </a:xfrm>
          <a:prstGeom prst="line">
            <a:avLst/>
          </a:prstGeom>
          <a:ln w="571500" cap="rnd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13">
            <a:extLst>
              <a:ext uri="{FF2B5EF4-FFF2-40B4-BE49-F238E27FC236}">
                <a16:creationId xmlns:a16="http://schemas.microsoft.com/office/drawing/2014/main" id="{FDB35EE7-D8F8-4D94-BF84-E93C891D5411}"/>
              </a:ext>
            </a:extLst>
          </p:cNvPr>
          <p:cNvCxnSpPr/>
          <p:nvPr/>
        </p:nvCxnSpPr>
        <p:spPr>
          <a:xfrm flipV="1">
            <a:off x="4611326" y="3759909"/>
            <a:ext cx="0" cy="827097"/>
          </a:xfrm>
          <a:prstGeom prst="line">
            <a:avLst/>
          </a:prstGeom>
          <a:ln w="571500" cap="rnd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14">
            <a:extLst>
              <a:ext uri="{FF2B5EF4-FFF2-40B4-BE49-F238E27FC236}">
                <a16:creationId xmlns:a16="http://schemas.microsoft.com/office/drawing/2014/main" id="{817F1DE9-C85F-4BF2-A662-FDAC39C97FF6}"/>
              </a:ext>
            </a:extLst>
          </p:cNvPr>
          <p:cNvSpPr>
            <a:spLocks noChangeAspect="1"/>
          </p:cNvSpPr>
          <p:nvPr/>
        </p:nvSpPr>
        <p:spPr>
          <a:xfrm>
            <a:off x="4328994" y="4336669"/>
            <a:ext cx="573757" cy="573757"/>
          </a:xfrm>
          <a:prstGeom prst="ellipse">
            <a:avLst/>
          </a:prstGeom>
          <a:solidFill>
            <a:schemeClr val="accent5">
              <a:lumMod val="75000"/>
              <a:alpha val="8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>
                <a:solidFill>
                  <a:srgbClr val="FFFFFF"/>
                </a:solidFill>
              </a:rPr>
              <a:t>02</a:t>
            </a:r>
          </a:p>
        </p:txBody>
      </p:sp>
      <p:sp>
        <p:nvSpPr>
          <p:cNvPr id="24" name="Oval 15">
            <a:extLst>
              <a:ext uri="{FF2B5EF4-FFF2-40B4-BE49-F238E27FC236}">
                <a16:creationId xmlns:a16="http://schemas.microsoft.com/office/drawing/2014/main" id="{75C56DB2-B40D-4F31-B3C8-76456349EF24}"/>
              </a:ext>
            </a:extLst>
          </p:cNvPr>
          <p:cNvSpPr>
            <a:spLocks noChangeAspect="1"/>
          </p:cNvSpPr>
          <p:nvPr/>
        </p:nvSpPr>
        <p:spPr>
          <a:xfrm>
            <a:off x="5699397" y="3484966"/>
            <a:ext cx="573757" cy="573757"/>
          </a:xfrm>
          <a:prstGeom prst="ellipse">
            <a:avLst/>
          </a:prstGeom>
          <a:solidFill>
            <a:schemeClr val="accent5">
              <a:lumMod val="75000"/>
              <a:alpha val="8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>
                <a:solidFill>
                  <a:srgbClr val="FFFFFF"/>
                </a:solidFill>
              </a:rPr>
              <a:t>03</a:t>
            </a:r>
          </a:p>
        </p:txBody>
      </p:sp>
      <p:sp>
        <p:nvSpPr>
          <p:cNvPr id="25" name="Oval 52">
            <a:extLst>
              <a:ext uri="{FF2B5EF4-FFF2-40B4-BE49-F238E27FC236}">
                <a16:creationId xmlns:a16="http://schemas.microsoft.com/office/drawing/2014/main" id="{2A95A179-E049-474B-88E9-5BB5C788E5CB}"/>
              </a:ext>
            </a:extLst>
          </p:cNvPr>
          <p:cNvSpPr>
            <a:spLocks noChangeAspect="1"/>
          </p:cNvSpPr>
          <p:nvPr/>
        </p:nvSpPr>
        <p:spPr>
          <a:xfrm>
            <a:off x="8469184" y="1804462"/>
            <a:ext cx="573757" cy="573757"/>
          </a:xfrm>
          <a:prstGeom prst="ellipse">
            <a:avLst/>
          </a:prstGeom>
          <a:solidFill>
            <a:schemeClr val="accent5">
              <a:lumMod val="75000"/>
              <a:alpha val="8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>
                <a:solidFill>
                  <a:srgbClr val="FFFFFF"/>
                </a:solidFill>
              </a:rPr>
              <a:t>05</a:t>
            </a:r>
          </a:p>
        </p:txBody>
      </p:sp>
      <p:sp>
        <p:nvSpPr>
          <p:cNvPr id="26" name="Oval 60">
            <a:extLst>
              <a:ext uri="{FF2B5EF4-FFF2-40B4-BE49-F238E27FC236}">
                <a16:creationId xmlns:a16="http://schemas.microsoft.com/office/drawing/2014/main" id="{926265B7-61DE-4240-B3D3-6CF64DFDDB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6380" y="2645406"/>
            <a:ext cx="573757" cy="573757"/>
          </a:xfrm>
          <a:prstGeom prst="ellipse">
            <a:avLst/>
          </a:prstGeom>
          <a:solidFill>
            <a:schemeClr val="accent5">
              <a:lumMod val="75000"/>
              <a:alpha val="82000"/>
            </a:schemeClr>
          </a:solidFill>
          <a:ln>
            <a:noFill/>
          </a:ln>
        </p:spPr>
        <p:txBody>
          <a:bodyPr vert="horz" wrap="square" lIns="121920" tIns="60960" rIns="121920" bIns="60960" numCol="1" anchor="t" anchorCtr="0" compatLnSpc="1"/>
          <a:lstStyle/>
          <a:p>
            <a:endParaRPr lang="en-US" sz="3200"/>
          </a:p>
        </p:txBody>
      </p:sp>
      <p:sp>
        <p:nvSpPr>
          <p:cNvPr id="27" name="Freeform 28">
            <a:extLst>
              <a:ext uri="{FF2B5EF4-FFF2-40B4-BE49-F238E27FC236}">
                <a16:creationId xmlns:a16="http://schemas.microsoft.com/office/drawing/2014/main" id="{70B638D1-2FC3-4BB5-9EF9-D9C20F2003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3394" y="2794313"/>
            <a:ext cx="298014" cy="250542"/>
          </a:xfrm>
          <a:custGeom>
            <a:avLst/>
            <a:gdLst>
              <a:gd name="T0" fmla="*/ 124 w 498"/>
              <a:gd name="T1" fmla="*/ 81 h 418"/>
              <a:gd name="T2" fmla="*/ 124 w 498"/>
              <a:gd name="T3" fmla="*/ 81 h 418"/>
              <a:gd name="T4" fmla="*/ 36 w 498"/>
              <a:gd name="T5" fmla="*/ 258 h 418"/>
              <a:gd name="T6" fmla="*/ 346 w 498"/>
              <a:gd name="T7" fmla="*/ 116 h 418"/>
              <a:gd name="T8" fmla="*/ 9 w 498"/>
              <a:gd name="T9" fmla="*/ 382 h 418"/>
              <a:gd name="T10" fmla="*/ 44 w 498"/>
              <a:gd name="T11" fmla="*/ 400 h 418"/>
              <a:gd name="T12" fmla="*/ 97 w 498"/>
              <a:gd name="T13" fmla="*/ 311 h 418"/>
              <a:gd name="T14" fmla="*/ 293 w 498"/>
              <a:gd name="T15" fmla="*/ 311 h 418"/>
              <a:gd name="T16" fmla="*/ 469 w 498"/>
              <a:gd name="T17" fmla="*/ 72 h 418"/>
              <a:gd name="T18" fmla="*/ 124 w 498"/>
              <a:gd name="T19" fmla="*/ 81 h 4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98" h="418">
                <a:moveTo>
                  <a:pt x="124" y="81"/>
                </a:moveTo>
                <a:lnTo>
                  <a:pt x="124" y="81"/>
                </a:lnTo>
                <a:cubicBezTo>
                  <a:pt x="27" y="134"/>
                  <a:pt x="36" y="222"/>
                  <a:pt x="36" y="258"/>
                </a:cubicBezTo>
                <a:cubicBezTo>
                  <a:pt x="159" y="107"/>
                  <a:pt x="346" y="116"/>
                  <a:pt x="346" y="116"/>
                </a:cubicBezTo>
                <a:cubicBezTo>
                  <a:pt x="346" y="116"/>
                  <a:pt x="80" y="204"/>
                  <a:pt x="9" y="382"/>
                </a:cubicBezTo>
                <a:cubicBezTo>
                  <a:pt x="0" y="400"/>
                  <a:pt x="36" y="417"/>
                  <a:pt x="44" y="400"/>
                </a:cubicBezTo>
                <a:cubicBezTo>
                  <a:pt x="62" y="355"/>
                  <a:pt x="97" y="311"/>
                  <a:pt x="97" y="311"/>
                </a:cubicBezTo>
                <a:cubicBezTo>
                  <a:pt x="151" y="329"/>
                  <a:pt x="230" y="355"/>
                  <a:pt x="293" y="311"/>
                </a:cubicBezTo>
                <a:cubicBezTo>
                  <a:pt x="363" y="258"/>
                  <a:pt x="363" y="134"/>
                  <a:pt x="469" y="72"/>
                </a:cubicBezTo>
                <a:cubicBezTo>
                  <a:pt x="497" y="63"/>
                  <a:pt x="249" y="0"/>
                  <a:pt x="124" y="81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/>
          </a:p>
        </p:txBody>
      </p:sp>
      <p:sp>
        <p:nvSpPr>
          <p:cNvPr id="28" name="Oval 35">
            <a:extLst>
              <a:ext uri="{FF2B5EF4-FFF2-40B4-BE49-F238E27FC236}">
                <a16:creationId xmlns:a16="http://schemas.microsoft.com/office/drawing/2014/main" id="{2F41256F-B6D4-4493-B453-96DA8BAA01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3958" y="4336664"/>
            <a:ext cx="573757" cy="573754"/>
          </a:xfrm>
          <a:prstGeom prst="ellipse">
            <a:avLst/>
          </a:prstGeom>
          <a:solidFill>
            <a:schemeClr val="accent5">
              <a:lumMod val="75000"/>
              <a:alpha val="82000"/>
            </a:schemeClr>
          </a:solidFill>
          <a:ln>
            <a:noFill/>
          </a:ln>
        </p:spPr>
        <p:txBody>
          <a:bodyPr vert="horz" wrap="square" lIns="121920" tIns="60960" rIns="121920" bIns="60960" numCol="1" anchor="t" anchorCtr="0" compatLnSpc="1"/>
          <a:lstStyle/>
          <a:p>
            <a:endParaRPr lang="en-US" sz="3200"/>
          </a:p>
        </p:txBody>
      </p:sp>
      <p:sp>
        <p:nvSpPr>
          <p:cNvPr id="29" name="Freeform 30">
            <a:extLst>
              <a:ext uri="{FF2B5EF4-FFF2-40B4-BE49-F238E27FC236}">
                <a16:creationId xmlns:a16="http://schemas.microsoft.com/office/drawing/2014/main" id="{E9D6CA36-C48F-47AC-8CE4-ACFF2EE571E0}"/>
              </a:ext>
            </a:extLst>
          </p:cNvPr>
          <p:cNvSpPr>
            <a:spLocks noChangeArrowheads="1"/>
          </p:cNvSpPr>
          <p:nvPr/>
        </p:nvSpPr>
        <p:spPr bwMode="auto">
          <a:xfrm rot="18969459">
            <a:off x="3105768" y="4465646"/>
            <a:ext cx="298016" cy="282192"/>
          </a:xfrm>
          <a:custGeom>
            <a:avLst/>
            <a:gdLst>
              <a:gd name="T0" fmla="*/ 133 w 498"/>
              <a:gd name="T1" fmla="*/ 469 h 470"/>
              <a:gd name="T2" fmla="*/ 133 w 498"/>
              <a:gd name="T3" fmla="*/ 469 h 470"/>
              <a:gd name="T4" fmla="*/ 186 w 498"/>
              <a:gd name="T5" fmla="*/ 469 h 470"/>
              <a:gd name="T6" fmla="*/ 293 w 498"/>
              <a:gd name="T7" fmla="*/ 265 h 470"/>
              <a:gd name="T8" fmla="*/ 426 w 498"/>
              <a:gd name="T9" fmla="*/ 265 h 470"/>
              <a:gd name="T10" fmla="*/ 497 w 498"/>
              <a:gd name="T11" fmla="*/ 230 h 470"/>
              <a:gd name="T12" fmla="*/ 426 w 498"/>
              <a:gd name="T13" fmla="*/ 195 h 470"/>
              <a:gd name="T14" fmla="*/ 293 w 498"/>
              <a:gd name="T15" fmla="*/ 195 h 470"/>
              <a:gd name="T16" fmla="*/ 186 w 498"/>
              <a:gd name="T17" fmla="*/ 0 h 470"/>
              <a:gd name="T18" fmla="*/ 133 w 498"/>
              <a:gd name="T19" fmla="*/ 0 h 470"/>
              <a:gd name="T20" fmla="*/ 195 w 498"/>
              <a:gd name="T21" fmla="*/ 195 h 470"/>
              <a:gd name="T22" fmla="*/ 107 w 498"/>
              <a:gd name="T23" fmla="*/ 195 h 470"/>
              <a:gd name="T24" fmla="*/ 53 w 498"/>
              <a:gd name="T25" fmla="*/ 150 h 470"/>
              <a:gd name="T26" fmla="*/ 0 w 498"/>
              <a:gd name="T27" fmla="*/ 150 h 470"/>
              <a:gd name="T28" fmla="*/ 36 w 498"/>
              <a:gd name="T29" fmla="*/ 230 h 470"/>
              <a:gd name="T30" fmla="*/ 0 w 498"/>
              <a:gd name="T31" fmla="*/ 319 h 470"/>
              <a:gd name="T32" fmla="*/ 53 w 498"/>
              <a:gd name="T33" fmla="*/ 319 h 470"/>
              <a:gd name="T34" fmla="*/ 107 w 498"/>
              <a:gd name="T35" fmla="*/ 265 h 470"/>
              <a:gd name="T36" fmla="*/ 195 w 498"/>
              <a:gd name="T37" fmla="*/ 265 h 470"/>
              <a:gd name="T38" fmla="*/ 133 w 498"/>
              <a:gd name="T39" fmla="*/ 469 h 4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498" h="470">
                <a:moveTo>
                  <a:pt x="133" y="469"/>
                </a:moveTo>
                <a:lnTo>
                  <a:pt x="133" y="469"/>
                </a:lnTo>
                <a:cubicBezTo>
                  <a:pt x="186" y="469"/>
                  <a:pt x="186" y="469"/>
                  <a:pt x="186" y="469"/>
                </a:cubicBezTo>
                <a:cubicBezTo>
                  <a:pt x="293" y="265"/>
                  <a:pt x="293" y="265"/>
                  <a:pt x="293" y="265"/>
                </a:cubicBezTo>
                <a:cubicBezTo>
                  <a:pt x="426" y="265"/>
                  <a:pt x="426" y="265"/>
                  <a:pt x="426" y="265"/>
                </a:cubicBezTo>
                <a:cubicBezTo>
                  <a:pt x="426" y="265"/>
                  <a:pt x="497" y="265"/>
                  <a:pt x="497" y="230"/>
                </a:cubicBezTo>
                <a:cubicBezTo>
                  <a:pt x="497" y="195"/>
                  <a:pt x="426" y="195"/>
                  <a:pt x="426" y="195"/>
                </a:cubicBezTo>
                <a:cubicBezTo>
                  <a:pt x="293" y="195"/>
                  <a:pt x="293" y="195"/>
                  <a:pt x="293" y="195"/>
                </a:cubicBezTo>
                <a:cubicBezTo>
                  <a:pt x="186" y="0"/>
                  <a:pt x="186" y="0"/>
                  <a:pt x="186" y="0"/>
                </a:cubicBezTo>
                <a:cubicBezTo>
                  <a:pt x="133" y="0"/>
                  <a:pt x="133" y="0"/>
                  <a:pt x="133" y="0"/>
                </a:cubicBezTo>
                <a:cubicBezTo>
                  <a:pt x="195" y="195"/>
                  <a:pt x="195" y="195"/>
                  <a:pt x="195" y="195"/>
                </a:cubicBezTo>
                <a:cubicBezTo>
                  <a:pt x="107" y="195"/>
                  <a:pt x="107" y="195"/>
                  <a:pt x="107" y="195"/>
                </a:cubicBezTo>
                <a:cubicBezTo>
                  <a:pt x="53" y="150"/>
                  <a:pt x="53" y="150"/>
                  <a:pt x="53" y="150"/>
                </a:cubicBezTo>
                <a:cubicBezTo>
                  <a:pt x="0" y="150"/>
                  <a:pt x="0" y="150"/>
                  <a:pt x="0" y="150"/>
                </a:cubicBezTo>
                <a:cubicBezTo>
                  <a:pt x="36" y="230"/>
                  <a:pt x="36" y="230"/>
                  <a:pt x="36" y="230"/>
                </a:cubicBezTo>
                <a:cubicBezTo>
                  <a:pt x="0" y="319"/>
                  <a:pt x="0" y="319"/>
                  <a:pt x="0" y="319"/>
                </a:cubicBezTo>
                <a:cubicBezTo>
                  <a:pt x="53" y="319"/>
                  <a:pt x="53" y="319"/>
                  <a:pt x="53" y="319"/>
                </a:cubicBezTo>
                <a:cubicBezTo>
                  <a:pt x="107" y="265"/>
                  <a:pt x="107" y="265"/>
                  <a:pt x="107" y="265"/>
                </a:cubicBezTo>
                <a:cubicBezTo>
                  <a:pt x="195" y="265"/>
                  <a:pt x="195" y="265"/>
                  <a:pt x="195" y="265"/>
                </a:cubicBezTo>
                <a:lnTo>
                  <a:pt x="133" y="469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/>
          </a:p>
        </p:txBody>
      </p:sp>
      <p:sp>
        <p:nvSpPr>
          <p:cNvPr id="30" name="Oval 59">
            <a:extLst>
              <a:ext uri="{FF2B5EF4-FFF2-40B4-BE49-F238E27FC236}">
                <a16:creationId xmlns:a16="http://schemas.microsoft.com/office/drawing/2014/main" id="{C08ABEEC-1190-4503-8E17-C4AF8C4A58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0208" y="1804463"/>
            <a:ext cx="573757" cy="573757"/>
          </a:xfrm>
          <a:prstGeom prst="ellipse">
            <a:avLst/>
          </a:prstGeom>
          <a:solidFill>
            <a:schemeClr val="accent5">
              <a:lumMod val="75000"/>
              <a:alpha val="82000"/>
            </a:schemeClr>
          </a:solidFill>
          <a:ln>
            <a:noFill/>
          </a:ln>
        </p:spPr>
        <p:txBody>
          <a:bodyPr vert="horz" wrap="square" lIns="121920" tIns="60960" rIns="121920" bIns="60960" numCol="1" anchor="t" anchorCtr="0" compatLnSpc="1"/>
          <a:lstStyle/>
          <a:p>
            <a:endParaRPr lang="en-US" sz="3200"/>
          </a:p>
        </p:txBody>
      </p:sp>
      <p:sp>
        <p:nvSpPr>
          <p:cNvPr id="31" name="Freeform 123">
            <a:extLst>
              <a:ext uri="{FF2B5EF4-FFF2-40B4-BE49-F238E27FC236}">
                <a16:creationId xmlns:a16="http://schemas.microsoft.com/office/drawing/2014/main" id="{77D61DEA-7C2C-4067-A3BC-D29886104F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1265" y="1940182"/>
            <a:ext cx="271641" cy="276915"/>
          </a:xfrm>
          <a:custGeom>
            <a:avLst/>
            <a:gdLst>
              <a:gd name="T0" fmla="*/ 275 w 452"/>
              <a:gd name="T1" fmla="*/ 301 h 462"/>
              <a:gd name="T2" fmla="*/ 275 w 452"/>
              <a:gd name="T3" fmla="*/ 301 h 462"/>
              <a:gd name="T4" fmla="*/ 434 w 452"/>
              <a:gd name="T5" fmla="*/ 26 h 462"/>
              <a:gd name="T6" fmla="*/ 434 w 452"/>
              <a:gd name="T7" fmla="*/ 18 h 462"/>
              <a:gd name="T8" fmla="*/ 425 w 452"/>
              <a:gd name="T9" fmla="*/ 18 h 462"/>
              <a:gd name="T10" fmla="*/ 159 w 452"/>
              <a:gd name="T11" fmla="*/ 178 h 462"/>
              <a:gd name="T12" fmla="*/ 9 w 452"/>
              <a:gd name="T13" fmla="*/ 301 h 462"/>
              <a:gd name="T14" fmla="*/ 35 w 452"/>
              <a:gd name="T15" fmla="*/ 328 h 462"/>
              <a:gd name="T16" fmla="*/ 88 w 452"/>
              <a:gd name="T17" fmla="*/ 310 h 462"/>
              <a:gd name="T18" fmla="*/ 151 w 452"/>
              <a:gd name="T19" fmla="*/ 372 h 462"/>
              <a:gd name="T20" fmla="*/ 133 w 452"/>
              <a:gd name="T21" fmla="*/ 425 h 462"/>
              <a:gd name="T22" fmla="*/ 151 w 452"/>
              <a:gd name="T23" fmla="*/ 452 h 462"/>
              <a:gd name="T24" fmla="*/ 275 w 452"/>
              <a:gd name="T25" fmla="*/ 301 h 462"/>
              <a:gd name="T26" fmla="*/ 301 w 452"/>
              <a:gd name="T27" fmla="*/ 150 h 462"/>
              <a:gd name="T28" fmla="*/ 301 w 452"/>
              <a:gd name="T29" fmla="*/ 150 h 462"/>
              <a:gd name="T30" fmla="*/ 301 w 452"/>
              <a:gd name="T31" fmla="*/ 97 h 462"/>
              <a:gd name="T32" fmla="*/ 354 w 452"/>
              <a:gd name="T33" fmla="*/ 97 h 462"/>
              <a:gd name="T34" fmla="*/ 354 w 452"/>
              <a:gd name="T35" fmla="*/ 150 h 462"/>
              <a:gd name="T36" fmla="*/ 301 w 452"/>
              <a:gd name="T37" fmla="*/ 150 h 4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452" h="462">
                <a:moveTo>
                  <a:pt x="275" y="301"/>
                </a:moveTo>
                <a:lnTo>
                  <a:pt x="275" y="301"/>
                </a:lnTo>
                <a:cubicBezTo>
                  <a:pt x="275" y="301"/>
                  <a:pt x="451" y="169"/>
                  <a:pt x="434" y="26"/>
                </a:cubicBezTo>
                <a:lnTo>
                  <a:pt x="434" y="18"/>
                </a:lnTo>
                <a:cubicBezTo>
                  <a:pt x="425" y="18"/>
                  <a:pt x="425" y="18"/>
                  <a:pt x="425" y="18"/>
                </a:cubicBezTo>
                <a:cubicBezTo>
                  <a:pt x="284" y="0"/>
                  <a:pt x="159" y="178"/>
                  <a:pt x="159" y="178"/>
                </a:cubicBezTo>
                <a:cubicBezTo>
                  <a:pt x="53" y="159"/>
                  <a:pt x="62" y="186"/>
                  <a:pt x="9" y="301"/>
                </a:cubicBezTo>
                <a:cubicBezTo>
                  <a:pt x="0" y="328"/>
                  <a:pt x="18" y="328"/>
                  <a:pt x="35" y="328"/>
                </a:cubicBezTo>
                <a:cubicBezTo>
                  <a:pt x="53" y="319"/>
                  <a:pt x="88" y="310"/>
                  <a:pt x="88" y="310"/>
                </a:cubicBezTo>
                <a:cubicBezTo>
                  <a:pt x="151" y="372"/>
                  <a:pt x="151" y="372"/>
                  <a:pt x="151" y="372"/>
                </a:cubicBezTo>
                <a:cubicBezTo>
                  <a:pt x="151" y="372"/>
                  <a:pt x="141" y="407"/>
                  <a:pt x="133" y="425"/>
                </a:cubicBezTo>
                <a:cubicBezTo>
                  <a:pt x="124" y="443"/>
                  <a:pt x="133" y="461"/>
                  <a:pt x="151" y="452"/>
                </a:cubicBezTo>
                <a:cubicBezTo>
                  <a:pt x="266" y="398"/>
                  <a:pt x="292" y="407"/>
                  <a:pt x="275" y="301"/>
                </a:cubicBezTo>
                <a:close/>
                <a:moveTo>
                  <a:pt x="301" y="150"/>
                </a:moveTo>
                <a:lnTo>
                  <a:pt x="301" y="150"/>
                </a:lnTo>
                <a:cubicBezTo>
                  <a:pt x="284" y="133"/>
                  <a:pt x="284" y="115"/>
                  <a:pt x="301" y="97"/>
                </a:cubicBezTo>
                <a:cubicBezTo>
                  <a:pt x="319" y="80"/>
                  <a:pt x="345" y="80"/>
                  <a:pt x="354" y="97"/>
                </a:cubicBezTo>
                <a:cubicBezTo>
                  <a:pt x="372" y="115"/>
                  <a:pt x="372" y="133"/>
                  <a:pt x="354" y="150"/>
                </a:cubicBezTo>
                <a:cubicBezTo>
                  <a:pt x="345" y="169"/>
                  <a:pt x="319" y="169"/>
                  <a:pt x="301" y="15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/>
          </a:p>
        </p:txBody>
      </p:sp>
      <p:sp>
        <p:nvSpPr>
          <p:cNvPr id="32" name="Oval 62">
            <a:extLst>
              <a:ext uri="{FF2B5EF4-FFF2-40B4-BE49-F238E27FC236}">
                <a16:creationId xmlns:a16="http://schemas.microsoft.com/office/drawing/2014/main" id="{1F3A78D4-19AD-4FAD-BC0D-1030985787E5}"/>
              </a:ext>
            </a:extLst>
          </p:cNvPr>
          <p:cNvSpPr>
            <a:spLocks noChangeArrowheads="1"/>
          </p:cNvSpPr>
          <p:nvPr/>
        </p:nvSpPr>
        <p:spPr bwMode="auto">
          <a:xfrm rot="21540000">
            <a:off x="4327881" y="3478654"/>
            <a:ext cx="573757" cy="573757"/>
          </a:xfrm>
          <a:prstGeom prst="ellipse">
            <a:avLst/>
          </a:prstGeom>
          <a:solidFill>
            <a:schemeClr val="accent5">
              <a:lumMod val="75000"/>
              <a:alpha val="82000"/>
            </a:schemeClr>
          </a:solidFill>
          <a:ln>
            <a:noFill/>
          </a:ln>
        </p:spPr>
        <p:txBody>
          <a:bodyPr vert="horz" wrap="square" lIns="121920" tIns="60960" rIns="121920" bIns="60960" numCol="1" anchor="t" anchorCtr="0" compatLnSpc="1"/>
          <a:lstStyle/>
          <a:p>
            <a:endParaRPr lang="en-US" sz="3200"/>
          </a:p>
        </p:txBody>
      </p:sp>
      <p:sp>
        <p:nvSpPr>
          <p:cNvPr id="33" name="AutoShape 96">
            <a:extLst>
              <a:ext uri="{FF2B5EF4-FFF2-40B4-BE49-F238E27FC236}">
                <a16:creationId xmlns:a16="http://schemas.microsoft.com/office/drawing/2014/main" id="{8CE6BCB0-EF81-464B-A157-9CBEA6AF8BA3}"/>
              </a:ext>
            </a:extLst>
          </p:cNvPr>
          <p:cNvSpPr/>
          <p:nvPr/>
        </p:nvSpPr>
        <p:spPr bwMode="auto">
          <a:xfrm>
            <a:off x="4496183" y="3629474"/>
            <a:ext cx="246651" cy="24671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8845" y="434"/>
                </a:moveTo>
                <a:cubicBezTo>
                  <a:pt x="19000" y="276"/>
                  <a:pt x="19186" y="194"/>
                  <a:pt x="19399" y="194"/>
                </a:cubicBezTo>
                <a:cubicBezTo>
                  <a:pt x="19670" y="194"/>
                  <a:pt x="19900" y="332"/>
                  <a:pt x="20087" y="602"/>
                </a:cubicBezTo>
                <a:cubicBezTo>
                  <a:pt x="20165" y="716"/>
                  <a:pt x="20282" y="872"/>
                  <a:pt x="20432" y="1072"/>
                </a:cubicBezTo>
                <a:cubicBezTo>
                  <a:pt x="20586" y="1274"/>
                  <a:pt x="20733" y="1483"/>
                  <a:pt x="20880" y="1692"/>
                </a:cubicBezTo>
                <a:cubicBezTo>
                  <a:pt x="21024" y="1903"/>
                  <a:pt x="21147" y="2127"/>
                  <a:pt x="21252" y="2359"/>
                </a:cubicBezTo>
                <a:cubicBezTo>
                  <a:pt x="21357" y="2597"/>
                  <a:pt x="21411" y="2796"/>
                  <a:pt x="21411" y="2967"/>
                </a:cubicBezTo>
                <a:cubicBezTo>
                  <a:pt x="21411" y="3334"/>
                  <a:pt x="21298" y="3616"/>
                  <a:pt x="21071" y="3825"/>
                </a:cubicBezTo>
                <a:lnTo>
                  <a:pt x="2568" y="21376"/>
                </a:lnTo>
                <a:cubicBezTo>
                  <a:pt x="2408" y="21526"/>
                  <a:pt x="2227" y="21599"/>
                  <a:pt x="2017" y="21599"/>
                </a:cubicBezTo>
                <a:cubicBezTo>
                  <a:pt x="1725" y="21599"/>
                  <a:pt x="1495" y="21464"/>
                  <a:pt x="1324" y="21194"/>
                </a:cubicBezTo>
                <a:cubicBezTo>
                  <a:pt x="1248" y="21082"/>
                  <a:pt x="1128" y="20924"/>
                  <a:pt x="971" y="20724"/>
                </a:cubicBezTo>
                <a:cubicBezTo>
                  <a:pt x="817" y="20521"/>
                  <a:pt x="668" y="20316"/>
                  <a:pt x="528" y="20104"/>
                </a:cubicBezTo>
                <a:cubicBezTo>
                  <a:pt x="386" y="19893"/>
                  <a:pt x="261" y="19672"/>
                  <a:pt x="156" y="19443"/>
                </a:cubicBezTo>
                <a:cubicBezTo>
                  <a:pt x="51" y="19214"/>
                  <a:pt x="0" y="19008"/>
                  <a:pt x="0" y="18832"/>
                </a:cubicBezTo>
                <a:cubicBezTo>
                  <a:pt x="0" y="18465"/>
                  <a:pt x="115" y="18177"/>
                  <a:pt x="337" y="17971"/>
                </a:cubicBezTo>
                <a:lnTo>
                  <a:pt x="18845" y="434"/>
                </a:lnTo>
                <a:close/>
                <a:moveTo>
                  <a:pt x="4372" y="9154"/>
                </a:moveTo>
                <a:lnTo>
                  <a:pt x="2998" y="8634"/>
                </a:lnTo>
                <a:lnTo>
                  <a:pt x="4372" y="8126"/>
                </a:lnTo>
                <a:lnTo>
                  <a:pt x="4805" y="6484"/>
                </a:lnTo>
                <a:lnTo>
                  <a:pt x="5204" y="8126"/>
                </a:lnTo>
                <a:lnTo>
                  <a:pt x="6597" y="8634"/>
                </a:lnTo>
                <a:lnTo>
                  <a:pt x="5204" y="9154"/>
                </a:lnTo>
                <a:lnTo>
                  <a:pt x="4805" y="10800"/>
                </a:lnTo>
                <a:lnTo>
                  <a:pt x="4372" y="9154"/>
                </a:lnTo>
                <a:close/>
                <a:moveTo>
                  <a:pt x="7126" y="5329"/>
                </a:moveTo>
                <a:lnTo>
                  <a:pt x="4372" y="4316"/>
                </a:lnTo>
                <a:lnTo>
                  <a:pt x="7126" y="3317"/>
                </a:lnTo>
                <a:lnTo>
                  <a:pt x="7971" y="0"/>
                </a:lnTo>
                <a:lnTo>
                  <a:pt x="8810" y="3317"/>
                </a:lnTo>
                <a:lnTo>
                  <a:pt x="11565" y="4316"/>
                </a:lnTo>
                <a:lnTo>
                  <a:pt x="8810" y="5329"/>
                </a:lnTo>
                <a:lnTo>
                  <a:pt x="7971" y="8634"/>
                </a:lnTo>
                <a:lnTo>
                  <a:pt x="7126" y="5329"/>
                </a:lnTo>
                <a:close/>
                <a:moveTo>
                  <a:pt x="12412" y="2670"/>
                </a:moveTo>
                <a:lnTo>
                  <a:pt x="11041" y="2162"/>
                </a:lnTo>
                <a:lnTo>
                  <a:pt x="12412" y="1642"/>
                </a:lnTo>
                <a:lnTo>
                  <a:pt x="12845" y="0"/>
                </a:lnTo>
                <a:lnTo>
                  <a:pt x="13278" y="1642"/>
                </a:lnTo>
                <a:lnTo>
                  <a:pt x="14637" y="2162"/>
                </a:lnTo>
                <a:lnTo>
                  <a:pt x="13278" y="2670"/>
                </a:lnTo>
                <a:lnTo>
                  <a:pt x="12845" y="4316"/>
                </a:lnTo>
                <a:lnTo>
                  <a:pt x="12412" y="2670"/>
                </a:lnTo>
                <a:close/>
                <a:moveTo>
                  <a:pt x="20498" y="2993"/>
                </a:moveTo>
                <a:lnTo>
                  <a:pt x="19399" y="1289"/>
                </a:lnTo>
                <a:lnTo>
                  <a:pt x="15070" y="5385"/>
                </a:lnTo>
                <a:lnTo>
                  <a:pt x="16172" y="7086"/>
                </a:lnTo>
                <a:lnTo>
                  <a:pt x="20498" y="2993"/>
                </a:lnTo>
                <a:close/>
                <a:moveTo>
                  <a:pt x="21599" y="9154"/>
                </a:moveTo>
                <a:lnTo>
                  <a:pt x="20229" y="9674"/>
                </a:lnTo>
                <a:lnTo>
                  <a:pt x="19807" y="11320"/>
                </a:lnTo>
                <a:lnTo>
                  <a:pt x="19374" y="9674"/>
                </a:lnTo>
                <a:lnTo>
                  <a:pt x="18001" y="9154"/>
                </a:lnTo>
                <a:lnTo>
                  <a:pt x="19374" y="8661"/>
                </a:lnTo>
                <a:lnTo>
                  <a:pt x="19807" y="7004"/>
                </a:lnTo>
                <a:lnTo>
                  <a:pt x="20229" y="8661"/>
                </a:lnTo>
                <a:lnTo>
                  <a:pt x="21599" y="915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50789" tIns="50789" rIns="50789" bIns="50789" anchor="ctr"/>
          <a:lstStyle/>
          <a:p>
            <a:pPr defTabSz="456565">
              <a:defRPr/>
            </a:pPr>
            <a:endParaRPr lang="es-ES" sz="29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34" name="TextBox 16">
            <a:extLst>
              <a:ext uri="{FF2B5EF4-FFF2-40B4-BE49-F238E27FC236}">
                <a16:creationId xmlns:a16="http://schemas.microsoft.com/office/drawing/2014/main" id="{8A0BA41D-CA22-4402-92BB-ECBBA7DC1948}"/>
              </a:ext>
            </a:extLst>
          </p:cNvPr>
          <p:cNvSpPr txBox="1"/>
          <p:nvPr/>
        </p:nvSpPr>
        <p:spPr>
          <a:xfrm>
            <a:off x="1356058" y="5302856"/>
            <a:ext cx="16596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243152"/>
                </a:solidFill>
              </a:rPr>
              <a:t>Previous research</a:t>
            </a:r>
          </a:p>
        </p:txBody>
      </p:sp>
      <p:sp>
        <p:nvSpPr>
          <p:cNvPr id="35" name="TextBox 16">
            <a:extLst>
              <a:ext uri="{FF2B5EF4-FFF2-40B4-BE49-F238E27FC236}">
                <a16:creationId xmlns:a16="http://schemas.microsoft.com/office/drawing/2014/main" id="{7EF79BA8-6F1C-4CFA-98B7-72E2D1A6A7AC}"/>
              </a:ext>
            </a:extLst>
          </p:cNvPr>
          <p:cNvSpPr txBox="1"/>
          <p:nvPr/>
        </p:nvSpPr>
        <p:spPr>
          <a:xfrm>
            <a:off x="3436825" y="4361731"/>
            <a:ext cx="9924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rgbClr val="243152"/>
                </a:solidFill>
              </a:rPr>
              <a:t>Data </a:t>
            </a:r>
          </a:p>
          <a:p>
            <a:pPr algn="ctr"/>
            <a:r>
              <a:rPr lang="en-US" sz="1600" dirty="0">
                <a:solidFill>
                  <a:srgbClr val="243152"/>
                </a:solidFill>
              </a:rPr>
              <a:t>collection</a:t>
            </a:r>
          </a:p>
        </p:txBody>
      </p:sp>
      <p:sp>
        <p:nvSpPr>
          <p:cNvPr id="36" name="TextBox 16">
            <a:extLst>
              <a:ext uri="{FF2B5EF4-FFF2-40B4-BE49-F238E27FC236}">
                <a16:creationId xmlns:a16="http://schemas.microsoft.com/office/drawing/2014/main" id="{B792EBDB-89BE-463B-B2CD-B750778655C9}"/>
              </a:ext>
            </a:extLst>
          </p:cNvPr>
          <p:cNvSpPr txBox="1"/>
          <p:nvPr/>
        </p:nvSpPr>
        <p:spPr>
          <a:xfrm>
            <a:off x="4688144" y="3468279"/>
            <a:ext cx="12914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243152"/>
                </a:solidFill>
              </a:rPr>
              <a:t>Data</a:t>
            </a:r>
          </a:p>
          <a:p>
            <a:pPr algn="ctr"/>
            <a:r>
              <a:rPr lang="en-US" sz="1600" dirty="0">
                <a:solidFill>
                  <a:srgbClr val="243152"/>
                </a:solidFill>
              </a:rPr>
              <a:t>organization</a:t>
            </a:r>
          </a:p>
        </p:txBody>
      </p:sp>
      <p:sp>
        <p:nvSpPr>
          <p:cNvPr id="37" name="TextBox 16">
            <a:extLst>
              <a:ext uri="{FF2B5EF4-FFF2-40B4-BE49-F238E27FC236}">
                <a16:creationId xmlns:a16="http://schemas.microsoft.com/office/drawing/2014/main" id="{6ECFCE99-ED32-4482-9B8E-4AC231CE4ED4}"/>
              </a:ext>
            </a:extLst>
          </p:cNvPr>
          <p:cNvSpPr txBox="1"/>
          <p:nvPr/>
        </p:nvSpPr>
        <p:spPr>
          <a:xfrm>
            <a:off x="6117799" y="2761396"/>
            <a:ext cx="10967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rgbClr val="243152"/>
                </a:solidFill>
              </a:rPr>
              <a:t>BN Models</a:t>
            </a:r>
          </a:p>
        </p:txBody>
      </p:sp>
      <p:sp>
        <p:nvSpPr>
          <p:cNvPr id="38" name="TextBox 16">
            <a:extLst>
              <a:ext uri="{FF2B5EF4-FFF2-40B4-BE49-F238E27FC236}">
                <a16:creationId xmlns:a16="http://schemas.microsoft.com/office/drawing/2014/main" id="{AA741FFC-7B84-4190-AE3E-A46937991169}"/>
              </a:ext>
            </a:extLst>
          </p:cNvPr>
          <p:cNvSpPr txBox="1"/>
          <p:nvPr/>
        </p:nvSpPr>
        <p:spPr>
          <a:xfrm>
            <a:off x="7457328" y="1922063"/>
            <a:ext cx="11669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rgbClr val="243152"/>
                </a:solidFill>
              </a:rPr>
              <a:t>Assessment</a:t>
            </a:r>
          </a:p>
        </p:txBody>
      </p:sp>
      <p:sp>
        <p:nvSpPr>
          <p:cNvPr id="39" name="文本框 122">
            <a:extLst>
              <a:ext uri="{FF2B5EF4-FFF2-40B4-BE49-F238E27FC236}">
                <a16:creationId xmlns:a16="http://schemas.microsoft.com/office/drawing/2014/main" id="{DEA6FC3D-B9B5-4ED0-B1CA-2ADB0CCEAA02}"/>
              </a:ext>
            </a:extLst>
          </p:cNvPr>
          <p:cNvSpPr txBox="1"/>
          <p:nvPr/>
        </p:nvSpPr>
        <p:spPr>
          <a:xfrm>
            <a:off x="3578810" y="4982603"/>
            <a:ext cx="2124144" cy="763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zh-CN" sz="1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To learn a appropriate way for congestion prediction and diagnosis</a:t>
            </a:r>
            <a:endParaRPr lang="zh-CN" altLang="en-US" sz="1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0" name="文本框 123">
            <a:extLst>
              <a:ext uri="{FF2B5EF4-FFF2-40B4-BE49-F238E27FC236}">
                <a16:creationId xmlns:a16="http://schemas.microsoft.com/office/drawing/2014/main" id="{AAC656B3-5040-41F5-8258-360DDDBBC34E}"/>
              </a:ext>
            </a:extLst>
          </p:cNvPr>
          <p:cNvSpPr txBox="1"/>
          <p:nvPr/>
        </p:nvSpPr>
        <p:spPr>
          <a:xfrm>
            <a:off x="5017893" y="4106777"/>
            <a:ext cx="2335147" cy="763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zh-CN" sz="1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To find datasets which can be used to train and test the BN Models in the study</a:t>
            </a:r>
            <a:endParaRPr lang="zh-CN" altLang="en-US" sz="1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1" name="文本框 124">
            <a:extLst>
              <a:ext uri="{FF2B5EF4-FFF2-40B4-BE49-F238E27FC236}">
                <a16:creationId xmlns:a16="http://schemas.microsoft.com/office/drawing/2014/main" id="{1EFBA56E-8CA0-43A5-B031-90ACACBB5BB6}"/>
              </a:ext>
            </a:extLst>
          </p:cNvPr>
          <p:cNvSpPr txBox="1"/>
          <p:nvPr/>
        </p:nvSpPr>
        <p:spPr>
          <a:xfrm>
            <a:off x="6338770" y="3475489"/>
            <a:ext cx="2400201" cy="5329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zh-CN" sz="1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To organize the dataset in correct form for BN Models</a:t>
            </a:r>
            <a:endParaRPr lang="zh-CN" altLang="en-US" sz="1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2" name="文本框 125">
            <a:extLst>
              <a:ext uri="{FF2B5EF4-FFF2-40B4-BE49-F238E27FC236}">
                <a16:creationId xmlns:a16="http://schemas.microsoft.com/office/drawing/2014/main" id="{11F68C9B-EA96-4124-90BE-419C784F5A34}"/>
              </a:ext>
            </a:extLst>
          </p:cNvPr>
          <p:cNvSpPr txBox="1"/>
          <p:nvPr/>
        </p:nvSpPr>
        <p:spPr>
          <a:xfrm>
            <a:off x="7744760" y="2437576"/>
            <a:ext cx="1970740" cy="763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zh-CN" sz="1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To build BN Models for congestion prediction and diagnosis in HUGIN</a:t>
            </a:r>
            <a:endParaRPr lang="zh-CN" altLang="en-US" sz="1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3" name="文本框 1">
            <a:extLst>
              <a:ext uri="{FF2B5EF4-FFF2-40B4-BE49-F238E27FC236}">
                <a16:creationId xmlns:a16="http://schemas.microsoft.com/office/drawing/2014/main" id="{74FF37A2-5081-4B3F-B7A2-811313BF4B14}"/>
              </a:ext>
            </a:extLst>
          </p:cNvPr>
          <p:cNvSpPr txBox="1"/>
          <p:nvPr/>
        </p:nvSpPr>
        <p:spPr>
          <a:xfrm>
            <a:off x="9116091" y="1824888"/>
            <a:ext cx="2314828" cy="5329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zh-CN" sz="1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Assess the Models with Analysis Wizard in HUGIN</a:t>
            </a:r>
            <a:endParaRPr lang="zh-CN" altLang="en-US" sz="1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34445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微软雅黑</vt:lpstr>
      <vt:lpstr>华文仿宋</vt:lpstr>
      <vt:lpstr>Arial</vt:lpstr>
      <vt:lpstr>Calibri</vt:lpstr>
      <vt:lpstr>Calibri Light</vt:lpstr>
      <vt:lpstr>Gill Sans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Weidl, Galia</dc:creator>
  <cp:lastModifiedBy>Weidl, Galia</cp:lastModifiedBy>
  <cp:revision>3</cp:revision>
  <dcterms:created xsi:type="dcterms:W3CDTF">2023-03-29T21:29:39Z</dcterms:created>
  <dcterms:modified xsi:type="dcterms:W3CDTF">2023-03-29T21:32:02Z</dcterms:modified>
</cp:coreProperties>
</file>