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08" r:id="rId2"/>
    <p:sldId id="494" r:id="rId3"/>
    <p:sldId id="495" r:id="rId4"/>
    <p:sldId id="498" r:id="rId5"/>
    <p:sldId id="496" r:id="rId6"/>
    <p:sldId id="499" r:id="rId7"/>
    <p:sldId id="500" r:id="rId8"/>
    <p:sldId id="281" r:id="rId9"/>
    <p:sldId id="285" r:id="rId10"/>
    <p:sldId id="290" r:id="rId11"/>
    <p:sldId id="291" r:id="rId12"/>
    <p:sldId id="297" r:id="rId13"/>
    <p:sldId id="289" r:id="rId14"/>
    <p:sldId id="293" r:id="rId15"/>
    <p:sldId id="353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21" r:id="rId24"/>
    <p:sldId id="501" r:id="rId25"/>
    <p:sldId id="497" r:id="rId2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1D6BC"/>
    <a:srgbClr val="5E5E5E"/>
    <a:srgbClr val="142F4E"/>
    <a:srgbClr val="295120"/>
    <a:srgbClr val="283D1D"/>
    <a:srgbClr val="881B16"/>
    <a:srgbClr val="69C0AC"/>
    <a:srgbClr val="9E9E9E"/>
    <a:srgbClr val="283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78167" autoAdjust="0"/>
  </p:normalViewPr>
  <p:slideViewPr>
    <p:cSldViewPr snapToGrid="0" showGuides="1">
      <p:cViewPr varScale="1">
        <p:scale>
          <a:sx n="62" d="100"/>
          <a:sy n="62" d="100"/>
        </p:scale>
        <p:origin x="1388" y="64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7C3128C-A0EC-4FBB-83BF-DF1CD5892743}" type="datetimeFigureOut">
              <a:rPr lang="de-DE" smtClean="0"/>
              <a:t>02.05.2023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A8220DD-F815-4785-A1B2-3510446CFE34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096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25740F-E6FC-41B6-8D75-2E16FD4EE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B549E-BC90-40C9-8FA4-E206EAD9BC5F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9C991EBE-A54D-4FFC-AF8B-C2887E2EDB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9E0D44BA-AE67-4D40-8D5B-4DB7AA891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80AE25-0EAF-4182-A14D-9B1909357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958E0-1C08-4BB9-9416-BBC092FE5090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326DF5FC-BBD9-4A7E-A44C-5B0195339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BA167CCE-9B53-4D42-B1D0-E371C48D3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393FA4-9605-40EB-B709-0CD7215D8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EBF41-1B8D-4D93-801E-D755A8C8D1DE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94900FCD-6974-430D-8E1B-E66D17C33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C90C952-A8E2-4C66-A501-3C6AB46B8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A9DAFC-789D-41AD-912A-841CD4A90D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89B71-118E-4FC7-A9DC-36F1FDA93A2B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ED545604-FA42-4AF4-9671-6702F4319E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A525283-AFCB-4DD1-B505-B728EBF43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294E6E-B81B-4108-AD4F-4A44994166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0FB2F-52A1-4F6E-BF9B-F189CE68E597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A7D013CD-EDD6-4FE5-AFAB-3F5DCD7777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BD630A34-1597-4F7D-B308-1E4CD4224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248FA8-F837-4188-BC13-908F27EDF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CE705-90A0-483D-BD4F-0200BF68ADEE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02DE85E1-060E-4733-883B-F48E5028D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98002B46-FE2F-4D9B-B376-90296200A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33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0B92E1-DD58-4CA5-B76C-9279CD143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2DC120-BDC4-4BB9-A953-17D50FF96B6F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A471DE6-8D1C-4689-8665-AAC57F3C3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EEA4A30-9107-4C66-B277-959D8313D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061BF3-DEE8-4581-B68B-17A6BADD9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09D29-860A-4177-BA85-2195E8870EC9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DFE4EE0A-9390-4933-A718-AF3D6470D6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F9155C7-2DE2-41DE-90F0-67C3897A7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D70CC8-640C-4970-85B9-6E034654B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BF38AD-204F-4120-B5E3-3ABBA3CE31F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84BAF5E9-BB96-40BB-A18E-B36CED861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3F3ED2F-2ED2-44FA-B7DC-F5A9FEC92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FE77BA-1495-4B26-B735-D45B2FB2C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4FF3A-66D8-4647-A6E3-8CC1CE9974B2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37C0FD91-C49D-4EF3-8AC3-C07398F4C9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43AB872-54A7-4A17-AA1E-F9DBA746B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F7EA9-4A6F-48F5-9A7D-BB6882606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8C9E9-2244-495B-8A87-E532C262B3C9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1A2F4A69-D36E-435B-98CD-B48837D3F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96439BE-4E9F-44A2-8CBD-D85176AEB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14466C-4949-4FE2-B6B0-19C90C848A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1C7CE-DF3E-4B31-807F-A61D97B8649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39F17EF6-2BD0-4009-B936-CBAD8A60A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E2C6DD7C-988C-476B-B5B8-BAD86284F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736D9D-147F-4968-9D61-F222FA3ED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03843D-3AE4-48E8-94F5-E5809DD9900B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572A7CE4-3CC9-4052-A011-79A14BDDA3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F0F8E54-4455-488C-A177-B1BEA98CC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2BB1A-8EF6-4AC7-96A5-B420A3ED93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04A31-B555-46FC-82DD-C0B56C7A135B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BBC74F13-D4A1-4AE2-97FC-58534AD8C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8D6416ED-F459-448E-97E7-12548372C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02493" y="6412954"/>
            <a:ext cx="5673520" cy="365125"/>
          </a:xfrm>
        </p:spPr>
        <p:txBody>
          <a:bodyPr/>
          <a:lstStyle/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1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377" y="1428921"/>
            <a:ext cx="9144000" cy="2387600"/>
          </a:xfrm>
        </p:spPr>
        <p:txBody>
          <a:bodyPr>
            <a:normAutofit/>
          </a:bodyPr>
          <a:lstStyle/>
          <a:p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Kreditprüfung</a:t>
            </a: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Immobilienfinanzierung</a:t>
            </a:r>
            <a:endParaRPr lang="en-IN" sz="40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2495" y="3983574"/>
            <a:ext cx="9144000" cy="1655762"/>
          </a:xfrm>
        </p:spPr>
        <p:txBody>
          <a:bodyPr/>
          <a:lstStyle/>
          <a:p>
            <a:br>
              <a:rPr lang="de-DE" dirty="0"/>
            </a:br>
            <a:r>
              <a:rPr lang="de-DE" dirty="0"/>
              <a:t>Holger Paschedag</a:t>
            </a: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5" name="Foliennummernplatzhalt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>
            <a:extLst>
              <a:ext uri="{FF2B5EF4-FFF2-40B4-BE49-F238E27FC236}">
                <a16:creationId xmlns:a16="http://schemas.microsoft.com/office/drawing/2014/main" id="{253DFCE4-4EB2-4846-9EA9-9D6BB3436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1516330"/>
            <a:ext cx="828624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 dirty="0"/>
              <a:t>Der Bürgschaftsvertrag</a:t>
            </a:r>
            <a:endParaRPr lang="de-DE" altLang="de-DE" sz="2400" dirty="0"/>
          </a:p>
          <a:p>
            <a:pPr>
              <a:buFontTx/>
              <a:buChar char="-"/>
            </a:pPr>
            <a:r>
              <a:rPr lang="de-DE" altLang="de-DE" sz="2400" dirty="0"/>
              <a:t>ist einseitig verpflichtend</a:t>
            </a:r>
          </a:p>
          <a:p>
            <a:pPr>
              <a:buFontTx/>
              <a:buChar char="-"/>
            </a:pPr>
            <a:r>
              <a:rPr lang="de-DE" altLang="de-DE" sz="2400" dirty="0"/>
              <a:t>ist akzessorisch =&gt; ohne Hauptschuld keine Bürgschaft</a:t>
            </a:r>
          </a:p>
          <a:p>
            <a:r>
              <a:rPr lang="de-DE" altLang="de-DE" sz="2400" dirty="0"/>
              <a:t>	=&gt; Höhe der Bürgschaft in Höhe der Hauptschuld</a:t>
            </a:r>
          </a:p>
          <a:p>
            <a:r>
              <a:rPr lang="de-DE" altLang="de-DE" sz="2400" dirty="0"/>
              <a:t>	=&gt; bei Erlöschen der Hauptschuld erlischt die Bürgschaft</a:t>
            </a:r>
          </a:p>
          <a:p>
            <a:endParaRPr lang="de-DE" altLang="de-DE" sz="2400" dirty="0"/>
          </a:p>
          <a:p>
            <a:r>
              <a:rPr lang="de-DE" altLang="de-DE" sz="2400" dirty="0"/>
              <a:t>Mit Leistung des Bürgen an den Gläubiger, geht dessen </a:t>
            </a:r>
          </a:p>
          <a:p>
            <a:r>
              <a:rPr lang="de-DE" altLang="de-DE" sz="2400" dirty="0"/>
              <a:t>Forderung </a:t>
            </a:r>
            <a:r>
              <a:rPr lang="de-DE" altLang="de-DE" sz="2400" dirty="0" err="1"/>
              <a:t>ggü</a:t>
            </a:r>
            <a:r>
              <a:rPr lang="de-DE" altLang="de-DE" sz="2400" dirty="0"/>
              <a:t>. dem Schuldner auf den Bürgen über.</a:t>
            </a:r>
          </a:p>
          <a:p>
            <a:endParaRPr lang="de-DE" altLang="de-DE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D246C9DB-0E30-40DE-84F7-9B59466F7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559" y="1403314"/>
            <a:ext cx="832054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 dirty="0"/>
              <a:t>Form der Bürgschaft</a:t>
            </a:r>
          </a:p>
          <a:p>
            <a:endParaRPr lang="de-DE" altLang="de-DE" sz="2400" dirty="0"/>
          </a:p>
          <a:p>
            <a:pPr>
              <a:buFontTx/>
              <a:buChar char="-"/>
            </a:pPr>
            <a:r>
              <a:rPr lang="de-DE" altLang="de-DE" sz="2400" dirty="0"/>
              <a:t>Grundsätzlich ist Schriftform erforderlich (§ 766 BGB)</a:t>
            </a:r>
          </a:p>
          <a:p>
            <a:pPr>
              <a:buFontTx/>
              <a:buChar char="-"/>
            </a:pPr>
            <a:r>
              <a:rPr lang="de-DE" altLang="de-DE" sz="2400" dirty="0"/>
              <a:t>Eigenhändige Unterschrift ist erforderlich (§ 126 BGB)</a:t>
            </a:r>
          </a:p>
          <a:p>
            <a:pPr>
              <a:buFontTx/>
              <a:buChar char="-"/>
            </a:pPr>
            <a:endParaRPr lang="de-DE" altLang="de-DE" sz="2400" dirty="0"/>
          </a:p>
          <a:p>
            <a:pPr>
              <a:buFontTx/>
              <a:buChar char="-"/>
            </a:pPr>
            <a:r>
              <a:rPr lang="de-DE" altLang="de-DE" sz="2400" dirty="0"/>
              <a:t>Ausnahme: Bürgschaften von Vollkaufleuten im Rahmen </a:t>
            </a:r>
          </a:p>
          <a:p>
            <a:r>
              <a:rPr lang="de-DE" altLang="de-DE" sz="2400" dirty="0"/>
              <a:t>ihres Handelsgewerbes sind formfrei gültig (§ 350 HGB)</a:t>
            </a:r>
          </a:p>
          <a:p>
            <a:endParaRPr lang="de-DE" altLang="de-DE" sz="2400" dirty="0"/>
          </a:p>
          <a:p>
            <a:endParaRPr lang="de-DE" altLang="de-DE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92B7BFDE-F9AC-4308-A161-D6E6AC857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700214"/>
            <a:ext cx="15467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/>
              <a:t>Bürgschaft</a:t>
            </a:r>
            <a:endParaRPr lang="en-US" altLang="de-DE" sz="2400" b="1"/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3C3EDCD7-95CD-4051-A751-29A658D1E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2768601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Haupt-</a:t>
            </a:r>
          </a:p>
          <a:p>
            <a:r>
              <a:rPr lang="de-DE" altLang="de-DE"/>
              <a:t>schuldner</a:t>
            </a:r>
            <a:endParaRPr lang="en-US" altLang="de-DE"/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FF3189D7-C90B-485A-B4B2-A83D11850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2565400"/>
            <a:ext cx="19653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Gläubiger </a:t>
            </a:r>
          </a:p>
          <a:p>
            <a:r>
              <a:rPr lang="de-DE" altLang="de-DE"/>
              <a:t>(z.B. Bank)</a:t>
            </a:r>
            <a:endParaRPr lang="en-US" altLang="de-DE"/>
          </a:p>
          <a:p>
            <a:endParaRPr lang="en-US" altLang="de-DE" sz="1000"/>
          </a:p>
        </p:txBody>
      </p:sp>
      <p:sp>
        <p:nvSpPr>
          <p:cNvPr id="90117" name="Text Box 5">
            <a:extLst>
              <a:ext uri="{FF2B5EF4-FFF2-40B4-BE49-F238E27FC236}">
                <a16:creationId xmlns:a16="http://schemas.microsoft.com/office/drawing/2014/main" id="{50496A86-B7AD-4C33-B359-ECC09F06C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4778375"/>
            <a:ext cx="7310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Bürge</a:t>
            </a:r>
            <a:endParaRPr lang="en-US" altLang="de-DE"/>
          </a:p>
        </p:txBody>
      </p:sp>
      <p:sp>
        <p:nvSpPr>
          <p:cNvPr id="90118" name="Line 6">
            <a:extLst>
              <a:ext uri="{FF2B5EF4-FFF2-40B4-BE49-F238E27FC236}">
                <a16:creationId xmlns:a16="http://schemas.microsoft.com/office/drawing/2014/main" id="{1BA09A5B-1D73-4A84-90E8-B7D5F3087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413" y="3502026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19" name="Line 7">
            <a:extLst>
              <a:ext uri="{FF2B5EF4-FFF2-40B4-BE49-F238E27FC236}">
                <a16:creationId xmlns:a16="http://schemas.microsoft.com/office/drawing/2014/main" id="{B388725D-824D-4AB1-8984-B089336837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4338" y="3573464"/>
            <a:ext cx="446405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20" name="Text Box 8">
            <a:extLst>
              <a:ext uri="{FF2B5EF4-FFF2-40B4-BE49-F238E27FC236}">
                <a16:creationId xmlns:a16="http://schemas.microsoft.com/office/drawing/2014/main" id="{371642EB-406B-4A14-BD53-24EC0202D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3644900"/>
            <a:ext cx="15589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 sz="1400">
              <a:latin typeface="Garamond" panose="02020404030301010803" pitchFamily="18" charset="0"/>
            </a:endParaRPr>
          </a:p>
          <a:p>
            <a:r>
              <a:rPr lang="de-DE" altLang="de-DE" sz="1600"/>
              <a:t>Bürgschafts-vertrag, § 765</a:t>
            </a:r>
            <a:endParaRPr lang="en-US" altLang="de-DE" sz="1600"/>
          </a:p>
        </p:txBody>
      </p:sp>
      <p:sp>
        <p:nvSpPr>
          <p:cNvPr id="90121" name="Line 9">
            <a:extLst>
              <a:ext uri="{FF2B5EF4-FFF2-40B4-BE49-F238E27FC236}">
                <a16:creationId xmlns:a16="http://schemas.microsoft.com/office/drawing/2014/main" id="{0BF99227-1026-4704-88B5-7919427C0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3357563"/>
            <a:ext cx="417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E2812D8D-5048-4455-A467-3839577E9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88" y="2778126"/>
            <a:ext cx="367587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/>
              <a:t>Gesicherte Forderung („Hauptforderung“)</a:t>
            </a:r>
            <a:endParaRPr lang="en-US" altLang="de-DE" sz="1600"/>
          </a:p>
          <a:p>
            <a:endParaRPr lang="en-US" altLang="de-DE"/>
          </a:p>
        </p:txBody>
      </p:sp>
      <p:sp>
        <p:nvSpPr>
          <p:cNvPr id="90125" name="Text Box 13">
            <a:extLst>
              <a:ext uri="{FF2B5EF4-FFF2-40B4-BE49-F238E27FC236}">
                <a16:creationId xmlns:a16="http://schemas.microsoft.com/office/drawing/2014/main" id="{536319B7-0DF7-4F96-8A58-BE7A3B4F7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489326"/>
            <a:ext cx="9040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/>
              <a:t>Auftrag, </a:t>
            </a:r>
          </a:p>
          <a:p>
            <a:r>
              <a:rPr lang="de-DE" altLang="de-DE" sz="1600"/>
              <a:t>662</a:t>
            </a:r>
            <a:endParaRPr lang="en-US" altLang="de-DE"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>
            <a:extLst>
              <a:ext uri="{FF2B5EF4-FFF2-40B4-BE49-F238E27FC236}">
                <a16:creationId xmlns:a16="http://schemas.microsoft.com/office/drawing/2014/main" id="{F46BF56F-80C4-44B0-B0E2-49F63921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269" y="1341670"/>
            <a:ext cx="8464550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 dirty="0"/>
              <a:t>Arten der Bürgschaft: Nach der Stellung des Bürgen</a:t>
            </a:r>
          </a:p>
          <a:p>
            <a:r>
              <a:rPr lang="de-DE" altLang="de-DE" dirty="0"/>
              <a:t>- Gewöhnliche Bürgschaft:</a:t>
            </a:r>
          </a:p>
          <a:p>
            <a:r>
              <a:rPr lang="de-DE" altLang="de-DE" dirty="0"/>
              <a:t>Der Bürge hat das Recht, vom Gläubiger die Vorausklage gegen den </a:t>
            </a:r>
          </a:p>
          <a:p>
            <a:r>
              <a:rPr lang="de-DE" altLang="de-DE" dirty="0"/>
              <a:t>Hauptschuldner zu verlangen. (Einrede der Vorausklage § 771 BGB)</a:t>
            </a:r>
          </a:p>
          <a:p>
            <a:endParaRPr lang="de-DE" altLang="de-DE" dirty="0"/>
          </a:p>
          <a:p>
            <a:pPr>
              <a:buFontTx/>
              <a:buChar char="-"/>
            </a:pPr>
            <a:r>
              <a:rPr lang="de-DE" altLang="de-DE" dirty="0"/>
              <a:t>Selbstschuldnerische Bürgschaft:</a:t>
            </a:r>
          </a:p>
          <a:p>
            <a:r>
              <a:rPr lang="de-DE" altLang="de-DE" dirty="0"/>
              <a:t>Verzicht auf Einrede der Vorausklage =&gt; Bürge ist sofort zur Zahlung verpflichtet, </a:t>
            </a:r>
          </a:p>
          <a:p>
            <a:r>
              <a:rPr lang="de-DE" altLang="de-DE" dirty="0"/>
              <a:t>wenn der Hauptschuldner bei Fälligkeit nicht zahlt</a:t>
            </a:r>
          </a:p>
          <a:p>
            <a:endParaRPr lang="de-DE" altLang="de-DE" dirty="0"/>
          </a:p>
          <a:p>
            <a:r>
              <a:rPr lang="de-DE" altLang="de-DE" dirty="0"/>
              <a:t>Ist der Bürge Kaufmann und die Bürgschaft für ihn ein Handelsgeschäft, so ist die</a:t>
            </a:r>
          </a:p>
          <a:p>
            <a:r>
              <a:rPr lang="de-DE" altLang="de-DE" dirty="0"/>
              <a:t>Bürgschaft immer selbstschuldnerisch.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>
            <a:extLst>
              <a:ext uri="{FF2B5EF4-FFF2-40B4-BE49-F238E27FC236}">
                <a16:creationId xmlns:a16="http://schemas.microsoft.com/office/drawing/2014/main" id="{0450243B-EA42-456C-85F7-517F1B3C2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492375"/>
            <a:ext cx="823719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Arten der Bürgschaft: Nach der Höhe der Verpflichtung</a:t>
            </a:r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r>
              <a:rPr lang="de-DE" altLang="de-DE" sz="2400">
                <a:sym typeface="Wingdings" panose="05000000000000000000" pitchFamily="2" charset="2"/>
              </a:rPr>
              <a:t> </a:t>
            </a:r>
            <a:r>
              <a:rPr lang="de-DE" altLang="de-DE" sz="2400"/>
              <a:t>Unlimitierte Bürgschaft</a:t>
            </a:r>
          </a:p>
          <a:p>
            <a:endParaRPr lang="de-DE" altLang="de-DE" sz="2400"/>
          </a:p>
          <a:p>
            <a:r>
              <a:rPr lang="de-DE" altLang="de-DE" sz="2400">
                <a:sym typeface="Wingdings" panose="05000000000000000000" pitchFamily="2" charset="2"/>
              </a:rPr>
              <a:t> </a:t>
            </a:r>
            <a:r>
              <a:rPr lang="de-DE" altLang="de-DE" sz="2400"/>
              <a:t>Höchstbetragsbürgschaft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3">
            <a:extLst>
              <a:ext uri="{FF2B5EF4-FFF2-40B4-BE49-F238E27FC236}">
                <a16:creationId xmlns:a16="http://schemas.microsoft.com/office/drawing/2014/main" id="{DAC63983-C38D-4DF3-959A-B00A57826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492376"/>
            <a:ext cx="524534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de-DE" altLang="de-DE" sz="2400" b="1">
                <a:solidFill>
                  <a:schemeClr val="accent2"/>
                </a:solidFill>
              </a:rPr>
              <a:t>Personalsicherheiten.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1.1. Bürgschaft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1.2. sonstige Personalsicherheiten</a:t>
            </a:r>
          </a:p>
          <a:p>
            <a:pPr>
              <a:buFontTx/>
              <a:buAutoNum type="arabicPeriod"/>
            </a:pPr>
            <a:endParaRPr lang="de-DE" altLang="de-DE" sz="2400" b="1">
              <a:solidFill>
                <a:schemeClr val="accent2"/>
              </a:solidFill>
            </a:endParaRPr>
          </a:p>
          <a:p>
            <a:r>
              <a:rPr lang="de-DE" altLang="de-DE" sz="2400" b="1">
                <a:solidFill>
                  <a:schemeClr val="accent2"/>
                </a:solidFill>
              </a:rPr>
              <a:t>2. Realsicherheiten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2.1. Sicherungsübereignung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2.2. Forderungsabtretung</a:t>
            </a:r>
            <a:r>
              <a:rPr lang="de-DE" altLang="de-DE" sz="2400"/>
              <a:t> 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2.3. Verpfändung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2.4. Grundpfandrechte</a:t>
            </a:r>
            <a:r>
              <a:rPr lang="de-DE" altLang="de-DE" sz="2400"/>
              <a:t> 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2.5. Eigentumsvorbehalt</a:t>
            </a:r>
            <a:endParaRPr lang="de-DE" altLang="de-DE" sz="2400"/>
          </a:p>
          <a:p>
            <a:endParaRPr lang="de-DE" altLang="de-DE" sz="2400"/>
          </a:p>
          <a:p>
            <a:endParaRPr lang="de-DE" altLang="de-DE" sz="24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>
            <a:extLst>
              <a:ext uri="{FF2B5EF4-FFF2-40B4-BE49-F238E27FC236}">
                <a16:creationId xmlns:a16="http://schemas.microsoft.com/office/drawing/2014/main" id="{677294F9-1EF0-403E-9797-94546CF9B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492375"/>
            <a:ext cx="881523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Definition:</a:t>
            </a:r>
          </a:p>
          <a:p>
            <a:endParaRPr lang="de-DE" altLang="de-DE" sz="2400"/>
          </a:p>
          <a:p>
            <a:r>
              <a:rPr lang="de-DE" altLang="de-DE" sz="2400"/>
              <a:t>Die Zession ist ein Vertrag, durch den der Gläubiger (Zedent) </a:t>
            </a:r>
          </a:p>
          <a:p>
            <a:r>
              <a:rPr lang="de-DE" altLang="de-DE" sz="2400"/>
              <a:t>einer Forderung diese auf einen anderen (Zessionar) überträgt;</a:t>
            </a:r>
          </a:p>
          <a:p>
            <a:r>
              <a:rPr lang="de-DE" altLang="de-DE" sz="2400"/>
              <a:t>Mit Vertragsabschluss tritt der neue Gläubige an die Stelle des </a:t>
            </a:r>
          </a:p>
          <a:p>
            <a:r>
              <a:rPr lang="de-DE" altLang="de-DE" sz="2400"/>
              <a:t>bisherigen Gläubigers (§ 398 BGB).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73" name="Rectangle 17">
            <a:extLst>
              <a:ext uri="{FF2B5EF4-FFF2-40B4-BE49-F238E27FC236}">
                <a16:creationId xmlns:a16="http://schemas.microsoft.com/office/drawing/2014/main" id="{281DF6DC-462F-4CD1-8CCC-828AE3AA3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4" y="4292600"/>
            <a:ext cx="1800225" cy="4318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72" name="Rectangle 16">
            <a:extLst>
              <a:ext uri="{FF2B5EF4-FFF2-40B4-BE49-F238E27FC236}">
                <a16:creationId xmlns:a16="http://schemas.microsoft.com/office/drawing/2014/main" id="{950572E9-AC7D-44D3-9112-E66395FF4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2565400"/>
            <a:ext cx="1223963" cy="4318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71" name="Rectangle 15">
            <a:extLst>
              <a:ext uri="{FF2B5EF4-FFF2-40B4-BE49-F238E27FC236}">
                <a16:creationId xmlns:a16="http://schemas.microsoft.com/office/drawing/2014/main" id="{29C0682A-7263-4FC0-9511-A7BEDB417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565400"/>
            <a:ext cx="1296987" cy="503238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58" name="Text Box 2">
            <a:extLst>
              <a:ext uri="{FF2B5EF4-FFF2-40B4-BE49-F238E27FC236}">
                <a16:creationId xmlns:a16="http://schemas.microsoft.com/office/drawing/2014/main" id="{84171E96-FDFE-4B19-87A1-96412CCDF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1700214"/>
            <a:ext cx="1135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/>
              <a:t>Zession</a:t>
            </a:r>
            <a:endParaRPr lang="en-US" altLang="de-DE" sz="2400" b="1"/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1134FCDD-2D58-43F5-8AEB-F7353BF19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9" y="2655888"/>
            <a:ext cx="10708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Zessionar</a:t>
            </a:r>
          </a:p>
        </p:txBody>
      </p:sp>
      <p:sp>
        <p:nvSpPr>
          <p:cNvPr id="121869" name="Text Box 13">
            <a:extLst>
              <a:ext uri="{FF2B5EF4-FFF2-40B4-BE49-F238E27FC236}">
                <a16:creationId xmlns:a16="http://schemas.microsoft.com/office/drawing/2014/main" id="{82828FC1-36A5-481F-9D5A-4E8C811C7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250" y="2584450"/>
            <a:ext cx="8379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Zedent</a:t>
            </a:r>
          </a:p>
        </p:txBody>
      </p:sp>
      <p:sp>
        <p:nvSpPr>
          <p:cNvPr id="121870" name="Text Box 14">
            <a:extLst>
              <a:ext uri="{FF2B5EF4-FFF2-40B4-BE49-F238E27FC236}">
                <a16:creationId xmlns:a16="http://schemas.microsoft.com/office/drawing/2014/main" id="{8307AC3E-CA3B-42D3-A7AD-FAABF596E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450" y="431323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Drittschuldner</a:t>
            </a:r>
          </a:p>
        </p:txBody>
      </p:sp>
      <p:sp>
        <p:nvSpPr>
          <p:cNvPr id="121874" name="Line 18">
            <a:extLst>
              <a:ext uri="{FF2B5EF4-FFF2-40B4-BE49-F238E27FC236}">
                <a16:creationId xmlns:a16="http://schemas.microsoft.com/office/drawing/2014/main" id="{611AF83E-DD32-45F1-9D4B-993A40A1A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636838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5" name="Text Box 19">
            <a:extLst>
              <a:ext uri="{FF2B5EF4-FFF2-40B4-BE49-F238E27FC236}">
                <a16:creationId xmlns:a16="http://schemas.microsoft.com/office/drawing/2014/main" id="{81E65F4F-47DD-45D0-AA69-9923EEF95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9" y="2224088"/>
            <a:ext cx="745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Kredit</a:t>
            </a:r>
          </a:p>
        </p:txBody>
      </p:sp>
      <p:sp>
        <p:nvSpPr>
          <p:cNvPr id="121876" name="Line 20">
            <a:extLst>
              <a:ext uri="{FF2B5EF4-FFF2-40B4-BE49-F238E27FC236}">
                <a16:creationId xmlns:a16="http://schemas.microsoft.com/office/drawing/2014/main" id="{E92FA9E0-C09F-4B7A-8250-05B769961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924175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7" name="Text Box 21">
            <a:extLst>
              <a:ext uri="{FF2B5EF4-FFF2-40B4-BE49-F238E27FC236}">
                <a16:creationId xmlns:a16="http://schemas.microsoft.com/office/drawing/2014/main" id="{96AC7754-77AC-4B30-85DD-525453727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3059113"/>
            <a:ext cx="3873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Abtretungsvertrag</a:t>
            </a:r>
          </a:p>
        </p:txBody>
      </p:sp>
      <p:sp>
        <p:nvSpPr>
          <p:cNvPr id="121878" name="Line 22">
            <a:extLst>
              <a:ext uri="{FF2B5EF4-FFF2-40B4-BE49-F238E27FC236}">
                <a16:creationId xmlns:a16="http://schemas.microsoft.com/office/drawing/2014/main" id="{EC8E73B6-5E5A-4666-85B0-3C35EF1C6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0688" y="2997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9" name="Text Box 23">
            <a:extLst>
              <a:ext uri="{FF2B5EF4-FFF2-40B4-BE49-F238E27FC236}">
                <a16:creationId xmlns:a16="http://schemas.microsoft.com/office/drawing/2014/main" id="{7CF82EB0-93A8-40A2-BEA6-D454F67DC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975" y="3089275"/>
            <a:ext cx="11562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Forderung</a:t>
            </a:r>
          </a:p>
        </p:txBody>
      </p:sp>
      <p:sp>
        <p:nvSpPr>
          <p:cNvPr id="121880" name="Line 24">
            <a:extLst>
              <a:ext uri="{FF2B5EF4-FFF2-40B4-BE49-F238E27FC236}">
                <a16:creationId xmlns:a16="http://schemas.microsoft.com/office/drawing/2014/main" id="{7EFBC580-1B83-45B9-80E8-609DE58DE3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1" y="3357563"/>
            <a:ext cx="2735263" cy="5762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81" name="Line 25">
            <a:extLst>
              <a:ext uri="{FF2B5EF4-FFF2-40B4-BE49-F238E27FC236}">
                <a16:creationId xmlns:a16="http://schemas.microsoft.com/office/drawing/2014/main" id="{BD172BC9-BE05-4624-A605-CC93AE5EA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3068638"/>
            <a:ext cx="446405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82" name="Text Box 26">
            <a:extLst>
              <a:ext uri="{FF2B5EF4-FFF2-40B4-BE49-F238E27FC236}">
                <a16:creationId xmlns:a16="http://schemas.microsoft.com/office/drawing/2014/main" id="{38B2DD8B-443F-4BA0-B3E4-E0EB25546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739" y="3665539"/>
            <a:ext cx="16704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Forderung als</a:t>
            </a:r>
          </a:p>
          <a:p>
            <a:r>
              <a:rPr lang="de-DE" altLang="de-DE"/>
              <a:t>Kreditsicherheit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>
            <a:extLst>
              <a:ext uri="{FF2B5EF4-FFF2-40B4-BE49-F238E27FC236}">
                <a16:creationId xmlns:a16="http://schemas.microsoft.com/office/drawing/2014/main" id="{07D2E703-A05B-4207-A659-87E4D5B3E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298" y="1464959"/>
            <a:ext cx="802944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 dirty="0"/>
              <a:t>Form der Zession: </a:t>
            </a:r>
            <a:r>
              <a:rPr lang="de-DE" altLang="de-DE" sz="2400" dirty="0"/>
              <a:t>formfrei gültig</a:t>
            </a:r>
            <a:endParaRPr lang="de-DE" altLang="de-DE" sz="2400" b="1" dirty="0"/>
          </a:p>
          <a:p>
            <a:r>
              <a:rPr lang="de-DE" altLang="de-DE" sz="2400" b="1" dirty="0"/>
              <a:t>Charakter der Zession:</a:t>
            </a:r>
            <a:r>
              <a:rPr lang="de-DE" altLang="de-DE" sz="2400" dirty="0"/>
              <a:t> abstrakt</a:t>
            </a:r>
          </a:p>
          <a:p>
            <a:r>
              <a:rPr lang="de-DE" altLang="de-DE" sz="2400" dirty="0"/>
              <a:t>Nicht abtretbare Forderungen:</a:t>
            </a:r>
          </a:p>
          <a:p>
            <a:pPr>
              <a:buFontTx/>
              <a:buChar char="-"/>
            </a:pPr>
            <a:r>
              <a:rPr lang="de-DE" altLang="de-DE" sz="2400" dirty="0"/>
              <a:t>Forderungen, deren Abtretung durch Vertrag zwischen </a:t>
            </a:r>
          </a:p>
          <a:p>
            <a:r>
              <a:rPr lang="de-DE" altLang="de-DE" sz="2400" dirty="0"/>
              <a:t>	Gläubiger und Drittschuldner ausgeschlossen wurde.</a:t>
            </a:r>
          </a:p>
          <a:p>
            <a:pPr>
              <a:buFontTx/>
              <a:buChar char="-"/>
            </a:pPr>
            <a:r>
              <a:rPr lang="de-DE" altLang="de-DE" sz="2400" dirty="0"/>
              <a:t>Unpfändbare Forderungen.</a:t>
            </a:r>
          </a:p>
          <a:p>
            <a:pPr>
              <a:buFontTx/>
              <a:buChar char="-"/>
            </a:pPr>
            <a:r>
              <a:rPr lang="de-DE" altLang="de-DE" sz="2400" dirty="0"/>
              <a:t>Zweckgebundene Forderungen. Z.B. Subventionen</a:t>
            </a:r>
          </a:p>
          <a:p>
            <a:endParaRPr lang="de-DE" altLang="de-DE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>
            <a:extLst>
              <a:ext uri="{FF2B5EF4-FFF2-40B4-BE49-F238E27FC236}">
                <a16:creationId xmlns:a16="http://schemas.microsoft.com/office/drawing/2014/main" id="{67FC4E35-9535-4696-8F18-C18B989C4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848" y="1393041"/>
            <a:ext cx="842089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dirty="0"/>
              <a:t>Da die Zession nur zur Sicherheit und daher treuhänderisch </a:t>
            </a:r>
          </a:p>
          <a:p>
            <a:r>
              <a:rPr lang="de-DE" altLang="de-DE" sz="2400" dirty="0"/>
              <a:t>(fiduziarisch) erfolgt, tritt die abgetretene Forderung </a:t>
            </a:r>
          </a:p>
          <a:p>
            <a:r>
              <a:rPr lang="de-DE" altLang="de-DE" sz="2400" dirty="0"/>
              <a:t>grundsätzlich nicht an die Stelle, sondern neben die zu </a:t>
            </a:r>
          </a:p>
          <a:p>
            <a:r>
              <a:rPr lang="de-DE" altLang="de-DE" sz="2400" dirty="0"/>
              <a:t>sichernde Forderung des Zessionars gegen den Zedenten.</a:t>
            </a:r>
          </a:p>
          <a:p>
            <a:r>
              <a:rPr lang="de-DE" altLang="de-DE" sz="2400" dirty="0"/>
              <a:t>(Unterschied zu Forfaitierung und Factoring).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altLang="de-DE" sz="2400" dirty="0"/>
              <a:t>Wenn der Zedent seinen Kredit selbst zurückzahlt, muss </a:t>
            </a:r>
          </a:p>
          <a:p>
            <a:pPr>
              <a:buFont typeface="Symbol" panose="05050102010706020507" pitchFamily="18" charset="2"/>
              <a:buNone/>
            </a:pPr>
            <a:r>
              <a:rPr lang="de-DE" altLang="de-DE" sz="2400" dirty="0"/>
              <a:t>die Forderung auf den Zedenten rückübertragen werden.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32A1E-BB56-4681-9455-809A5E3D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Kreditprüfung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94C5F4-9A30-48B4-962B-9D43F90F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 H. Paschedag</a:t>
            </a:r>
            <a:endParaRPr lang="en-IN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3622E6-37F2-4275-B8F0-B9538C89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2</a:t>
            </a:fld>
            <a:endParaRPr lang="en-IN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F9D7A-6441-4093-A6AC-75A270EC0D6C}"/>
              </a:ext>
            </a:extLst>
          </p:cNvPr>
          <p:cNvSpPr txBox="1"/>
          <p:nvPr/>
        </p:nvSpPr>
        <p:spPr>
          <a:xfrm>
            <a:off x="576000" y="1627925"/>
            <a:ext cx="105156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 Kreditfähigkeit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1.1.1. Natürliche Personen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1.1.2. Juristische Personen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 Kreditwürdigkeit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 Prüfung des Kreditnehmers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2.1.1. Vermögensverhältnisse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2.1.2. Einkommensverhältnisse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 Prüfung der Kreditsicherheiten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2.2.1. Immobilienbewertung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2.2.2. sonstige Kreditsicherheiten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3. Kreditportpoliosteuerung seitens der Banken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600"/>
              </a:spcBef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17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>
            <a:extLst>
              <a:ext uri="{FF2B5EF4-FFF2-40B4-BE49-F238E27FC236}">
                <a16:creationId xmlns:a16="http://schemas.microsoft.com/office/drawing/2014/main" id="{EEFBA930-67AF-4263-B2E9-7F3CFCFDA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653" y="1383872"/>
            <a:ext cx="81216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- Drittschuldner wird von der Forderungsabtretung nicht unterrichtet. </a:t>
            </a:r>
          </a:p>
          <a:p>
            <a:r>
              <a:rPr lang="de-DE" altLang="de-DE" dirty="0"/>
              <a:t>- Der Zedent muss die erhaltene Zahlung an den Zessionar abführen.</a:t>
            </a:r>
          </a:p>
          <a:p>
            <a:r>
              <a:rPr lang="de-DE" altLang="de-DE" dirty="0"/>
              <a:t>- Forderungsabtretung und damit Kreditaufnahme werden nicht bekannt.</a:t>
            </a:r>
          </a:p>
          <a:p>
            <a:endParaRPr lang="de-DE" altLang="de-DE" dirty="0"/>
          </a:p>
          <a:p>
            <a:r>
              <a:rPr lang="de-DE" altLang="de-DE" dirty="0"/>
              <a:t>Gefahren:</a:t>
            </a:r>
          </a:p>
          <a:p>
            <a:pPr>
              <a:buFontTx/>
              <a:buChar char="-"/>
            </a:pPr>
            <a:r>
              <a:rPr lang="de-DE" altLang="de-DE" dirty="0"/>
              <a:t>Forderung besteht überhaupt nicht.</a:t>
            </a:r>
          </a:p>
          <a:p>
            <a:pPr>
              <a:buFontTx/>
              <a:buChar char="-"/>
            </a:pPr>
            <a:r>
              <a:rPr lang="de-DE" altLang="de-DE" dirty="0"/>
              <a:t>Forderung ist bereits abgetreten.</a:t>
            </a:r>
          </a:p>
          <a:p>
            <a:pPr>
              <a:buFontTx/>
              <a:buChar char="-"/>
            </a:pPr>
            <a:r>
              <a:rPr lang="de-DE" altLang="de-DE" dirty="0"/>
              <a:t>Abtretung ist durch Vertrag zw. Zedent und Drittschuldner ausgeschlossen.</a:t>
            </a:r>
          </a:p>
          <a:p>
            <a:pPr>
              <a:buFontTx/>
              <a:buChar char="-"/>
            </a:pPr>
            <a:r>
              <a:rPr lang="de-DE" altLang="de-DE" dirty="0"/>
              <a:t>Drittschuldner zahlt schuldbefreiend an Zedenten und </a:t>
            </a:r>
          </a:p>
          <a:p>
            <a:r>
              <a:rPr lang="de-DE" altLang="de-DE" dirty="0"/>
              <a:t>	dieser behält das Geld ein und verbraucht es.</a:t>
            </a:r>
          </a:p>
          <a:p>
            <a:r>
              <a:rPr lang="de-DE" altLang="de-DE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>
            <a:extLst>
              <a:ext uri="{FF2B5EF4-FFF2-40B4-BE49-F238E27FC236}">
                <a16:creationId xmlns:a16="http://schemas.microsoft.com/office/drawing/2014/main" id="{2716BDEB-2323-411E-85AB-3B649D5F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565400"/>
            <a:ext cx="74183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Schlussfolgerungen:</a:t>
            </a:r>
          </a:p>
          <a:p>
            <a:pPr>
              <a:buFontTx/>
              <a:buChar char="-"/>
            </a:pPr>
            <a:r>
              <a:rPr lang="de-DE" altLang="de-DE"/>
              <a:t>Zessionsprüfung.</a:t>
            </a:r>
          </a:p>
          <a:p>
            <a:pPr>
              <a:buFontTx/>
              <a:buChar char="-"/>
            </a:pPr>
            <a:r>
              <a:rPr lang="de-DE" altLang="de-DE"/>
              <a:t>Überdeckung des Kreditbetrages.</a:t>
            </a:r>
          </a:p>
          <a:p>
            <a:pPr>
              <a:buFontTx/>
              <a:buChar char="-"/>
            </a:pPr>
            <a:r>
              <a:rPr lang="de-DE" altLang="de-DE"/>
              <a:t>Risikostreuung durch Auswahl möglichst vieler kleiner Forderungen.</a:t>
            </a:r>
          </a:p>
          <a:p>
            <a:pPr>
              <a:buFontTx/>
              <a:buChar char="-"/>
            </a:pPr>
            <a:r>
              <a:rPr lang="de-DE" altLang="de-DE"/>
              <a:t>Offenlegungsvorbehalt </a:t>
            </a:r>
          </a:p>
          <a:p>
            <a:r>
              <a:rPr lang="de-DE" altLang="de-DE">
                <a:sym typeface="Wingdings" panose="05000000000000000000" pitchFamily="2" charset="2"/>
              </a:rPr>
              <a:t>	Gläubiger behält sich das Recht vor, die Abtretung offen zu legen</a:t>
            </a:r>
            <a:r>
              <a:rPr lang="de-DE" altLang="de-DE"/>
              <a:t>.</a:t>
            </a:r>
          </a:p>
          <a:p>
            <a:r>
              <a:rPr lang="de-DE" altLang="de-DE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>
            <a:extLst>
              <a:ext uri="{FF2B5EF4-FFF2-40B4-BE49-F238E27FC236}">
                <a16:creationId xmlns:a16="http://schemas.microsoft.com/office/drawing/2014/main" id="{7148238C-6DDE-485F-A94B-82EDB6C82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1" y="2492375"/>
            <a:ext cx="85122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de-DE" altLang="de-DE" sz="2400"/>
              <a:t>Benachrichtigung des Drittschuldners von der Abtretung. </a:t>
            </a:r>
          </a:p>
          <a:p>
            <a:pPr>
              <a:buFontTx/>
              <a:buChar char="-"/>
            </a:pPr>
            <a:r>
              <a:rPr lang="de-DE" altLang="de-DE" sz="2400"/>
              <a:t>Dieser kann schuldbefreiend nur an den Zessionar zahlen.</a:t>
            </a:r>
          </a:p>
          <a:p>
            <a:pPr>
              <a:buFontTx/>
              <a:buChar char="-"/>
            </a:pPr>
            <a:r>
              <a:rPr lang="de-DE" altLang="de-DE" sz="2400"/>
              <a:t>Nachteil für den Zedenten: Kreditaufnahme wird bekannt.</a:t>
            </a:r>
          </a:p>
          <a:p>
            <a:pPr>
              <a:buFontTx/>
              <a:buChar char="-"/>
            </a:pPr>
            <a:r>
              <a:rPr lang="de-DE" altLang="de-DE" sz="2400"/>
              <a:t>Vorteil für den Zessionar: </a:t>
            </a:r>
          </a:p>
          <a:p>
            <a:r>
              <a:rPr lang="de-DE" altLang="de-DE" sz="2400"/>
              <a:t>	Zessionsrisiken werden 	weitgehend ausgeschaltet.</a:t>
            </a:r>
          </a:p>
          <a:p>
            <a:endParaRPr lang="de-DE" altLang="de-DE" sz="2400"/>
          </a:p>
          <a:p>
            <a:r>
              <a:rPr lang="de-DE" altLang="de-DE" sz="240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>
            <a:extLst>
              <a:ext uri="{FF2B5EF4-FFF2-40B4-BE49-F238E27FC236}">
                <a16:creationId xmlns:a16="http://schemas.microsoft.com/office/drawing/2014/main" id="{C65593E4-9E84-486B-8797-405C40F3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042" y="930704"/>
            <a:ext cx="86296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 dirty="0"/>
              <a:t>Globalzession:</a:t>
            </a:r>
          </a:p>
          <a:p>
            <a:pPr>
              <a:buFontTx/>
              <a:buChar char="-"/>
            </a:pPr>
            <a:endParaRPr lang="de-DE" altLang="de-DE" sz="2400" b="1" dirty="0"/>
          </a:p>
          <a:p>
            <a:pPr>
              <a:buFontTx/>
              <a:buChar char="-"/>
            </a:pPr>
            <a:r>
              <a:rPr lang="de-DE" altLang="de-DE" dirty="0"/>
              <a:t>Abtretung aller gegenwärtigen und zukünftigen Forderungen gegen bestimmten </a:t>
            </a:r>
          </a:p>
          <a:p>
            <a:r>
              <a:rPr lang="de-DE" altLang="de-DE" dirty="0"/>
              <a:t>	Kundenkreis. </a:t>
            </a:r>
          </a:p>
          <a:p>
            <a:pPr>
              <a:buFontTx/>
              <a:buChar char="-"/>
            </a:pPr>
            <a:r>
              <a:rPr lang="de-DE" altLang="de-DE" dirty="0"/>
              <a:t>Da für die Abtretung insbesondere zukünftiger Ansprüche die Forderungen </a:t>
            </a:r>
          </a:p>
          <a:p>
            <a:r>
              <a:rPr lang="de-DE" altLang="de-DE" dirty="0"/>
              <a:t>	hinreichend bestimmt sein müssen. Pauschale Fixierung des Kundenkreis. </a:t>
            </a:r>
          </a:p>
          <a:p>
            <a:r>
              <a:rPr lang="de-DE" altLang="de-DE" dirty="0"/>
              <a:t>	z.B. Anfangsbuchstaben A bis K, oder Kunden Raum Bayern.</a:t>
            </a:r>
          </a:p>
          <a:p>
            <a:pPr>
              <a:buFontTx/>
              <a:buChar char="-"/>
            </a:pPr>
            <a:r>
              <a:rPr lang="de-DE" altLang="de-DE" dirty="0"/>
              <a:t>Regelmäßige Bestimmung der Forderungen und ihres Gesamtbetrages durch </a:t>
            </a:r>
          </a:p>
          <a:p>
            <a:r>
              <a:rPr lang="de-DE" altLang="de-DE" dirty="0"/>
              <a:t>	regelmäßige Bestandsverzeichnisse, die vom Zedenten einzureichen sind.</a:t>
            </a:r>
          </a:p>
          <a:p>
            <a:r>
              <a:rPr lang="de-DE" altLang="de-DE" dirty="0"/>
              <a:t>- 	Abtretung ist wirksam mit Entstehen der Forderung.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EB8BED9-E71D-4C37-98EF-68DDB42F3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>
                <a:solidFill>
                  <a:schemeClr val="accent6">
                    <a:lumMod val="10000"/>
                  </a:schemeClr>
                </a:solidFill>
              </a:rPr>
              <a:t>Analyse von Kennziffern:</a:t>
            </a:r>
          </a:p>
          <a:p>
            <a:pPr marL="0" indent="0">
              <a:buNone/>
            </a:pPr>
            <a:endParaRPr lang="de-DE" sz="400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/>
              <a:t>LTV </a:t>
            </a:r>
            <a:r>
              <a:rPr lang="de-DE" altLang="de-DE" sz="3200" b="1" dirty="0">
                <a:sym typeface="Wingdings" panose="05000000000000000000" pitchFamily="2" charset="2"/>
              </a:rPr>
              <a:t> </a:t>
            </a:r>
            <a:r>
              <a:rPr lang="de-DE" altLang="de-DE" sz="3200" b="1" dirty="0" err="1">
                <a:sym typeface="Wingdings" panose="05000000000000000000" pitchFamily="2" charset="2"/>
              </a:rPr>
              <a:t>Loan</a:t>
            </a:r>
            <a:r>
              <a:rPr lang="de-DE" altLang="de-DE" sz="3200" b="1" dirty="0">
                <a:sym typeface="Wingdings" panose="05000000000000000000" pitchFamily="2" charset="2"/>
              </a:rPr>
              <a:t> </a:t>
            </a:r>
            <a:r>
              <a:rPr lang="de-DE" altLang="de-DE" sz="3200" b="1" dirty="0" err="1">
                <a:sym typeface="Wingdings" panose="05000000000000000000" pitchFamily="2" charset="2"/>
              </a:rPr>
              <a:t>to</a:t>
            </a:r>
            <a:r>
              <a:rPr lang="de-DE" altLang="de-DE" sz="3200" b="1" dirty="0">
                <a:sym typeface="Wingdings" panose="05000000000000000000" pitchFamily="2" charset="2"/>
              </a:rPr>
              <a:t> Value – Kredit zum Immobilienwert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>
                <a:sym typeface="Wingdings" panose="05000000000000000000" pitchFamily="2" charset="2"/>
              </a:rPr>
              <a:t>ICR  Interest Cover Ratio – Zinsen zu Nettomieteinnahmen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>
                <a:sym typeface="Wingdings" panose="05000000000000000000" pitchFamily="2" charset="2"/>
              </a:rPr>
              <a:t>DSCR  </a:t>
            </a:r>
            <a:r>
              <a:rPr lang="de-DE" altLang="de-DE" sz="3200" b="1" dirty="0" err="1">
                <a:sym typeface="Wingdings" panose="05000000000000000000" pitchFamily="2" charset="2"/>
              </a:rPr>
              <a:t>Debt</a:t>
            </a:r>
            <a:r>
              <a:rPr lang="de-DE" altLang="de-DE" sz="3200" b="1" dirty="0">
                <a:sym typeface="Wingdings" panose="05000000000000000000" pitchFamily="2" charset="2"/>
              </a:rPr>
              <a:t> Service Cover Ratio – Annuität zu Nettomieteinnahmen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 err="1">
                <a:sym typeface="Wingdings" panose="05000000000000000000" pitchFamily="2" charset="2"/>
              </a:rPr>
              <a:t>YoD</a:t>
            </a:r>
            <a:r>
              <a:rPr lang="de-DE" altLang="de-DE" sz="3200" b="1" dirty="0">
                <a:sym typeface="Wingdings" panose="05000000000000000000" pitchFamily="2" charset="2"/>
              </a:rPr>
              <a:t>  </a:t>
            </a:r>
            <a:r>
              <a:rPr lang="de-DE" altLang="de-DE" sz="3200" b="1" dirty="0" err="1">
                <a:sym typeface="Wingdings" panose="05000000000000000000" pitchFamily="2" charset="2"/>
              </a:rPr>
              <a:t>Yield</a:t>
            </a:r>
            <a:r>
              <a:rPr lang="de-DE" altLang="de-DE" sz="3200" b="1" dirty="0">
                <a:sym typeface="Wingdings" panose="05000000000000000000" pitchFamily="2" charset="2"/>
              </a:rPr>
              <a:t> on </a:t>
            </a:r>
            <a:r>
              <a:rPr lang="de-DE" altLang="de-DE" sz="3200" b="1" dirty="0" err="1">
                <a:sym typeface="Wingdings" panose="05000000000000000000" pitchFamily="2" charset="2"/>
              </a:rPr>
              <a:t>Debt</a:t>
            </a:r>
            <a:r>
              <a:rPr lang="de-DE" altLang="de-DE" sz="3200" b="1" dirty="0">
                <a:sym typeface="Wingdings" panose="05000000000000000000" pitchFamily="2" charset="2"/>
              </a:rPr>
              <a:t> – Nettomieteinnahmen zum Darlehen</a:t>
            </a:r>
            <a:r>
              <a:rPr lang="de-DE" altLang="de-DE" sz="3200" b="1" dirty="0"/>
              <a:t> </a:t>
            </a:r>
          </a:p>
          <a:p>
            <a:pPr>
              <a:buFontTx/>
              <a:buChar char="-"/>
            </a:pPr>
            <a:endParaRPr lang="de-DE" sz="40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7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EB8BED9-E71D-4C37-98EF-68DDB42F3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>
                <a:solidFill>
                  <a:schemeClr val="accent6">
                    <a:lumMod val="10000"/>
                  </a:schemeClr>
                </a:solidFill>
              </a:rPr>
              <a:t>Kreditportfoliosteuerung seitens der Banken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2400" dirty="0">
                <a:solidFill>
                  <a:schemeClr val="accent6">
                    <a:lumMod val="10000"/>
                  </a:schemeClr>
                </a:solidFill>
                <a:sym typeface="Wingdings" panose="05000000000000000000" pitchFamily="2" charset="2"/>
              </a:rPr>
              <a:t>Nicht immer wird ein Kredit gewährt selbst wenn seitens der Bonität und der Sicherheit nichts dagegen sprächen. Grund: passt nicht ins Portfolio. 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sz="2400" dirty="0">
              <a:solidFill>
                <a:schemeClr val="accent6">
                  <a:lumMod val="1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>
                <a:solidFill>
                  <a:schemeClr val="accent6">
                    <a:lumMod val="10000"/>
                  </a:schemeClr>
                </a:solidFill>
                <a:sym typeface="Wingdings" panose="05000000000000000000" pitchFamily="2" charset="2"/>
              </a:rPr>
              <a:t>Kreditportfoliosteuerung: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2400" dirty="0">
                <a:solidFill>
                  <a:schemeClr val="accent6">
                    <a:lumMod val="10000"/>
                  </a:schemeClr>
                </a:solidFill>
                <a:sym typeface="Wingdings" panose="05000000000000000000" pitchFamily="2" charset="2"/>
              </a:rPr>
              <a:t>Klumpenrisiken vermeiden (geografisch, Nutzungsarten, Mieterstruktur).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2400" dirty="0">
                <a:solidFill>
                  <a:schemeClr val="accent6">
                    <a:lumMod val="10000"/>
                  </a:schemeClr>
                </a:solidFill>
                <a:sym typeface="Wingdings" panose="05000000000000000000" pitchFamily="2" charset="2"/>
              </a:rPr>
              <a:t>Risikoreiche Kreditbestände dürfen nicht zu umfangreich sein.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2400" dirty="0">
                <a:solidFill>
                  <a:schemeClr val="accent6">
                    <a:lumMod val="10000"/>
                  </a:schemeClr>
                </a:solidFill>
                <a:sym typeface="Wingdings" panose="05000000000000000000" pitchFamily="2" charset="2"/>
              </a:rPr>
              <a:t>Eigenkapitalhinterlegung muss beachtet werden.</a:t>
            </a:r>
            <a:endParaRPr lang="de-DE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3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Natürliche Personen: Darf die Person Rechtsgeschäfte abschließen?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Juristische Person: Darf die entsprechende natürliche Person für die juristische Person Rechtsgeschäfte abschließen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66741" y="1764735"/>
            <a:ext cx="10515600" cy="42703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Prüfung der Kreditfähigkeit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0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Prüfung des Kreditnehmers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4409829" cy="2656437"/>
          </a:xfrm>
        </p:spPr>
        <p:txBody>
          <a:bodyPr/>
          <a:lstStyle/>
          <a:p>
            <a:r>
              <a:rPr lang="de-DE" sz="2800" dirty="0"/>
              <a:t>Prüfung der Vermögens- und Einkommensverhältnisse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F9F0C8-8E60-4BC5-9167-56778F0A35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89898" y="2473564"/>
            <a:ext cx="4408744" cy="2656437"/>
          </a:xfrm>
        </p:spPr>
        <p:txBody>
          <a:bodyPr/>
          <a:lstStyle/>
          <a:p>
            <a:r>
              <a:rPr lang="de-DE" sz="2800" dirty="0"/>
              <a:t>- Beleihungswert Ermittlung</a:t>
            </a:r>
          </a:p>
          <a:p>
            <a:endParaRPr lang="de-DE" sz="2800" dirty="0"/>
          </a:p>
          <a:p>
            <a:r>
              <a:rPr lang="de-DE" sz="2800" dirty="0"/>
              <a:t>- Analyse von Kennziffern</a:t>
            </a:r>
          </a:p>
          <a:p>
            <a:endParaRPr lang="de-DE" sz="2800" dirty="0"/>
          </a:p>
          <a:p>
            <a:r>
              <a:rPr lang="de-DE" sz="2800" dirty="0"/>
              <a:t>- Cash-Flow Analyse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81AB29E-195E-47B8-AAC1-ED079F4DDD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89898" y="1324775"/>
            <a:ext cx="4408744" cy="403225"/>
          </a:xfrm>
        </p:spPr>
        <p:txBody>
          <a:bodyPr/>
          <a:lstStyle/>
          <a:p>
            <a:r>
              <a:rPr lang="de-DE" sz="2800" dirty="0"/>
              <a:t>Prüfung der Kreditsicherheit: hier Immobilienbewertung</a:t>
            </a:r>
          </a:p>
        </p:txBody>
      </p:sp>
    </p:spTree>
    <p:extLst>
      <p:ext uri="{BB962C8B-B14F-4D97-AF65-F5344CB8AC3E}">
        <p14:creationId xmlns:p14="http://schemas.microsoft.com/office/powerpoint/2010/main" val="348680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4A7D86-B384-4DD7-A57D-EAEA964C68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13500"/>
            <a:ext cx="5673725" cy="365125"/>
          </a:xfrm>
        </p:spPr>
        <p:txBody>
          <a:bodyPr/>
          <a:lstStyle/>
          <a:p>
            <a:r>
              <a:rPr lang="de-DE"/>
              <a:t>Senatssitzung 09.11.2021 / E.M. Beck-Meuth</a:t>
            </a:r>
            <a:endParaRPr lang="en-IN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Vermögen natürliche Personen: ? </a:t>
            </a:r>
          </a:p>
          <a:p>
            <a:endParaRPr lang="de-DE" sz="2400" dirty="0"/>
          </a:p>
          <a:p>
            <a:r>
              <a:rPr lang="de-DE" sz="2400" dirty="0"/>
              <a:t>Einkommen natürlicher Personen: ?</a:t>
            </a:r>
          </a:p>
          <a:p>
            <a:endParaRPr lang="de-DE" sz="2400" dirty="0"/>
          </a:p>
          <a:p>
            <a:r>
              <a:rPr lang="de-DE" sz="2400" dirty="0"/>
              <a:t>Vermögen Juristischer Person: ?</a:t>
            </a:r>
          </a:p>
          <a:p>
            <a:endParaRPr lang="de-DE" sz="2400" dirty="0"/>
          </a:p>
          <a:p>
            <a:r>
              <a:rPr lang="de-DE" sz="2400" dirty="0"/>
              <a:t>Einkommen Juristischer Personen: ?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Prüfung der Kreditwürdigkeit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4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497" y="1248835"/>
            <a:ext cx="4409828" cy="330864"/>
          </a:xfrm>
        </p:spPr>
        <p:txBody>
          <a:bodyPr>
            <a:noAutofit/>
          </a:bodyPr>
          <a:lstStyle/>
          <a:p>
            <a:r>
              <a:rPr lang="de-DE" sz="2800" dirty="0"/>
              <a:t>Besonderheit Objektgesellschaft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9843322" cy="2656437"/>
          </a:xfrm>
        </p:spPr>
        <p:txBody>
          <a:bodyPr/>
          <a:lstStyle/>
          <a:p>
            <a:r>
              <a:rPr lang="de-DE" sz="2800" dirty="0"/>
              <a:t>Was ist wenn Kreditnehmer Objektgesellschaft ist?</a:t>
            </a:r>
          </a:p>
          <a:p>
            <a:endParaRPr lang="de-DE" sz="2800" dirty="0"/>
          </a:p>
          <a:p>
            <a:r>
              <a:rPr lang="de-DE" sz="2800" dirty="0"/>
              <a:t>Damit ist der einzige Vermögensgegenstand die Immobilie.</a:t>
            </a:r>
          </a:p>
          <a:p>
            <a:endParaRPr lang="de-DE" sz="2800" dirty="0"/>
          </a:p>
          <a:p>
            <a:r>
              <a:rPr lang="de-DE" sz="2800" dirty="0"/>
              <a:t>=&gt; Genügt nicht dem Zwei-Säulen-Prinzip der Kreditprüfung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</p:spTree>
    <p:extLst>
      <p:ext uri="{BB962C8B-B14F-4D97-AF65-F5344CB8AC3E}">
        <p14:creationId xmlns:p14="http://schemas.microsoft.com/office/powerpoint/2010/main" val="178367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990" y="1242424"/>
            <a:ext cx="4409828" cy="330864"/>
          </a:xfrm>
        </p:spPr>
        <p:txBody>
          <a:bodyPr>
            <a:noAutofit/>
          </a:bodyPr>
          <a:lstStyle/>
          <a:p>
            <a:r>
              <a:rPr lang="de-DE" sz="2800" dirty="0"/>
              <a:t>Lösung bei Objektgesellschaft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9843322" cy="2656437"/>
          </a:xfrm>
        </p:spPr>
        <p:txBody>
          <a:bodyPr/>
          <a:lstStyle/>
          <a:p>
            <a:r>
              <a:rPr lang="de-DE" sz="2800" dirty="0" err="1"/>
              <a:t>Recource</a:t>
            </a:r>
            <a:r>
              <a:rPr lang="de-DE" sz="2800" dirty="0"/>
              <a:t>-Finanzierung</a:t>
            </a:r>
          </a:p>
          <a:p>
            <a:endParaRPr lang="de-DE" sz="2800" dirty="0"/>
          </a:p>
          <a:p>
            <a:r>
              <a:rPr lang="de-DE" sz="2800" dirty="0"/>
              <a:t>Limited-</a:t>
            </a:r>
            <a:r>
              <a:rPr lang="de-DE" sz="2800" dirty="0" err="1"/>
              <a:t>Recource</a:t>
            </a:r>
            <a:r>
              <a:rPr lang="de-DE" sz="2800" dirty="0"/>
              <a:t>-Finanzierung</a:t>
            </a:r>
          </a:p>
          <a:p>
            <a:endParaRPr lang="de-DE" sz="2800" dirty="0"/>
          </a:p>
          <a:p>
            <a:r>
              <a:rPr lang="de-DE" sz="2800" dirty="0"/>
              <a:t>Non-</a:t>
            </a:r>
            <a:r>
              <a:rPr lang="de-DE" sz="2800" dirty="0" err="1"/>
              <a:t>Recource</a:t>
            </a:r>
            <a:r>
              <a:rPr lang="de-DE" sz="2800" dirty="0"/>
              <a:t>-Finanzierung </a:t>
            </a:r>
            <a:r>
              <a:rPr lang="de-DE" sz="2800" dirty="0">
                <a:sym typeface="Wingdings" panose="05000000000000000000" pitchFamily="2" charset="2"/>
              </a:rPr>
              <a:t> nur in Ausnahmefällen</a:t>
            </a:r>
            <a:r>
              <a:rPr lang="de-DE" sz="2800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</p:spTree>
    <p:extLst>
      <p:ext uri="{BB962C8B-B14F-4D97-AF65-F5344CB8AC3E}">
        <p14:creationId xmlns:p14="http://schemas.microsoft.com/office/powerpoint/2010/main" val="31207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521A4088-C810-4BBD-8D40-3273528C2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5"/>
            <a:ext cx="399500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de-DE" altLang="de-DE" sz="2400" b="1" dirty="0">
                <a:solidFill>
                  <a:schemeClr val="accent2"/>
                </a:solidFill>
              </a:rPr>
              <a:t>Bürgschaft</a:t>
            </a:r>
          </a:p>
          <a:p>
            <a:pPr>
              <a:buFontTx/>
              <a:buAutoNum type="arabicPeriod"/>
            </a:pPr>
            <a:endParaRPr lang="de-DE" altLang="de-DE" sz="2400" b="1" dirty="0">
              <a:solidFill>
                <a:schemeClr val="accent2"/>
              </a:solidFill>
            </a:endParaRP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 Realsicherheiten</a:t>
            </a: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2.1. Forderungsabtretung</a:t>
            </a:r>
            <a:r>
              <a:rPr lang="de-DE" altLang="de-DE" sz="2400" dirty="0"/>
              <a:t> </a:t>
            </a: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2.2. Grundpfandrechte</a:t>
            </a:r>
            <a:r>
              <a:rPr lang="de-DE" altLang="de-DE" sz="2400" dirty="0"/>
              <a:t> </a:t>
            </a:r>
          </a:p>
          <a:p>
            <a:endParaRPr lang="de-DE" altLang="de-DE" sz="2400" dirty="0"/>
          </a:p>
          <a:p>
            <a:endParaRPr lang="de-DE" altLang="de-DE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>
            <a:extLst>
              <a:ext uri="{FF2B5EF4-FFF2-40B4-BE49-F238E27FC236}">
                <a16:creationId xmlns:a16="http://schemas.microsoft.com/office/drawing/2014/main" id="{6F3C500D-8752-4F85-907E-F384AD44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5"/>
            <a:ext cx="84680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Definition der Bürgschaft (§ 765 BGB):</a:t>
            </a:r>
          </a:p>
          <a:p>
            <a:endParaRPr lang="de-DE" altLang="de-DE" sz="2400"/>
          </a:p>
          <a:p>
            <a:r>
              <a:rPr lang="de-DE" altLang="de-DE" sz="2400"/>
              <a:t>Die Bürgschaft ist ein Vertrag, durch den sich der Bürge ggü.</a:t>
            </a:r>
          </a:p>
          <a:p>
            <a:r>
              <a:rPr lang="de-DE" altLang="de-DE" sz="2400"/>
              <a:t>dem Gläubiger eines Dritten (Schuldner) verpflichtet, für </a:t>
            </a:r>
          </a:p>
          <a:p>
            <a:r>
              <a:rPr lang="de-DE" altLang="de-DE" sz="2400"/>
              <a:t>dessen Verbindlichkeiten und Ihre Erfüllung einzustehen </a:t>
            </a:r>
          </a:p>
          <a:p>
            <a:endParaRPr lang="de-DE" altLang="de-DE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949</Words>
  <Application>Microsoft Office PowerPoint</Application>
  <PresentationFormat>Breitbild</PresentationFormat>
  <Paragraphs>213</Paragraphs>
  <Slides>25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7" baseType="lpstr">
      <vt:lpstr>Arial</vt:lpstr>
      <vt:lpstr>Calibri</vt:lpstr>
      <vt:lpstr>Garamond</vt:lpstr>
      <vt:lpstr>Roboto</vt:lpstr>
      <vt:lpstr>Roboto Bold</vt:lpstr>
      <vt:lpstr>Roboto Cn</vt:lpstr>
      <vt:lpstr>Roboto Condensed</vt:lpstr>
      <vt:lpstr>Roboto Medium</vt:lpstr>
      <vt:lpstr>Signika Negative</vt:lpstr>
      <vt:lpstr>Symbol</vt:lpstr>
      <vt:lpstr>Wingdings</vt:lpstr>
      <vt:lpstr>TH AB</vt:lpstr>
      <vt:lpstr>Kreditprüfung  Immobilienfinanzierung</vt:lpstr>
      <vt:lpstr>Kreditprüfung</vt:lpstr>
      <vt:lpstr>Prüfung der Kreditfähigkeit</vt:lpstr>
      <vt:lpstr>Zwei – Säulen -  Prinzip der Kreditwürdigkeitsprüfung</vt:lpstr>
      <vt:lpstr>Prüfung der Kreditwürdigkeit</vt:lpstr>
      <vt:lpstr>Zwei – Säulen -  Prinzip der Kreditwürdigkeitsprüfung</vt:lpstr>
      <vt:lpstr>Zwei – Säulen -  Prinzip der Kreditwürdigkeitsprüfung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Paschedag, Holger</cp:lastModifiedBy>
  <cp:revision>772</cp:revision>
  <dcterms:created xsi:type="dcterms:W3CDTF">2018-09-08T07:02:11Z</dcterms:created>
  <dcterms:modified xsi:type="dcterms:W3CDTF">2023-05-02T10:22:18Z</dcterms:modified>
</cp:coreProperties>
</file>