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sldIdLst>
    <p:sldId id="342" r:id="rId2"/>
    <p:sldId id="325" r:id="rId3"/>
    <p:sldId id="327" r:id="rId4"/>
    <p:sldId id="321" r:id="rId5"/>
    <p:sldId id="347" r:id="rId6"/>
    <p:sldId id="348" r:id="rId7"/>
    <p:sldId id="349" r:id="rId8"/>
    <p:sldId id="343" r:id="rId9"/>
    <p:sldId id="350" r:id="rId10"/>
    <p:sldId id="351" r:id="rId11"/>
    <p:sldId id="352" r:id="rId12"/>
    <p:sldId id="344" r:id="rId13"/>
    <p:sldId id="353" r:id="rId14"/>
    <p:sldId id="354" r:id="rId15"/>
    <p:sldId id="355" r:id="rId16"/>
    <p:sldId id="356" r:id="rId17"/>
    <p:sldId id="357" r:id="rId18"/>
    <p:sldId id="358" r:id="rId19"/>
    <p:sldId id="359" r:id="rId20"/>
    <p:sldId id="360" r:id="rId21"/>
    <p:sldId id="371" r:id="rId22"/>
    <p:sldId id="361" r:id="rId23"/>
    <p:sldId id="345" r:id="rId24"/>
    <p:sldId id="362" r:id="rId25"/>
    <p:sldId id="363" r:id="rId26"/>
    <p:sldId id="379" r:id="rId27"/>
    <p:sldId id="366" r:id="rId28"/>
    <p:sldId id="365" r:id="rId29"/>
    <p:sldId id="367" r:id="rId30"/>
    <p:sldId id="368" r:id="rId31"/>
    <p:sldId id="364" r:id="rId32"/>
    <p:sldId id="370" r:id="rId33"/>
    <p:sldId id="346" r:id="rId34"/>
    <p:sldId id="369" r:id="rId35"/>
    <p:sldId id="372" r:id="rId36"/>
    <p:sldId id="373" r:id="rId37"/>
    <p:sldId id="374" r:id="rId38"/>
    <p:sldId id="375" r:id="rId39"/>
    <p:sldId id="376" r:id="rId40"/>
    <p:sldId id="377" r:id="rId41"/>
    <p:sldId id="378" r:id="rId4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006E85-72CE-4E90-BF85-4FC01C1BDA4E}" type="datetimeFigureOut">
              <a:rPr lang="zh-CN" altLang="en-US" smtClean="0"/>
              <a:t>2023/3/12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1CA756-5F49-41E2-B6DC-F8DB00EC00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09177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67B6836A-435F-4ED1-8E02-8752A145F1AF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1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185695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2761C7F9-7277-4737-8DFD-3F6F99CEA260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10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697691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2761C7F9-7277-4737-8DFD-3F6F99CEA260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11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649840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27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BF5B0EBD-2B3C-4C46-B05C-CFFF9FC06081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12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359033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2761C7F9-7277-4737-8DFD-3F6F99CEA260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13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929861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2761C7F9-7277-4737-8DFD-3F6F99CEA260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14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171273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2761C7F9-7277-4737-8DFD-3F6F99CEA260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15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956741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2761C7F9-7277-4737-8DFD-3F6F99CEA260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16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565245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2761C7F9-7277-4737-8DFD-3F6F99CEA260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17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565250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2761C7F9-7277-4737-8DFD-3F6F99CEA260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18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00160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2761C7F9-7277-4737-8DFD-3F6F99CEA260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19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464224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143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29A17FA0-49C6-4871-9994-725F6A6C2BDA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2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97782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2761C7F9-7277-4737-8DFD-3F6F99CEA260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20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228524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2761C7F9-7277-4737-8DFD-3F6F99CEA260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21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9963084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2761C7F9-7277-4737-8DFD-3F6F99CEA260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22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1703043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27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BF5B0EBD-2B3C-4C46-B05C-CFFF9FC06081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23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19912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2761C7F9-7277-4737-8DFD-3F6F99CEA260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24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9862468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2761C7F9-7277-4737-8DFD-3F6F99CEA260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25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003462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2761C7F9-7277-4737-8DFD-3F6F99CEA260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26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5607945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2761C7F9-7277-4737-8DFD-3F6F99CEA260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27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6387837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2761C7F9-7277-4737-8DFD-3F6F99CEA260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28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180363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2761C7F9-7277-4737-8DFD-3F6F99CEA260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29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863003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27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BF5B0EBD-2B3C-4C46-B05C-CFFF9FC06081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3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616697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2761C7F9-7277-4737-8DFD-3F6F99CEA260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30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7938066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2761C7F9-7277-4737-8DFD-3F6F99CEA260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31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3120273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2761C7F9-7277-4737-8DFD-3F6F99CEA260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32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338147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27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BF5B0EBD-2B3C-4C46-B05C-CFFF9FC06081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33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9655928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2761C7F9-7277-4737-8DFD-3F6F99CEA260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34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036447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2761C7F9-7277-4737-8DFD-3F6F99CEA260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35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5207439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2761C7F9-7277-4737-8DFD-3F6F99CEA260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36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73881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2761C7F9-7277-4737-8DFD-3F6F99CEA260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37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86418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2761C7F9-7277-4737-8DFD-3F6F99CEA260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38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1220064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2761C7F9-7277-4737-8DFD-3F6F99CEA260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39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577792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2761C7F9-7277-4737-8DFD-3F6F99CEA260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4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9693577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2761C7F9-7277-4737-8DFD-3F6F99CEA260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40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1189966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67B6836A-435F-4ED1-8E02-8752A145F1AF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41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917011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2761C7F9-7277-4737-8DFD-3F6F99CEA260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5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167969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2761C7F9-7277-4737-8DFD-3F6F99CEA260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6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45021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2761C7F9-7277-4737-8DFD-3F6F99CEA260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7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55029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27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BF5B0EBD-2B3C-4C46-B05C-CFFF9FC06081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8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712478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2761C7F9-7277-4737-8DFD-3F6F99CEA260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9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464532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BDE4447-2F7C-49CB-9171-D8F86A9269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918BFC2D-D961-407B-9E39-F70D3F4443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E3FF844-3875-4212-BA69-8D6D3F8F8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6AC3D-62FE-484B-B20E-E1A410A884D0}" type="datetimeFigureOut">
              <a:rPr lang="zh-CN" altLang="en-US" smtClean="0"/>
              <a:t>2023/3/12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296CED3-242A-49EB-B1AD-9215097FE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6733E5A-28B4-4FBC-BDB6-B0D2B1D52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C3464-678D-4A7E-A60D-06CCEA431E1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6018553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A7E7A79-0703-4333-8C75-7C4CBC96B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AB3D96C-8BBD-4D25-B0C7-B510C07295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A9386B7-493B-4823-8C84-9DC7F7107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6AC3D-62FE-484B-B20E-E1A410A884D0}" type="datetimeFigureOut">
              <a:rPr lang="zh-CN" altLang="en-US" smtClean="0"/>
              <a:t>2023/3/12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C236ACF-CB97-498C-ABAF-2B98E64B4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FD42918-DFDB-47A6-9D83-E812EE65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C3464-678D-4A7E-A60D-06CCEA431E1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5736551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DB7BA13F-7C30-4BF9-B2A1-09D01760B5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176C696-B594-4B7D-9C04-A68968B989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351C180-BD81-449D-9FC8-B6AE2B042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6AC3D-62FE-484B-B20E-E1A410A884D0}" type="datetimeFigureOut">
              <a:rPr lang="zh-CN" altLang="en-US" smtClean="0"/>
              <a:t>2023/3/12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B817865-5D32-46A7-B6AB-3A82980C7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DCF7355-E0F6-4C76-9EC9-60CD71D0F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C3464-678D-4A7E-A60D-06CCEA431E1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0730009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411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8363484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0A98047-E62C-4990-8554-5684A5672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6232447-9ACC-4FA5-B8B0-8B62D755D5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64CF55C-B2D3-4C11-B107-E50C900DE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6AC3D-62FE-484B-B20E-E1A410A884D0}" type="datetimeFigureOut">
              <a:rPr lang="zh-CN" altLang="en-US" smtClean="0"/>
              <a:t>2023/3/12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0CC451F-EF64-4501-A3BA-223DEDEA4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BF63D91-C3EA-4A48-81D4-60CA8D5EE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C3464-678D-4A7E-A60D-06CCEA431E1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6720470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27E8D5E-2DD8-4E33-B720-966C0107C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70A8363-1EE5-4BDD-BD58-6BBE6D627B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43E7976-5CE3-434B-AE6C-08E4D0E1AC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6AC3D-62FE-484B-B20E-E1A410A884D0}" type="datetimeFigureOut">
              <a:rPr lang="zh-CN" altLang="en-US" smtClean="0"/>
              <a:t>2023/3/12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4C35EB7-CCE7-415F-9C18-A2E94599C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B522DF7-E01B-45EE-AA7D-E651A9034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C3464-678D-4A7E-A60D-06CCEA431E1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5669390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0E40BC7-E06B-469A-A216-CE45891D5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11CFBCE-B163-4AE1-B82A-24637E2952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45B20054-2FE9-4E95-9404-52AF7FC159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2EAE7DE-CB1E-4BD6-9524-9D6AB5BE28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6AC3D-62FE-484B-B20E-E1A410A884D0}" type="datetimeFigureOut">
              <a:rPr lang="zh-CN" altLang="en-US" smtClean="0"/>
              <a:t>2023/3/12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8A2C78C-EE59-4A5D-9F04-9A8274708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E3DED1C-7F77-41AF-8411-1F870361F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C3464-678D-4A7E-A60D-06CCEA431E1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0586102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3C14FF3-2DEB-4820-9D9D-2BAB7E303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9AFD7CB-F7FA-4B21-8AA8-9D44912767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FDD718E-A179-43BA-968C-9CD94FDC3E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0D7F579C-4703-4B0B-8677-071802A1BCB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631B4AF1-D5DF-4403-BD3E-0D41D8108F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066CD441-5056-4C85-B3AE-4C45F3DD0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6AC3D-62FE-484B-B20E-E1A410A884D0}" type="datetimeFigureOut">
              <a:rPr lang="zh-CN" altLang="en-US" smtClean="0"/>
              <a:t>2023/3/12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3F646032-9479-4AF1-85F3-CDF200F97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D5A199AC-15BD-4511-9AAC-8C8F5E53D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C3464-678D-4A7E-A60D-06CCEA431E1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3118787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61C0218-4FB8-4621-9B3F-D93496F9E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0FFFA4D9-094B-4A76-B43C-89BEEBED5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6AC3D-62FE-484B-B20E-E1A410A884D0}" type="datetimeFigureOut">
              <a:rPr lang="zh-CN" altLang="en-US" smtClean="0"/>
              <a:t>2023/3/12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C3E12EC5-8AF0-4E49-8893-93BF30F74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B97C961C-25E2-4806-983E-EA9D32058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C3464-678D-4A7E-A60D-06CCEA431E1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686166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249984E3-5507-4251-9975-AC5D571CA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6AC3D-62FE-484B-B20E-E1A410A884D0}" type="datetimeFigureOut">
              <a:rPr lang="zh-CN" altLang="en-US" smtClean="0"/>
              <a:t>2023/3/12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2E415EE-0762-4AE1-8D36-FD3599FB5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BD9EF03-1810-464E-9B52-72B18AD07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C3464-678D-4A7E-A60D-06CCEA431E1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0449210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5661B83-55A5-4195-A928-9452B2A42B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CDF670F-6A4A-458E-8233-7831B15110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7A5F236-33BE-48CD-98DB-CDAE5DCE35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97486EA-8C8E-429C-80B2-82A049768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6AC3D-62FE-484B-B20E-E1A410A884D0}" type="datetimeFigureOut">
              <a:rPr lang="zh-CN" altLang="en-US" smtClean="0"/>
              <a:t>2023/3/12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5047233-8A4E-4B0A-9E90-8A9995EA0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30B4462-9247-430D-A230-E9854222E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C3464-678D-4A7E-A60D-06CCEA431E1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3232191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C687440-3CD4-42AB-BB84-6D06853C59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8FE29ABD-8064-4B04-91B7-9AF4C9A062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AE9D616-F474-48C9-A513-2F33A22E1A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A23E812-BC0A-42FB-A426-E69D7A46BC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6AC3D-62FE-484B-B20E-E1A410A884D0}" type="datetimeFigureOut">
              <a:rPr lang="zh-CN" altLang="en-US" smtClean="0"/>
              <a:t>2023/3/12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4B3ED30-5F66-4E0B-9CF7-1537625B11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9AE2D90-2972-457B-B88F-289D9F1D3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C3464-678D-4A7E-A60D-06CCEA431E1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8329940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A68F050F-540C-4631-93F5-1F4BF0A325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934154E-3E6A-4CD4-AC7E-359EBA68DA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5DB55E4-EEDD-4718-8F6B-5280F53B0D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A6AC3D-62FE-484B-B20E-E1A410A884D0}" type="datetimeFigureOut">
              <a:rPr lang="zh-CN" altLang="en-US" smtClean="0"/>
              <a:t>2023/3/12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9345C2A-DC31-4ADE-9395-334F874BFD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218443C-A261-4087-AD3D-765920D03D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C3464-678D-4A7E-A60D-06CCEA431E1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9089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2.png"/><Relationship Id="rId4" Type="http://schemas.openxmlformats.org/officeDocument/2006/relationships/image" Target="../media/image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image" Target="../media/image24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7.png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image" Target="../media/image2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0.png"/><Relationship Id="rId4" Type="http://schemas.openxmlformats.org/officeDocument/2006/relationships/image" Target="../media/image2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.emf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文本框 213"/>
          <p:cNvSpPr txBox="1">
            <a:spLocks noChangeArrowheads="1"/>
          </p:cNvSpPr>
          <p:nvPr/>
        </p:nvSpPr>
        <p:spPr bwMode="auto">
          <a:xfrm>
            <a:off x="2409824" y="2387078"/>
            <a:ext cx="7372349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/>
            <a:r>
              <a:rPr lang="en-US" altLang="zh-CN" sz="4000" b="1" dirty="0">
                <a:solidFill>
                  <a:schemeClr val="bg1"/>
                </a:solidFill>
                <a:latin typeface="Arial" panose="020B0604020202020204" pitchFamily="34" charset="0"/>
                <a:ea typeface="方正正纤黑简体" pitchFamily="2" charset="-122"/>
                <a:cs typeface="Arial" panose="020B0604020202020204" pitchFamily="34" charset="0"/>
              </a:rPr>
              <a:t>Diagnostic and Predictive Models for Traffic Congestion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方正正纤黑简体" pitchFamily="2" charset="-122"/>
              <a:cs typeface="Arial" panose="020B0604020202020204" pitchFamily="34" charset="0"/>
            </a:endParaRPr>
          </a:p>
        </p:txBody>
      </p:sp>
      <p:sp>
        <p:nvSpPr>
          <p:cNvPr id="215" name="文本框 214"/>
          <p:cNvSpPr txBox="1"/>
          <p:nvPr/>
        </p:nvSpPr>
        <p:spPr>
          <a:xfrm>
            <a:off x="3109911" y="3839634"/>
            <a:ext cx="597217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 Bayesian networks to study </a:t>
            </a:r>
          </a:p>
          <a:p>
            <a:pPr algn="ctr">
              <a:defRPr/>
            </a:pPr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relationship between time and congestion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6" name="文本框 215"/>
          <p:cNvSpPr txBox="1"/>
          <p:nvPr/>
        </p:nvSpPr>
        <p:spPr>
          <a:xfrm>
            <a:off x="4432300" y="4855640"/>
            <a:ext cx="316018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 by Xingyu Xing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8" name="矩形 217"/>
          <p:cNvSpPr/>
          <p:nvPr/>
        </p:nvSpPr>
        <p:spPr>
          <a:xfrm>
            <a:off x="3636434" y="3716867"/>
            <a:ext cx="1195917" cy="110067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67">
              <a:solidFill>
                <a:schemeClr val="bg1"/>
              </a:solidFill>
            </a:endParaRPr>
          </a:p>
        </p:txBody>
      </p:sp>
      <p:sp>
        <p:nvSpPr>
          <p:cNvPr id="219" name="矩形 218"/>
          <p:cNvSpPr/>
          <p:nvPr/>
        </p:nvSpPr>
        <p:spPr>
          <a:xfrm>
            <a:off x="4832351" y="3716867"/>
            <a:ext cx="1195916" cy="110067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67">
              <a:solidFill>
                <a:schemeClr val="bg1"/>
              </a:solidFill>
            </a:endParaRPr>
          </a:p>
        </p:txBody>
      </p:sp>
      <p:sp>
        <p:nvSpPr>
          <p:cNvPr id="220" name="矩形 219"/>
          <p:cNvSpPr/>
          <p:nvPr/>
        </p:nvSpPr>
        <p:spPr>
          <a:xfrm>
            <a:off x="6028267" y="3723217"/>
            <a:ext cx="1195917" cy="110067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67">
              <a:solidFill>
                <a:schemeClr val="bg1"/>
              </a:solidFill>
            </a:endParaRPr>
          </a:p>
        </p:txBody>
      </p:sp>
      <p:sp>
        <p:nvSpPr>
          <p:cNvPr id="221" name="矩形 220"/>
          <p:cNvSpPr/>
          <p:nvPr/>
        </p:nvSpPr>
        <p:spPr>
          <a:xfrm>
            <a:off x="7224185" y="3725333"/>
            <a:ext cx="1195916" cy="112184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67">
              <a:solidFill>
                <a:schemeClr val="bg1"/>
              </a:solidFill>
            </a:endParaRPr>
          </a:p>
        </p:txBody>
      </p:sp>
      <p:grpSp>
        <p:nvGrpSpPr>
          <p:cNvPr id="222" name="组合 221"/>
          <p:cNvGrpSpPr>
            <a:grpSpLocks/>
          </p:cNvGrpSpPr>
          <p:nvPr/>
        </p:nvGrpSpPr>
        <p:grpSpPr bwMode="auto">
          <a:xfrm>
            <a:off x="5272618" y="944033"/>
            <a:ext cx="1504949" cy="1507067"/>
            <a:chOff x="1928879" y="1944350"/>
            <a:chExt cx="1129689" cy="1129689"/>
          </a:xfrm>
        </p:grpSpPr>
        <p:sp>
          <p:nvSpPr>
            <p:cNvPr id="223" name="椭圆 222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4" name="Freeform 7"/>
            <p:cNvSpPr>
              <a:spLocks noEditPoints="1"/>
            </p:cNvSpPr>
            <p:nvPr/>
          </p:nvSpPr>
          <p:spPr bwMode="auto">
            <a:xfrm>
              <a:off x="2108421" y="2226772"/>
              <a:ext cx="751538" cy="615617"/>
            </a:xfrm>
            <a:custGeom>
              <a:avLst/>
              <a:gdLst>
                <a:gd name="T0" fmla="*/ 310 w 563"/>
                <a:gd name="T1" fmla="*/ 372 h 461"/>
                <a:gd name="T2" fmla="*/ 321 w 563"/>
                <a:gd name="T3" fmla="*/ 370 h 461"/>
                <a:gd name="T4" fmla="*/ 552 w 563"/>
                <a:gd name="T5" fmla="*/ 248 h 461"/>
                <a:gd name="T6" fmla="*/ 559 w 563"/>
                <a:gd name="T7" fmla="*/ 226 h 461"/>
                <a:gd name="T8" fmla="*/ 537 w 563"/>
                <a:gd name="T9" fmla="*/ 220 h 461"/>
                <a:gd name="T10" fmla="*/ 311 w 563"/>
                <a:gd name="T11" fmla="*/ 339 h 461"/>
                <a:gd name="T12" fmla="*/ 59 w 563"/>
                <a:gd name="T13" fmla="*/ 285 h 461"/>
                <a:gd name="T14" fmla="*/ 38 w 563"/>
                <a:gd name="T15" fmla="*/ 253 h 461"/>
                <a:gd name="T16" fmla="*/ 71 w 563"/>
                <a:gd name="T17" fmla="*/ 232 h 461"/>
                <a:gd name="T18" fmla="*/ 313 w 563"/>
                <a:gd name="T19" fmla="*/ 283 h 461"/>
                <a:gd name="T20" fmla="*/ 321 w 563"/>
                <a:gd name="T21" fmla="*/ 281 h 461"/>
                <a:gd name="T22" fmla="*/ 552 w 563"/>
                <a:gd name="T23" fmla="*/ 159 h 461"/>
                <a:gd name="T24" fmla="*/ 559 w 563"/>
                <a:gd name="T25" fmla="*/ 138 h 461"/>
                <a:gd name="T26" fmla="*/ 537 w 563"/>
                <a:gd name="T27" fmla="*/ 131 h 461"/>
                <a:gd name="T28" fmla="*/ 310 w 563"/>
                <a:gd name="T29" fmla="*/ 251 h 461"/>
                <a:gd name="T30" fmla="*/ 59 w 563"/>
                <a:gd name="T31" fmla="*/ 197 h 461"/>
                <a:gd name="T32" fmla="*/ 38 w 563"/>
                <a:gd name="T33" fmla="*/ 164 h 461"/>
                <a:gd name="T34" fmla="*/ 71 w 563"/>
                <a:gd name="T35" fmla="*/ 143 h 461"/>
                <a:gd name="T36" fmla="*/ 298 w 563"/>
                <a:gd name="T37" fmla="*/ 191 h 461"/>
                <a:gd name="T38" fmla="*/ 306 w 563"/>
                <a:gd name="T39" fmla="*/ 189 h 461"/>
                <a:gd name="T40" fmla="*/ 538 w 563"/>
                <a:gd name="T41" fmla="*/ 69 h 461"/>
                <a:gd name="T42" fmla="*/ 535 w 563"/>
                <a:gd name="T43" fmla="*/ 48 h 461"/>
                <a:gd name="T44" fmla="*/ 310 w 563"/>
                <a:gd name="T45" fmla="*/ 4 h 461"/>
                <a:gd name="T46" fmla="*/ 249 w 563"/>
                <a:gd name="T47" fmla="*/ 12 h 461"/>
                <a:gd name="T48" fmla="*/ 41 w 563"/>
                <a:gd name="T49" fmla="*/ 114 h 461"/>
                <a:gd name="T50" fmla="*/ 33 w 563"/>
                <a:gd name="T51" fmla="*/ 119 h 461"/>
                <a:gd name="T52" fmla="*/ 7 w 563"/>
                <a:gd name="T53" fmla="*/ 157 h 461"/>
                <a:gd name="T54" fmla="*/ 25 w 563"/>
                <a:gd name="T55" fmla="*/ 214 h 461"/>
                <a:gd name="T56" fmla="*/ 7 w 563"/>
                <a:gd name="T57" fmla="*/ 246 h 461"/>
                <a:gd name="T58" fmla="*/ 25 w 563"/>
                <a:gd name="T59" fmla="*/ 303 h 461"/>
                <a:gd name="T60" fmla="*/ 7 w 563"/>
                <a:gd name="T61" fmla="*/ 335 h 461"/>
                <a:gd name="T62" fmla="*/ 52 w 563"/>
                <a:gd name="T63" fmla="*/ 405 h 461"/>
                <a:gd name="T64" fmla="*/ 311 w 563"/>
                <a:gd name="T65" fmla="*/ 460 h 461"/>
                <a:gd name="T66" fmla="*/ 321 w 563"/>
                <a:gd name="T67" fmla="*/ 459 h 461"/>
                <a:gd name="T68" fmla="*/ 552 w 563"/>
                <a:gd name="T69" fmla="*/ 337 h 461"/>
                <a:gd name="T70" fmla="*/ 559 w 563"/>
                <a:gd name="T71" fmla="*/ 315 h 461"/>
                <a:gd name="T72" fmla="*/ 537 w 563"/>
                <a:gd name="T73" fmla="*/ 308 h 461"/>
                <a:gd name="T74" fmla="*/ 310 w 563"/>
                <a:gd name="T75" fmla="*/ 428 h 461"/>
                <a:gd name="T76" fmla="*/ 59 w 563"/>
                <a:gd name="T77" fmla="*/ 374 h 461"/>
                <a:gd name="T78" fmla="*/ 38 w 563"/>
                <a:gd name="T79" fmla="*/ 341 h 461"/>
                <a:gd name="T80" fmla="*/ 71 w 563"/>
                <a:gd name="T81" fmla="*/ 320 h 461"/>
                <a:gd name="T82" fmla="*/ 310 w 563"/>
                <a:gd name="T83" fmla="*/ 372 h 461"/>
                <a:gd name="T84" fmla="*/ 296 w 563"/>
                <a:gd name="T85" fmla="*/ 57 h 461"/>
                <a:gd name="T86" fmla="*/ 404 w 563"/>
                <a:gd name="T87" fmla="*/ 78 h 461"/>
                <a:gd name="T88" fmla="*/ 357 w 563"/>
                <a:gd name="T89" fmla="*/ 101 h 461"/>
                <a:gd name="T90" fmla="*/ 249 w 563"/>
                <a:gd name="T91" fmla="*/ 79 h 461"/>
                <a:gd name="T92" fmla="*/ 296 w 563"/>
                <a:gd name="T93" fmla="*/ 57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63" h="461">
                  <a:moveTo>
                    <a:pt x="310" y="372"/>
                  </a:moveTo>
                  <a:cubicBezTo>
                    <a:pt x="314" y="372"/>
                    <a:pt x="318" y="371"/>
                    <a:pt x="321" y="370"/>
                  </a:cubicBezTo>
                  <a:cubicBezTo>
                    <a:pt x="552" y="248"/>
                    <a:pt x="552" y="248"/>
                    <a:pt x="552" y="248"/>
                  </a:cubicBezTo>
                  <a:cubicBezTo>
                    <a:pt x="560" y="244"/>
                    <a:pt x="563" y="234"/>
                    <a:pt x="559" y="226"/>
                  </a:cubicBezTo>
                  <a:cubicBezTo>
                    <a:pt x="555" y="218"/>
                    <a:pt x="545" y="215"/>
                    <a:pt x="537" y="220"/>
                  </a:cubicBezTo>
                  <a:cubicBezTo>
                    <a:pt x="311" y="339"/>
                    <a:pt x="311" y="339"/>
                    <a:pt x="311" y="339"/>
                  </a:cubicBezTo>
                  <a:cubicBezTo>
                    <a:pt x="59" y="285"/>
                    <a:pt x="59" y="285"/>
                    <a:pt x="59" y="285"/>
                  </a:cubicBezTo>
                  <a:cubicBezTo>
                    <a:pt x="44" y="282"/>
                    <a:pt x="35" y="268"/>
                    <a:pt x="38" y="253"/>
                  </a:cubicBezTo>
                  <a:cubicBezTo>
                    <a:pt x="41" y="238"/>
                    <a:pt x="56" y="228"/>
                    <a:pt x="71" y="232"/>
                  </a:cubicBezTo>
                  <a:cubicBezTo>
                    <a:pt x="71" y="232"/>
                    <a:pt x="313" y="283"/>
                    <a:pt x="313" y="283"/>
                  </a:cubicBezTo>
                  <a:cubicBezTo>
                    <a:pt x="316" y="283"/>
                    <a:pt x="318" y="283"/>
                    <a:pt x="321" y="281"/>
                  </a:cubicBezTo>
                  <a:cubicBezTo>
                    <a:pt x="552" y="159"/>
                    <a:pt x="552" y="159"/>
                    <a:pt x="552" y="159"/>
                  </a:cubicBezTo>
                  <a:cubicBezTo>
                    <a:pt x="560" y="155"/>
                    <a:pt x="563" y="146"/>
                    <a:pt x="559" y="138"/>
                  </a:cubicBezTo>
                  <a:cubicBezTo>
                    <a:pt x="555" y="130"/>
                    <a:pt x="545" y="127"/>
                    <a:pt x="537" y="131"/>
                  </a:cubicBezTo>
                  <a:cubicBezTo>
                    <a:pt x="310" y="251"/>
                    <a:pt x="310" y="251"/>
                    <a:pt x="310" y="251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44" y="194"/>
                    <a:pt x="35" y="179"/>
                    <a:pt x="38" y="164"/>
                  </a:cubicBezTo>
                  <a:cubicBezTo>
                    <a:pt x="41" y="149"/>
                    <a:pt x="56" y="140"/>
                    <a:pt x="71" y="143"/>
                  </a:cubicBezTo>
                  <a:cubicBezTo>
                    <a:pt x="71" y="143"/>
                    <a:pt x="297" y="191"/>
                    <a:pt x="298" y="191"/>
                  </a:cubicBezTo>
                  <a:cubicBezTo>
                    <a:pt x="301" y="191"/>
                    <a:pt x="303" y="191"/>
                    <a:pt x="306" y="189"/>
                  </a:cubicBezTo>
                  <a:cubicBezTo>
                    <a:pt x="306" y="189"/>
                    <a:pt x="538" y="69"/>
                    <a:pt x="538" y="69"/>
                  </a:cubicBezTo>
                  <a:cubicBezTo>
                    <a:pt x="554" y="61"/>
                    <a:pt x="553" y="51"/>
                    <a:pt x="535" y="48"/>
                  </a:cubicBezTo>
                  <a:cubicBezTo>
                    <a:pt x="310" y="4"/>
                    <a:pt x="310" y="4"/>
                    <a:pt x="310" y="4"/>
                  </a:cubicBezTo>
                  <a:cubicBezTo>
                    <a:pt x="292" y="0"/>
                    <a:pt x="265" y="4"/>
                    <a:pt x="249" y="12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38" y="116"/>
                    <a:pt x="35" y="118"/>
                    <a:pt x="33" y="119"/>
                  </a:cubicBezTo>
                  <a:cubicBezTo>
                    <a:pt x="20" y="128"/>
                    <a:pt x="10" y="141"/>
                    <a:pt x="7" y="157"/>
                  </a:cubicBezTo>
                  <a:cubicBezTo>
                    <a:pt x="2" y="179"/>
                    <a:pt x="10" y="200"/>
                    <a:pt x="25" y="214"/>
                  </a:cubicBezTo>
                  <a:cubicBezTo>
                    <a:pt x="16" y="222"/>
                    <a:pt x="9" y="233"/>
                    <a:pt x="7" y="246"/>
                  </a:cubicBezTo>
                  <a:cubicBezTo>
                    <a:pt x="2" y="268"/>
                    <a:pt x="10" y="289"/>
                    <a:pt x="25" y="303"/>
                  </a:cubicBezTo>
                  <a:cubicBezTo>
                    <a:pt x="16" y="311"/>
                    <a:pt x="9" y="322"/>
                    <a:pt x="7" y="335"/>
                  </a:cubicBezTo>
                  <a:cubicBezTo>
                    <a:pt x="0" y="367"/>
                    <a:pt x="20" y="399"/>
                    <a:pt x="52" y="405"/>
                  </a:cubicBezTo>
                  <a:cubicBezTo>
                    <a:pt x="52" y="405"/>
                    <a:pt x="310" y="461"/>
                    <a:pt x="311" y="460"/>
                  </a:cubicBezTo>
                  <a:cubicBezTo>
                    <a:pt x="314" y="460"/>
                    <a:pt x="318" y="460"/>
                    <a:pt x="321" y="459"/>
                  </a:cubicBezTo>
                  <a:cubicBezTo>
                    <a:pt x="552" y="337"/>
                    <a:pt x="552" y="337"/>
                    <a:pt x="552" y="337"/>
                  </a:cubicBezTo>
                  <a:cubicBezTo>
                    <a:pt x="560" y="332"/>
                    <a:pt x="563" y="323"/>
                    <a:pt x="559" y="315"/>
                  </a:cubicBezTo>
                  <a:cubicBezTo>
                    <a:pt x="555" y="307"/>
                    <a:pt x="545" y="304"/>
                    <a:pt x="537" y="308"/>
                  </a:cubicBezTo>
                  <a:cubicBezTo>
                    <a:pt x="310" y="428"/>
                    <a:pt x="310" y="428"/>
                    <a:pt x="310" y="428"/>
                  </a:cubicBezTo>
                  <a:cubicBezTo>
                    <a:pt x="59" y="374"/>
                    <a:pt x="59" y="374"/>
                    <a:pt x="59" y="374"/>
                  </a:cubicBezTo>
                  <a:cubicBezTo>
                    <a:pt x="44" y="371"/>
                    <a:pt x="35" y="356"/>
                    <a:pt x="38" y="341"/>
                  </a:cubicBezTo>
                  <a:cubicBezTo>
                    <a:pt x="41" y="327"/>
                    <a:pt x="56" y="317"/>
                    <a:pt x="71" y="320"/>
                  </a:cubicBezTo>
                  <a:cubicBezTo>
                    <a:pt x="71" y="320"/>
                    <a:pt x="309" y="372"/>
                    <a:pt x="310" y="372"/>
                  </a:cubicBezTo>
                  <a:close/>
                  <a:moveTo>
                    <a:pt x="296" y="57"/>
                  </a:moveTo>
                  <a:cubicBezTo>
                    <a:pt x="404" y="78"/>
                    <a:pt x="404" y="78"/>
                    <a:pt x="404" y="78"/>
                  </a:cubicBezTo>
                  <a:cubicBezTo>
                    <a:pt x="357" y="101"/>
                    <a:pt x="357" y="101"/>
                    <a:pt x="357" y="101"/>
                  </a:cubicBezTo>
                  <a:cubicBezTo>
                    <a:pt x="249" y="79"/>
                    <a:pt x="249" y="79"/>
                    <a:pt x="249" y="79"/>
                  </a:cubicBezTo>
                  <a:lnTo>
                    <a:pt x="296" y="5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67" y="370418"/>
            <a:ext cx="442384" cy="55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548218" y="478368"/>
            <a:ext cx="5260911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133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Factors Selection and the Networks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938BC9D3-22F4-44EA-9A4B-5771E0522DD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159"/>
          <a:stretch/>
        </p:blipFill>
        <p:spPr>
          <a:xfrm>
            <a:off x="673724" y="1071307"/>
            <a:ext cx="7000064" cy="5308325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2DF89674-6487-4C15-B39C-8457B5C5B57F}"/>
              </a:ext>
            </a:extLst>
          </p:cNvPr>
          <p:cNvSpPr/>
          <p:nvPr/>
        </p:nvSpPr>
        <p:spPr>
          <a:xfrm>
            <a:off x="959224" y="1281953"/>
            <a:ext cx="1783977" cy="3496235"/>
          </a:xfrm>
          <a:prstGeom prst="rect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FA650E14-990C-4545-87B2-08F87BD0045F}"/>
              </a:ext>
            </a:extLst>
          </p:cNvPr>
          <p:cNvSpPr/>
          <p:nvPr/>
        </p:nvSpPr>
        <p:spPr>
          <a:xfrm>
            <a:off x="3744821" y="1344706"/>
            <a:ext cx="3364191" cy="1380566"/>
          </a:xfrm>
          <a:prstGeom prst="rect">
            <a:avLst/>
          </a:prstGeom>
          <a:noFill/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897F68D6-CB42-4397-A4CD-0CD537F9573A}"/>
              </a:ext>
            </a:extLst>
          </p:cNvPr>
          <p:cNvSpPr/>
          <p:nvPr/>
        </p:nvSpPr>
        <p:spPr>
          <a:xfrm>
            <a:off x="3789644" y="3503581"/>
            <a:ext cx="1060262" cy="933948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BF44776C-4398-408A-9C4E-91DC8D885AB3}"/>
              </a:ext>
            </a:extLst>
          </p:cNvPr>
          <p:cNvGrpSpPr>
            <a:grpSpLocks/>
          </p:cNvGrpSpPr>
          <p:nvPr/>
        </p:nvGrpSpPr>
        <p:grpSpPr bwMode="auto">
          <a:xfrm>
            <a:off x="7959288" y="2331599"/>
            <a:ext cx="4001309" cy="2343964"/>
            <a:chOff x="2954339" y="1349947"/>
            <a:chExt cx="7162269" cy="1654415"/>
          </a:xfrm>
        </p:grpSpPr>
        <p:sp>
          <p:nvSpPr>
            <p:cNvPr id="19" name="矩形 54">
              <a:extLst>
                <a:ext uri="{FF2B5EF4-FFF2-40B4-BE49-F238E27FC236}">
                  <a16:creationId xmlns:a16="http://schemas.microsoft.com/office/drawing/2014/main" id="{490BE0AA-D417-4CC8-B4AA-B25FAAAA58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4339" y="1694799"/>
              <a:ext cx="7162269" cy="1309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Although our database does not support us in studying their joint effects, we can study the impact of one of the components and combine them later</a:t>
              </a:r>
            </a:p>
          </p:txBody>
        </p:sp>
        <p:sp>
          <p:nvSpPr>
            <p:cNvPr id="20" name="矩形 55">
              <a:extLst>
                <a:ext uri="{FF2B5EF4-FFF2-40B4-BE49-F238E27FC236}">
                  <a16:creationId xmlns:a16="http://schemas.microsoft.com/office/drawing/2014/main" id="{FB2B14B0-C0F2-47F5-BA40-6AE356D588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63099" y="1349947"/>
              <a:ext cx="5753611" cy="325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Three separate parts</a:t>
              </a:r>
              <a:endPara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3625592"/>
      </p:ext>
    </p:extLst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67" y="370418"/>
            <a:ext cx="442384" cy="55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548218" y="478368"/>
            <a:ext cx="5260911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133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Factors Selection and the Networks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AC563260-83D0-4556-BBE1-4D2B80556D2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84" r="29773"/>
          <a:stretch/>
        </p:blipFill>
        <p:spPr>
          <a:xfrm>
            <a:off x="1324125" y="1489520"/>
            <a:ext cx="3404295" cy="3433186"/>
          </a:xfrm>
          <a:prstGeom prst="rect">
            <a:avLst/>
          </a:prstGeom>
        </p:spPr>
      </p:pic>
      <p:sp>
        <p:nvSpPr>
          <p:cNvPr id="16" name="矩形 55">
            <a:extLst>
              <a:ext uri="{FF2B5EF4-FFF2-40B4-BE49-F238E27FC236}">
                <a16:creationId xmlns:a16="http://schemas.microsoft.com/office/drawing/2014/main" id="{63158BAE-319D-4D27-9B55-584D66C294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67939" y="5513294"/>
            <a:ext cx="24561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time conditions</a:t>
            </a:r>
            <a:endParaRPr lang="zh-CN" altLang="en-US" sz="2400" b="1" dirty="0">
              <a:solidFill>
                <a:schemeClr val="bg1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059CDD1A-3017-43D2-B348-6C0725DDD93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7517" y="1843016"/>
            <a:ext cx="6325483" cy="2600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222248"/>
      </p:ext>
    </p:extLst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321175" y="447560"/>
            <a:ext cx="1991719" cy="632883"/>
            <a:chOff x="187282" y="336155"/>
            <a:chExt cx="1493213" cy="473415"/>
          </a:xfrm>
        </p:grpSpPr>
        <p:pic>
          <p:nvPicPr>
            <p:cNvPr id="31753" name="图片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87282" y="336155"/>
              <a:ext cx="422017" cy="473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文本框 2"/>
            <p:cNvSpPr txBox="1"/>
            <p:nvPr/>
          </p:nvSpPr>
          <p:spPr>
            <a:xfrm>
              <a:off x="539990" y="400194"/>
              <a:ext cx="1140505" cy="3453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zh-CN" sz="2400" dirty="0">
                  <a:solidFill>
                    <a:schemeClr val="bg1">
                      <a:lumMod val="95000"/>
                    </a:schemeClr>
                  </a:solidFill>
                  <a:ea typeface="微软雅黑" panose="020B0503020204020204" pitchFamily="34" charset="-122"/>
                </a:rPr>
                <a:t>CONTENT</a:t>
              </a:r>
              <a:endParaRPr lang="zh-CN" altLang="en-US" sz="24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678608" y="745533"/>
              <a:ext cx="863267" cy="0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4192532" y="2846809"/>
            <a:ext cx="5797551" cy="905354"/>
            <a:chOff x="3150494" y="2045140"/>
            <a:chExt cx="4348365" cy="678884"/>
          </a:xfrm>
        </p:grpSpPr>
        <p:sp>
          <p:nvSpPr>
            <p:cNvPr id="31751" name="文本框 12"/>
            <p:cNvSpPr txBox="1">
              <a:spLocks noChangeArrowheads="1"/>
            </p:cNvSpPr>
            <p:nvPr/>
          </p:nvSpPr>
          <p:spPr bwMode="auto">
            <a:xfrm>
              <a:off x="3150494" y="2239370"/>
              <a:ext cx="4348365" cy="484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r>
                <a:rPr lang="en-US" altLang="zh-CN" sz="3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Data Selection</a:t>
              </a:r>
            </a:p>
          </p:txBody>
        </p:sp>
        <p:sp>
          <p:nvSpPr>
            <p:cNvPr id="31752" name="文本框 14"/>
            <p:cNvSpPr txBox="1">
              <a:spLocks noChangeArrowheads="1"/>
            </p:cNvSpPr>
            <p:nvPr/>
          </p:nvSpPr>
          <p:spPr bwMode="auto">
            <a:xfrm>
              <a:off x="3150494" y="2045140"/>
              <a:ext cx="1331264" cy="284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eaLnBrk="1" hangingPunct="1"/>
              <a:r>
                <a:rPr lang="en-US" altLang="zh-CN" sz="1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PART THREE</a:t>
              </a:r>
              <a:endParaRPr lang="zh-CN" altLang="en-US" sz="18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2571751" y="2592918"/>
            <a:ext cx="1507067" cy="1504949"/>
            <a:chOff x="1928879" y="1944350"/>
            <a:chExt cx="1129689" cy="1129689"/>
          </a:xfrm>
        </p:grpSpPr>
        <p:sp>
          <p:nvSpPr>
            <p:cNvPr id="17" name="椭圆 16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Freeform 7"/>
            <p:cNvSpPr>
              <a:spLocks noEditPoints="1"/>
            </p:cNvSpPr>
            <p:nvPr/>
          </p:nvSpPr>
          <p:spPr bwMode="auto">
            <a:xfrm>
              <a:off x="2109756" y="2227170"/>
              <a:ext cx="750481" cy="614894"/>
            </a:xfrm>
            <a:custGeom>
              <a:avLst/>
              <a:gdLst>
                <a:gd name="T0" fmla="*/ 310 w 563"/>
                <a:gd name="T1" fmla="*/ 372 h 461"/>
                <a:gd name="T2" fmla="*/ 321 w 563"/>
                <a:gd name="T3" fmla="*/ 370 h 461"/>
                <a:gd name="T4" fmla="*/ 552 w 563"/>
                <a:gd name="T5" fmla="*/ 248 h 461"/>
                <a:gd name="T6" fmla="*/ 559 w 563"/>
                <a:gd name="T7" fmla="*/ 226 h 461"/>
                <a:gd name="T8" fmla="*/ 537 w 563"/>
                <a:gd name="T9" fmla="*/ 220 h 461"/>
                <a:gd name="T10" fmla="*/ 311 w 563"/>
                <a:gd name="T11" fmla="*/ 339 h 461"/>
                <a:gd name="T12" fmla="*/ 59 w 563"/>
                <a:gd name="T13" fmla="*/ 285 h 461"/>
                <a:gd name="T14" fmla="*/ 38 w 563"/>
                <a:gd name="T15" fmla="*/ 253 h 461"/>
                <a:gd name="T16" fmla="*/ 71 w 563"/>
                <a:gd name="T17" fmla="*/ 232 h 461"/>
                <a:gd name="T18" fmla="*/ 313 w 563"/>
                <a:gd name="T19" fmla="*/ 283 h 461"/>
                <a:gd name="T20" fmla="*/ 321 w 563"/>
                <a:gd name="T21" fmla="*/ 281 h 461"/>
                <a:gd name="T22" fmla="*/ 552 w 563"/>
                <a:gd name="T23" fmla="*/ 159 h 461"/>
                <a:gd name="T24" fmla="*/ 559 w 563"/>
                <a:gd name="T25" fmla="*/ 138 h 461"/>
                <a:gd name="T26" fmla="*/ 537 w 563"/>
                <a:gd name="T27" fmla="*/ 131 h 461"/>
                <a:gd name="T28" fmla="*/ 310 w 563"/>
                <a:gd name="T29" fmla="*/ 251 h 461"/>
                <a:gd name="T30" fmla="*/ 59 w 563"/>
                <a:gd name="T31" fmla="*/ 197 h 461"/>
                <a:gd name="T32" fmla="*/ 38 w 563"/>
                <a:gd name="T33" fmla="*/ 164 h 461"/>
                <a:gd name="T34" fmla="*/ 71 w 563"/>
                <a:gd name="T35" fmla="*/ 143 h 461"/>
                <a:gd name="T36" fmla="*/ 298 w 563"/>
                <a:gd name="T37" fmla="*/ 191 h 461"/>
                <a:gd name="T38" fmla="*/ 306 w 563"/>
                <a:gd name="T39" fmla="*/ 189 h 461"/>
                <a:gd name="T40" fmla="*/ 538 w 563"/>
                <a:gd name="T41" fmla="*/ 69 h 461"/>
                <a:gd name="T42" fmla="*/ 535 w 563"/>
                <a:gd name="T43" fmla="*/ 48 h 461"/>
                <a:gd name="T44" fmla="*/ 310 w 563"/>
                <a:gd name="T45" fmla="*/ 4 h 461"/>
                <a:gd name="T46" fmla="*/ 249 w 563"/>
                <a:gd name="T47" fmla="*/ 12 h 461"/>
                <a:gd name="T48" fmla="*/ 41 w 563"/>
                <a:gd name="T49" fmla="*/ 114 h 461"/>
                <a:gd name="T50" fmla="*/ 33 w 563"/>
                <a:gd name="T51" fmla="*/ 119 h 461"/>
                <a:gd name="T52" fmla="*/ 7 w 563"/>
                <a:gd name="T53" fmla="*/ 157 h 461"/>
                <a:gd name="T54" fmla="*/ 25 w 563"/>
                <a:gd name="T55" fmla="*/ 214 h 461"/>
                <a:gd name="T56" fmla="*/ 7 w 563"/>
                <a:gd name="T57" fmla="*/ 246 h 461"/>
                <a:gd name="T58" fmla="*/ 25 w 563"/>
                <a:gd name="T59" fmla="*/ 303 h 461"/>
                <a:gd name="T60" fmla="*/ 7 w 563"/>
                <a:gd name="T61" fmla="*/ 335 h 461"/>
                <a:gd name="T62" fmla="*/ 52 w 563"/>
                <a:gd name="T63" fmla="*/ 405 h 461"/>
                <a:gd name="T64" fmla="*/ 311 w 563"/>
                <a:gd name="T65" fmla="*/ 460 h 461"/>
                <a:gd name="T66" fmla="*/ 321 w 563"/>
                <a:gd name="T67" fmla="*/ 459 h 461"/>
                <a:gd name="T68" fmla="*/ 552 w 563"/>
                <a:gd name="T69" fmla="*/ 337 h 461"/>
                <a:gd name="T70" fmla="*/ 559 w 563"/>
                <a:gd name="T71" fmla="*/ 315 h 461"/>
                <a:gd name="T72" fmla="*/ 537 w 563"/>
                <a:gd name="T73" fmla="*/ 308 h 461"/>
                <a:gd name="T74" fmla="*/ 310 w 563"/>
                <a:gd name="T75" fmla="*/ 428 h 461"/>
                <a:gd name="T76" fmla="*/ 59 w 563"/>
                <a:gd name="T77" fmla="*/ 374 h 461"/>
                <a:gd name="T78" fmla="*/ 38 w 563"/>
                <a:gd name="T79" fmla="*/ 341 h 461"/>
                <a:gd name="T80" fmla="*/ 71 w 563"/>
                <a:gd name="T81" fmla="*/ 320 h 461"/>
                <a:gd name="T82" fmla="*/ 310 w 563"/>
                <a:gd name="T83" fmla="*/ 372 h 461"/>
                <a:gd name="T84" fmla="*/ 296 w 563"/>
                <a:gd name="T85" fmla="*/ 57 h 461"/>
                <a:gd name="T86" fmla="*/ 404 w 563"/>
                <a:gd name="T87" fmla="*/ 78 h 461"/>
                <a:gd name="T88" fmla="*/ 357 w 563"/>
                <a:gd name="T89" fmla="*/ 101 h 461"/>
                <a:gd name="T90" fmla="*/ 249 w 563"/>
                <a:gd name="T91" fmla="*/ 79 h 461"/>
                <a:gd name="T92" fmla="*/ 296 w 563"/>
                <a:gd name="T93" fmla="*/ 57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63" h="461">
                  <a:moveTo>
                    <a:pt x="310" y="372"/>
                  </a:moveTo>
                  <a:cubicBezTo>
                    <a:pt x="314" y="372"/>
                    <a:pt x="318" y="371"/>
                    <a:pt x="321" y="370"/>
                  </a:cubicBezTo>
                  <a:cubicBezTo>
                    <a:pt x="552" y="248"/>
                    <a:pt x="552" y="248"/>
                    <a:pt x="552" y="248"/>
                  </a:cubicBezTo>
                  <a:cubicBezTo>
                    <a:pt x="560" y="244"/>
                    <a:pt x="563" y="234"/>
                    <a:pt x="559" y="226"/>
                  </a:cubicBezTo>
                  <a:cubicBezTo>
                    <a:pt x="555" y="218"/>
                    <a:pt x="545" y="215"/>
                    <a:pt x="537" y="220"/>
                  </a:cubicBezTo>
                  <a:cubicBezTo>
                    <a:pt x="311" y="339"/>
                    <a:pt x="311" y="339"/>
                    <a:pt x="311" y="339"/>
                  </a:cubicBezTo>
                  <a:cubicBezTo>
                    <a:pt x="59" y="285"/>
                    <a:pt x="59" y="285"/>
                    <a:pt x="59" y="285"/>
                  </a:cubicBezTo>
                  <a:cubicBezTo>
                    <a:pt x="44" y="282"/>
                    <a:pt x="35" y="268"/>
                    <a:pt x="38" y="253"/>
                  </a:cubicBezTo>
                  <a:cubicBezTo>
                    <a:pt x="41" y="238"/>
                    <a:pt x="56" y="228"/>
                    <a:pt x="71" y="232"/>
                  </a:cubicBezTo>
                  <a:cubicBezTo>
                    <a:pt x="71" y="232"/>
                    <a:pt x="313" y="283"/>
                    <a:pt x="313" y="283"/>
                  </a:cubicBezTo>
                  <a:cubicBezTo>
                    <a:pt x="316" y="283"/>
                    <a:pt x="318" y="283"/>
                    <a:pt x="321" y="281"/>
                  </a:cubicBezTo>
                  <a:cubicBezTo>
                    <a:pt x="552" y="159"/>
                    <a:pt x="552" y="159"/>
                    <a:pt x="552" y="159"/>
                  </a:cubicBezTo>
                  <a:cubicBezTo>
                    <a:pt x="560" y="155"/>
                    <a:pt x="563" y="146"/>
                    <a:pt x="559" y="138"/>
                  </a:cubicBezTo>
                  <a:cubicBezTo>
                    <a:pt x="555" y="130"/>
                    <a:pt x="545" y="127"/>
                    <a:pt x="537" y="131"/>
                  </a:cubicBezTo>
                  <a:cubicBezTo>
                    <a:pt x="310" y="251"/>
                    <a:pt x="310" y="251"/>
                    <a:pt x="310" y="251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44" y="194"/>
                    <a:pt x="35" y="179"/>
                    <a:pt x="38" y="164"/>
                  </a:cubicBezTo>
                  <a:cubicBezTo>
                    <a:pt x="41" y="149"/>
                    <a:pt x="56" y="140"/>
                    <a:pt x="71" y="143"/>
                  </a:cubicBezTo>
                  <a:cubicBezTo>
                    <a:pt x="71" y="143"/>
                    <a:pt x="297" y="191"/>
                    <a:pt x="298" y="191"/>
                  </a:cubicBezTo>
                  <a:cubicBezTo>
                    <a:pt x="301" y="191"/>
                    <a:pt x="303" y="191"/>
                    <a:pt x="306" y="189"/>
                  </a:cubicBezTo>
                  <a:cubicBezTo>
                    <a:pt x="306" y="189"/>
                    <a:pt x="538" y="69"/>
                    <a:pt x="538" y="69"/>
                  </a:cubicBezTo>
                  <a:cubicBezTo>
                    <a:pt x="554" y="61"/>
                    <a:pt x="553" y="51"/>
                    <a:pt x="535" y="48"/>
                  </a:cubicBezTo>
                  <a:cubicBezTo>
                    <a:pt x="310" y="4"/>
                    <a:pt x="310" y="4"/>
                    <a:pt x="310" y="4"/>
                  </a:cubicBezTo>
                  <a:cubicBezTo>
                    <a:pt x="292" y="0"/>
                    <a:pt x="265" y="4"/>
                    <a:pt x="249" y="12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38" y="116"/>
                    <a:pt x="35" y="118"/>
                    <a:pt x="33" y="119"/>
                  </a:cubicBezTo>
                  <a:cubicBezTo>
                    <a:pt x="20" y="128"/>
                    <a:pt x="10" y="141"/>
                    <a:pt x="7" y="157"/>
                  </a:cubicBezTo>
                  <a:cubicBezTo>
                    <a:pt x="2" y="179"/>
                    <a:pt x="10" y="200"/>
                    <a:pt x="25" y="214"/>
                  </a:cubicBezTo>
                  <a:cubicBezTo>
                    <a:pt x="16" y="222"/>
                    <a:pt x="9" y="233"/>
                    <a:pt x="7" y="246"/>
                  </a:cubicBezTo>
                  <a:cubicBezTo>
                    <a:pt x="2" y="268"/>
                    <a:pt x="10" y="289"/>
                    <a:pt x="25" y="303"/>
                  </a:cubicBezTo>
                  <a:cubicBezTo>
                    <a:pt x="16" y="311"/>
                    <a:pt x="9" y="322"/>
                    <a:pt x="7" y="335"/>
                  </a:cubicBezTo>
                  <a:cubicBezTo>
                    <a:pt x="0" y="367"/>
                    <a:pt x="20" y="399"/>
                    <a:pt x="52" y="405"/>
                  </a:cubicBezTo>
                  <a:cubicBezTo>
                    <a:pt x="52" y="405"/>
                    <a:pt x="310" y="461"/>
                    <a:pt x="311" y="460"/>
                  </a:cubicBezTo>
                  <a:cubicBezTo>
                    <a:pt x="314" y="460"/>
                    <a:pt x="318" y="460"/>
                    <a:pt x="321" y="459"/>
                  </a:cubicBezTo>
                  <a:cubicBezTo>
                    <a:pt x="552" y="337"/>
                    <a:pt x="552" y="337"/>
                    <a:pt x="552" y="337"/>
                  </a:cubicBezTo>
                  <a:cubicBezTo>
                    <a:pt x="560" y="332"/>
                    <a:pt x="563" y="323"/>
                    <a:pt x="559" y="315"/>
                  </a:cubicBezTo>
                  <a:cubicBezTo>
                    <a:pt x="555" y="307"/>
                    <a:pt x="545" y="304"/>
                    <a:pt x="537" y="308"/>
                  </a:cubicBezTo>
                  <a:cubicBezTo>
                    <a:pt x="310" y="428"/>
                    <a:pt x="310" y="428"/>
                    <a:pt x="310" y="428"/>
                  </a:cubicBezTo>
                  <a:cubicBezTo>
                    <a:pt x="59" y="374"/>
                    <a:pt x="59" y="374"/>
                    <a:pt x="59" y="374"/>
                  </a:cubicBezTo>
                  <a:cubicBezTo>
                    <a:pt x="44" y="371"/>
                    <a:pt x="35" y="356"/>
                    <a:pt x="38" y="341"/>
                  </a:cubicBezTo>
                  <a:cubicBezTo>
                    <a:pt x="41" y="327"/>
                    <a:pt x="56" y="317"/>
                    <a:pt x="71" y="320"/>
                  </a:cubicBezTo>
                  <a:cubicBezTo>
                    <a:pt x="71" y="320"/>
                    <a:pt x="309" y="372"/>
                    <a:pt x="310" y="372"/>
                  </a:cubicBezTo>
                  <a:close/>
                  <a:moveTo>
                    <a:pt x="296" y="57"/>
                  </a:moveTo>
                  <a:cubicBezTo>
                    <a:pt x="404" y="78"/>
                    <a:pt x="404" y="78"/>
                    <a:pt x="404" y="78"/>
                  </a:cubicBezTo>
                  <a:cubicBezTo>
                    <a:pt x="357" y="101"/>
                    <a:pt x="357" y="101"/>
                    <a:pt x="357" y="101"/>
                  </a:cubicBezTo>
                  <a:cubicBezTo>
                    <a:pt x="249" y="79"/>
                    <a:pt x="249" y="79"/>
                    <a:pt x="249" y="79"/>
                  </a:cubicBezTo>
                  <a:lnTo>
                    <a:pt x="296" y="5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75025800"/>
      </p:ext>
    </p:extLst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67" y="370418"/>
            <a:ext cx="442384" cy="55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548218" y="478368"/>
            <a:ext cx="3423147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133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 Selection</a:t>
            </a:r>
          </a:p>
        </p:txBody>
      </p:sp>
      <p:grpSp>
        <p:nvGrpSpPr>
          <p:cNvPr id="54" name="组合 53"/>
          <p:cNvGrpSpPr>
            <a:grpSpLocks/>
          </p:cNvGrpSpPr>
          <p:nvPr/>
        </p:nvGrpSpPr>
        <p:grpSpPr bwMode="auto">
          <a:xfrm>
            <a:off x="1153585" y="1485902"/>
            <a:ext cx="9992784" cy="1623768"/>
            <a:chOff x="2954339" y="1349947"/>
            <a:chExt cx="7162269" cy="1146087"/>
          </a:xfrm>
        </p:grpSpPr>
        <p:sp>
          <p:nvSpPr>
            <p:cNvPr id="21519" name="矩形 54"/>
            <p:cNvSpPr>
              <a:spLocks noChangeArrowheads="1"/>
            </p:cNvSpPr>
            <p:nvPr/>
          </p:nvSpPr>
          <p:spPr bwMode="auto">
            <a:xfrm>
              <a:off x="2954339" y="1694800"/>
              <a:ext cx="7162269" cy="801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en-US" altLang="zh-CN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The data can determine the traffic congestion; </a:t>
              </a:r>
            </a:p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en-US" altLang="zh-CN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It contains the relevant factors we need to analyse; </a:t>
              </a:r>
            </a:p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en-US" altLang="zh-CN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The data is realistic and specific.</a:t>
              </a:r>
            </a:p>
          </p:txBody>
        </p:sp>
        <p:sp>
          <p:nvSpPr>
            <p:cNvPr id="21520" name="矩形 55"/>
            <p:cNvSpPr>
              <a:spLocks noChangeArrowheads="1"/>
            </p:cNvSpPr>
            <p:nvPr/>
          </p:nvSpPr>
          <p:spPr bwMode="auto">
            <a:xfrm>
              <a:off x="2963100" y="1349947"/>
              <a:ext cx="6585604" cy="325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Database: </a:t>
              </a:r>
              <a:r>
                <a:rPr lang="en-US" altLang="zh-CN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Chicago Traffic Tracker Historical Congestion Estimates by Segment 2018-Current</a:t>
              </a:r>
              <a:endPara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pic>
        <p:nvPicPr>
          <p:cNvPr id="4" name="图片 3">
            <a:extLst>
              <a:ext uri="{FF2B5EF4-FFF2-40B4-BE49-F238E27FC236}">
                <a16:creationId xmlns:a16="http://schemas.microsoft.com/office/drawing/2014/main" id="{090017E5-CF47-41C0-BEFD-759FD8C693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2478" y="3136590"/>
            <a:ext cx="8510745" cy="3457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881987"/>
      </p:ext>
    </p:extLst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67" y="370418"/>
            <a:ext cx="442384" cy="55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548218" y="478368"/>
            <a:ext cx="3423147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133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 Selection</a:t>
            </a:r>
          </a:p>
        </p:txBody>
      </p:sp>
      <p:grpSp>
        <p:nvGrpSpPr>
          <p:cNvPr id="54" name="组合 53"/>
          <p:cNvGrpSpPr>
            <a:grpSpLocks/>
          </p:cNvGrpSpPr>
          <p:nvPr/>
        </p:nvGrpSpPr>
        <p:grpSpPr bwMode="auto">
          <a:xfrm>
            <a:off x="1153585" y="1485902"/>
            <a:ext cx="9992784" cy="1263668"/>
            <a:chOff x="2954339" y="1349947"/>
            <a:chExt cx="7162269" cy="891921"/>
          </a:xfrm>
        </p:grpSpPr>
        <p:sp>
          <p:nvSpPr>
            <p:cNvPr id="21519" name="矩形 54"/>
            <p:cNvSpPr>
              <a:spLocks noChangeArrowheads="1"/>
            </p:cNvSpPr>
            <p:nvPr/>
          </p:nvSpPr>
          <p:spPr bwMode="auto">
            <a:xfrm>
              <a:off x="2954339" y="1694799"/>
              <a:ext cx="7162269" cy="5470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en-US" altLang="zh-CN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The large columns in this dataset</a:t>
              </a:r>
            </a:p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en-US" altLang="zh-CN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The large amount of useless data</a:t>
              </a:r>
            </a:p>
          </p:txBody>
        </p:sp>
        <p:sp>
          <p:nvSpPr>
            <p:cNvPr id="21520" name="矩形 55"/>
            <p:cNvSpPr>
              <a:spLocks noChangeArrowheads="1"/>
            </p:cNvSpPr>
            <p:nvPr/>
          </p:nvSpPr>
          <p:spPr bwMode="auto">
            <a:xfrm>
              <a:off x="2963100" y="1349947"/>
              <a:ext cx="6585604" cy="325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Database: </a:t>
              </a:r>
              <a:r>
                <a:rPr lang="en-US" altLang="zh-CN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Chicago Traffic Tracker Historical Congestion Estimates by Segment 2018-Current</a:t>
              </a:r>
              <a:endPara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5E4B3AC3-4BC5-4491-B28F-7F60B692680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51" y="2960760"/>
            <a:ext cx="5392898" cy="3526822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0887F000-3B53-45C7-833E-5D625C2D21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0149" y="2960761"/>
            <a:ext cx="5477445" cy="3526822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E3080925-08F7-44ED-9CF7-B9B65F7B51C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0149" y="2073195"/>
            <a:ext cx="3119528" cy="887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990888"/>
      </p:ext>
    </p:extLst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67" y="370418"/>
            <a:ext cx="442384" cy="55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548218" y="478368"/>
            <a:ext cx="3423147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133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 Selection</a:t>
            </a:r>
          </a:p>
        </p:txBody>
      </p:sp>
      <p:grpSp>
        <p:nvGrpSpPr>
          <p:cNvPr id="54" name="组合 53"/>
          <p:cNvGrpSpPr>
            <a:grpSpLocks/>
          </p:cNvGrpSpPr>
          <p:nvPr/>
        </p:nvGrpSpPr>
        <p:grpSpPr bwMode="auto">
          <a:xfrm>
            <a:off x="1153585" y="1485902"/>
            <a:ext cx="9992784" cy="1263668"/>
            <a:chOff x="2954339" y="1349947"/>
            <a:chExt cx="7162269" cy="891921"/>
          </a:xfrm>
        </p:grpSpPr>
        <p:sp>
          <p:nvSpPr>
            <p:cNvPr id="21519" name="矩形 54"/>
            <p:cNvSpPr>
              <a:spLocks noChangeArrowheads="1"/>
            </p:cNvSpPr>
            <p:nvPr/>
          </p:nvSpPr>
          <p:spPr bwMode="auto">
            <a:xfrm>
              <a:off x="2954339" y="1694799"/>
              <a:ext cx="7162269" cy="5470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en-US" altLang="zh-CN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Covid in 2019 and 2020 has had a significant impact on people's travel</a:t>
              </a:r>
            </a:p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en-US" altLang="zh-CN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The data for 2018 and 2021 may not be statistically significant due to the large time gap</a:t>
              </a:r>
            </a:p>
          </p:txBody>
        </p:sp>
        <p:sp>
          <p:nvSpPr>
            <p:cNvPr id="21520" name="矩形 55"/>
            <p:cNvSpPr>
              <a:spLocks noChangeArrowheads="1"/>
            </p:cNvSpPr>
            <p:nvPr/>
          </p:nvSpPr>
          <p:spPr bwMode="auto">
            <a:xfrm>
              <a:off x="2963100" y="1349947"/>
              <a:ext cx="3314379" cy="325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Time: 2018~2023</a:t>
              </a:r>
              <a:r>
                <a:rPr lang="zh-CN" altLang="en-US" sz="2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→</a:t>
              </a:r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2021 &amp;2022</a:t>
              </a:r>
              <a:endPara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51484765-8E8E-45A5-921F-C597025349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0206" y="2950683"/>
            <a:ext cx="5154545" cy="3638502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7351AC21-2795-438B-BB63-53FD0158441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51" y="2950683"/>
            <a:ext cx="5154545" cy="363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874441"/>
      </p:ext>
    </p:extLst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67" y="370418"/>
            <a:ext cx="442384" cy="55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548218" y="478368"/>
            <a:ext cx="3423147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133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 Selection</a:t>
            </a:r>
          </a:p>
        </p:txBody>
      </p:sp>
      <p:grpSp>
        <p:nvGrpSpPr>
          <p:cNvPr id="54" name="组合 53"/>
          <p:cNvGrpSpPr>
            <a:grpSpLocks/>
          </p:cNvGrpSpPr>
          <p:nvPr/>
        </p:nvGrpSpPr>
        <p:grpSpPr bwMode="auto">
          <a:xfrm>
            <a:off x="1099608" y="1152720"/>
            <a:ext cx="9992784" cy="1623769"/>
            <a:chOff x="2954339" y="1349947"/>
            <a:chExt cx="7162269" cy="1146088"/>
          </a:xfrm>
        </p:grpSpPr>
        <p:sp>
          <p:nvSpPr>
            <p:cNvPr id="21519" name="矩形 54"/>
            <p:cNvSpPr>
              <a:spLocks noChangeArrowheads="1"/>
            </p:cNvSpPr>
            <p:nvPr/>
          </p:nvSpPr>
          <p:spPr bwMode="auto">
            <a:xfrm>
              <a:off x="2954339" y="1694801"/>
              <a:ext cx="7162269" cy="801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en-US" altLang="zh-CN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Congestion in one part of the city would reduce congestion in another part of the city at the same time</a:t>
              </a:r>
            </a:p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en-US" altLang="zh-CN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More changes in terms of location rather than time</a:t>
              </a:r>
            </a:p>
          </p:txBody>
        </p:sp>
        <p:sp>
          <p:nvSpPr>
            <p:cNvPr id="21520" name="矩形 55"/>
            <p:cNvSpPr>
              <a:spLocks noChangeArrowheads="1"/>
            </p:cNvSpPr>
            <p:nvPr/>
          </p:nvSpPr>
          <p:spPr bwMode="auto">
            <a:xfrm>
              <a:off x="2963100" y="1349947"/>
              <a:ext cx="4262670" cy="325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Road: All the road in the city</a:t>
              </a:r>
              <a:r>
                <a:rPr lang="zh-CN" altLang="en-US" sz="2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→</a:t>
              </a:r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one road</a:t>
              </a:r>
              <a:endPara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pic>
        <p:nvPicPr>
          <p:cNvPr id="4" name="图片 3">
            <a:extLst>
              <a:ext uri="{FF2B5EF4-FFF2-40B4-BE49-F238E27FC236}">
                <a16:creationId xmlns:a16="http://schemas.microsoft.com/office/drawing/2014/main" id="{31FF1973-F482-4215-8C5E-228A9639C7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224" y="2776489"/>
            <a:ext cx="7897905" cy="3823163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F945C4EC-6E4E-44AD-87E1-D646CCA16F47}"/>
              </a:ext>
            </a:extLst>
          </p:cNvPr>
          <p:cNvSpPr/>
          <p:nvPr/>
        </p:nvSpPr>
        <p:spPr>
          <a:xfrm>
            <a:off x="3975846" y="3911671"/>
            <a:ext cx="1694330" cy="1277470"/>
          </a:xfrm>
          <a:prstGeom prst="rect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5DC2FA9F-D17C-4E9A-A7D2-6A0E047043A5}"/>
              </a:ext>
            </a:extLst>
          </p:cNvPr>
          <p:cNvSpPr/>
          <p:nvPr/>
        </p:nvSpPr>
        <p:spPr>
          <a:xfrm>
            <a:off x="5670176" y="3606871"/>
            <a:ext cx="1694330" cy="1277470"/>
          </a:xfrm>
          <a:prstGeom prst="rect">
            <a:avLst/>
          </a:prstGeom>
          <a:noFill/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B7DA9191-6127-4A35-B9B9-68A39B78E21B}"/>
              </a:ext>
            </a:extLst>
          </p:cNvPr>
          <p:cNvSpPr txBox="1"/>
          <p:nvPr/>
        </p:nvSpPr>
        <p:spPr>
          <a:xfrm>
            <a:off x="6315635" y="6581001"/>
            <a:ext cx="37158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From: https://congestion.sfcta.org/#close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4599843"/>
      </p:ext>
    </p:extLst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67" y="370418"/>
            <a:ext cx="442384" cy="55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548218" y="478368"/>
            <a:ext cx="3423147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133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 Selection</a:t>
            </a:r>
          </a:p>
        </p:txBody>
      </p:sp>
      <p:grpSp>
        <p:nvGrpSpPr>
          <p:cNvPr id="54" name="组合 53"/>
          <p:cNvGrpSpPr>
            <a:grpSpLocks/>
          </p:cNvGrpSpPr>
          <p:nvPr/>
        </p:nvGrpSpPr>
        <p:grpSpPr bwMode="auto">
          <a:xfrm>
            <a:off x="1099608" y="1152721"/>
            <a:ext cx="9992784" cy="1263669"/>
            <a:chOff x="2954339" y="1349947"/>
            <a:chExt cx="7162269" cy="891922"/>
          </a:xfrm>
        </p:grpSpPr>
        <p:sp>
          <p:nvSpPr>
            <p:cNvPr id="21519" name="矩形 54"/>
            <p:cNvSpPr>
              <a:spLocks noChangeArrowheads="1"/>
            </p:cNvSpPr>
            <p:nvPr/>
          </p:nvSpPr>
          <p:spPr bwMode="auto">
            <a:xfrm>
              <a:off x="2954339" y="1694800"/>
              <a:ext cx="7162269" cy="5470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en-US" altLang="zh-CN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Congestion to and from a place will show different levels of congestion at the same point in time</a:t>
              </a:r>
            </a:p>
          </p:txBody>
        </p:sp>
        <p:sp>
          <p:nvSpPr>
            <p:cNvPr id="21520" name="矩形 55"/>
            <p:cNvSpPr>
              <a:spLocks noChangeArrowheads="1"/>
            </p:cNvSpPr>
            <p:nvPr/>
          </p:nvSpPr>
          <p:spPr bwMode="auto">
            <a:xfrm>
              <a:off x="2963100" y="1349947"/>
              <a:ext cx="4241851" cy="325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Direction: Two direction</a:t>
              </a:r>
              <a:r>
                <a:rPr lang="zh-CN" altLang="en-US" sz="2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→</a:t>
              </a:r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one direction</a:t>
              </a:r>
              <a:endPara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pic>
        <p:nvPicPr>
          <p:cNvPr id="4" name="图片 3">
            <a:extLst>
              <a:ext uri="{FF2B5EF4-FFF2-40B4-BE49-F238E27FC236}">
                <a16:creationId xmlns:a16="http://schemas.microsoft.com/office/drawing/2014/main" id="{31FF1973-F482-4215-8C5E-228A9639C7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224" y="2776489"/>
            <a:ext cx="7897905" cy="3823163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F945C4EC-6E4E-44AD-87E1-D646CCA16F47}"/>
              </a:ext>
            </a:extLst>
          </p:cNvPr>
          <p:cNvSpPr/>
          <p:nvPr/>
        </p:nvSpPr>
        <p:spPr>
          <a:xfrm>
            <a:off x="5611905" y="5210789"/>
            <a:ext cx="1418147" cy="1277470"/>
          </a:xfrm>
          <a:prstGeom prst="rect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053C8060-4A68-41E1-A1E8-A7EF1D07B451}"/>
              </a:ext>
            </a:extLst>
          </p:cNvPr>
          <p:cNvSpPr txBox="1"/>
          <p:nvPr/>
        </p:nvSpPr>
        <p:spPr>
          <a:xfrm>
            <a:off x="6315635" y="6581001"/>
            <a:ext cx="37158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From: https://congestion.sfcta.org/#close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0891681"/>
      </p:ext>
    </p:extLst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67" y="370418"/>
            <a:ext cx="442384" cy="55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548218" y="478368"/>
            <a:ext cx="3423147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133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 Selection</a:t>
            </a:r>
          </a:p>
        </p:txBody>
      </p:sp>
      <p:grpSp>
        <p:nvGrpSpPr>
          <p:cNvPr id="54" name="组合 53"/>
          <p:cNvGrpSpPr>
            <a:grpSpLocks/>
          </p:cNvGrpSpPr>
          <p:nvPr/>
        </p:nvGrpSpPr>
        <p:grpSpPr bwMode="auto">
          <a:xfrm>
            <a:off x="1099608" y="1152725"/>
            <a:ext cx="9992784" cy="1263664"/>
            <a:chOff x="2954339" y="1349947"/>
            <a:chExt cx="7162269" cy="891917"/>
          </a:xfrm>
        </p:grpSpPr>
        <p:sp>
          <p:nvSpPr>
            <p:cNvPr id="21519" name="矩形 54"/>
            <p:cNvSpPr>
              <a:spLocks noChangeArrowheads="1"/>
            </p:cNvSpPr>
            <p:nvPr/>
          </p:nvSpPr>
          <p:spPr bwMode="auto">
            <a:xfrm>
              <a:off x="2954339" y="1694796"/>
              <a:ext cx="7162269" cy="5470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en-US" altLang="zh-CN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In the heart of the city: the amount of data &amp; the probability of congestion</a:t>
              </a:r>
            </a:p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en-US" altLang="zh-CN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the congestion on that street needs to be obvious over time</a:t>
              </a:r>
            </a:p>
          </p:txBody>
        </p:sp>
        <p:sp>
          <p:nvSpPr>
            <p:cNvPr id="21520" name="矩形 55"/>
            <p:cNvSpPr>
              <a:spLocks noChangeArrowheads="1"/>
            </p:cNvSpPr>
            <p:nvPr/>
          </p:nvSpPr>
          <p:spPr bwMode="auto">
            <a:xfrm>
              <a:off x="2963100" y="1349947"/>
              <a:ext cx="3206930" cy="325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Location of the chosen street</a:t>
              </a:r>
              <a:endPara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pic>
        <p:nvPicPr>
          <p:cNvPr id="4" name="图片 3">
            <a:extLst>
              <a:ext uri="{FF2B5EF4-FFF2-40B4-BE49-F238E27FC236}">
                <a16:creationId xmlns:a16="http://schemas.microsoft.com/office/drawing/2014/main" id="{31FF1973-F482-4215-8C5E-228A9639C7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224" y="2776489"/>
            <a:ext cx="7897905" cy="3823163"/>
          </a:xfrm>
          <a:prstGeom prst="rect">
            <a:avLst/>
          </a:prstGeom>
        </p:spPr>
      </p:pic>
      <p:cxnSp>
        <p:nvCxnSpPr>
          <p:cNvPr id="3" name="直接箭头连接符 2">
            <a:extLst>
              <a:ext uri="{FF2B5EF4-FFF2-40B4-BE49-F238E27FC236}">
                <a16:creationId xmlns:a16="http://schemas.microsoft.com/office/drawing/2014/main" id="{804F9BFB-5B22-403D-A7E6-3F3E1E8D2432}"/>
              </a:ext>
            </a:extLst>
          </p:cNvPr>
          <p:cNvCxnSpPr/>
          <p:nvPr/>
        </p:nvCxnSpPr>
        <p:spPr>
          <a:xfrm flipH="1">
            <a:off x="2850776" y="3496235"/>
            <a:ext cx="116542" cy="788894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>
            <a:extLst>
              <a:ext uri="{FF2B5EF4-FFF2-40B4-BE49-F238E27FC236}">
                <a16:creationId xmlns:a16="http://schemas.microsoft.com/office/drawing/2014/main" id="{4231C2A4-9D7A-4B66-B730-B1318C839604}"/>
              </a:ext>
            </a:extLst>
          </p:cNvPr>
          <p:cNvCxnSpPr>
            <a:cxnSpLocks/>
          </p:cNvCxnSpPr>
          <p:nvPr/>
        </p:nvCxnSpPr>
        <p:spPr>
          <a:xfrm flipH="1" flipV="1">
            <a:off x="5432612" y="5216693"/>
            <a:ext cx="475129" cy="135236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>
            <a:extLst>
              <a:ext uri="{FF2B5EF4-FFF2-40B4-BE49-F238E27FC236}">
                <a16:creationId xmlns:a16="http://schemas.microsoft.com/office/drawing/2014/main" id="{4FA52AE6-F9CA-4527-879B-B37D026250B3}"/>
              </a:ext>
            </a:extLst>
          </p:cNvPr>
          <p:cNvSpPr txBox="1"/>
          <p:nvPr/>
        </p:nvSpPr>
        <p:spPr>
          <a:xfrm>
            <a:off x="6315635" y="6581001"/>
            <a:ext cx="37158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From: https://congestion.sfcta.org/#close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7044053"/>
      </p:ext>
    </p:extLst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67" y="370418"/>
            <a:ext cx="442384" cy="55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548218" y="478368"/>
            <a:ext cx="3423147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133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 Selection</a:t>
            </a:r>
          </a:p>
        </p:txBody>
      </p:sp>
      <p:grpSp>
        <p:nvGrpSpPr>
          <p:cNvPr id="54" name="组合 53"/>
          <p:cNvGrpSpPr>
            <a:grpSpLocks/>
          </p:cNvGrpSpPr>
          <p:nvPr/>
        </p:nvGrpSpPr>
        <p:grpSpPr bwMode="auto">
          <a:xfrm>
            <a:off x="7633312" y="2751892"/>
            <a:ext cx="3938557" cy="1812291"/>
            <a:chOff x="2983304" y="1466278"/>
            <a:chExt cx="7162269" cy="1279150"/>
          </a:xfrm>
        </p:grpSpPr>
        <p:sp>
          <p:nvSpPr>
            <p:cNvPr id="21519" name="矩形 54"/>
            <p:cNvSpPr>
              <a:spLocks noChangeArrowheads="1"/>
            </p:cNvSpPr>
            <p:nvPr/>
          </p:nvSpPr>
          <p:spPr bwMode="auto">
            <a:xfrm>
              <a:off x="2983304" y="1944194"/>
              <a:ext cx="7162269" cy="801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en-US" altLang="zh-CN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a busy street in the heart of the city that perfectly meets all our requirements</a:t>
              </a:r>
            </a:p>
          </p:txBody>
        </p:sp>
        <p:sp>
          <p:nvSpPr>
            <p:cNvPr id="21520" name="矩形 55"/>
            <p:cNvSpPr>
              <a:spLocks noChangeArrowheads="1"/>
            </p:cNvSpPr>
            <p:nvPr/>
          </p:nvSpPr>
          <p:spPr bwMode="auto">
            <a:xfrm>
              <a:off x="2983305" y="1466278"/>
              <a:ext cx="6731326" cy="477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State Street</a:t>
              </a:r>
            </a:p>
            <a:p>
              <a:r>
                <a:rPr lang="en-US" altLang="zh-CN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from Congress to Roosevelt University</a:t>
              </a:r>
              <a:endPara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0" name="文本框 9">
            <a:extLst>
              <a:ext uri="{FF2B5EF4-FFF2-40B4-BE49-F238E27FC236}">
                <a16:creationId xmlns:a16="http://schemas.microsoft.com/office/drawing/2014/main" id="{053C8060-4A68-41E1-A1E8-A7EF1D07B451}"/>
              </a:ext>
            </a:extLst>
          </p:cNvPr>
          <p:cNvSpPr txBox="1"/>
          <p:nvPr/>
        </p:nvSpPr>
        <p:spPr>
          <a:xfrm>
            <a:off x="4666129" y="6095034"/>
            <a:ext cx="37158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From: https://www.google.co.in/maps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D6171E42-802D-4520-AC77-6DF18619AF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059" y="1818869"/>
            <a:ext cx="6656710" cy="4276165"/>
          </a:xfrm>
          <a:prstGeom prst="rect">
            <a:avLst/>
          </a:prstGeom>
        </p:spPr>
      </p:pic>
      <p:cxnSp>
        <p:nvCxnSpPr>
          <p:cNvPr id="12" name="直接箭头连接符 11">
            <a:extLst>
              <a:ext uri="{FF2B5EF4-FFF2-40B4-BE49-F238E27FC236}">
                <a16:creationId xmlns:a16="http://schemas.microsoft.com/office/drawing/2014/main" id="{6DCB23E3-3520-42A3-A606-56CE74127A18}"/>
              </a:ext>
            </a:extLst>
          </p:cNvPr>
          <p:cNvCxnSpPr>
            <a:cxnSpLocks/>
          </p:cNvCxnSpPr>
          <p:nvPr/>
        </p:nvCxnSpPr>
        <p:spPr>
          <a:xfrm>
            <a:off x="2601407" y="2228870"/>
            <a:ext cx="71718" cy="3078236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5536541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40" name="文本框 38"/>
          <p:cNvSpPr txBox="1">
            <a:spLocks noChangeArrowheads="1"/>
          </p:cNvSpPr>
          <p:nvPr/>
        </p:nvSpPr>
        <p:spPr bwMode="auto">
          <a:xfrm>
            <a:off x="391378" y="1448210"/>
            <a:ext cx="3654961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r" eaLnBrk="1" hangingPunct="1"/>
            <a:r>
              <a:rPr lang="en-US" altLang="zh-CN" sz="3733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CONTENTS</a:t>
            </a:r>
            <a:endParaRPr lang="zh-CN" altLang="en-US" sz="3733" dirty="0">
              <a:solidFill>
                <a:schemeClr val="bg1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71" name="文本框 18"/>
          <p:cNvSpPr txBox="1">
            <a:spLocks noChangeArrowheads="1"/>
          </p:cNvSpPr>
          <p:nvPr/>
        </p:nvSpPr>
        <p:spPr bwMode="auto">
          <a:xfrm>
            <a:off x="5188699" y="1516905"/>
            <a:ext cx="345479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eaLnBrk="1" hangingPunct="1"/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Background Information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grpSp>
        <p:nvGrpSpPr>
          <p:cNvPr id="72" name="组合 71"/>
          <p:cNvGrpSpPr>
            <a:grpSpLocks/>
          </p:cNvGrpSpPr>
          <p:nvPr/>
        </p:nvGrpSpPr>
        <p:grpSpPr bwMode="auto">
          <a:xfrm>
            <a:off x="4586565" y="1419538"/>
            <a:ext cx="591551" cy="666786"/>
            <a:chOff x="3539824" y="2047768"/>
            <a:chExt cx="443263" cy="499464"/>
          </a:xfrm>
        </p:grpSpPr>
        <p:sp>
          <p:nvSpPr>
            <p:cNvPr id="13338" name="文本框 16"/>
            <p:cNvSpPr txBox="1">
              <a:spLocks noChangeArrowheads="1"/>
            </p:cNvSpPr>
            <p:nvPr/>
          </p:nvSpPr>
          <p:spPr bwMode="auto">
            <a:xfrm>
              <a:off x="3539824" y="2047768"/>
              <a:ext cx="348579" cy="499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algn="ctr" eaLnBrk="1" hangingPunct="1"/>
              <a:r>
                <a:rPr lang="en-US" altLang="zh-CN" sz="3733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sz="37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74" name="直接连接符 73"/>
            <p:cNvCxnSpPr/>
            <p:nvPr/>
          </p:nvCxnSpPr>
          <p:spPr>
            <a:xfrm flipH="1">
              <a:off x="3737247" y="2226931"/>
              <a:ext cx="245840" cy="24734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文本框 21"/>
          <p:cNvSpPr txBox="1">
            <a:spLocks noChangeArrowheads="1"/>
          </p:cNvSpPr>
          <p:nvPr/>
        </p:nvSpPr>
        <p:spPr bwMode="auto">
          <a:xfrm>
            <a:off x="5215555" y="3842084"/>
            <a:ext cx="54585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Data Processing and Parameterisation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grpSp>
        <p:nvGrpSpPr>
          <p:cNvPr id="76" name="组合 75"/>
          <p:cNvGrpSpPr>
            <a:grpSpLocks/>
          </p:cNvGrpSpPr>
          <p:nvPr/>
        </p:nvGrpSpPr>
        <p:grpSpPr bwMode="auto">
          <a:xfrm>
            <a:off x="4574684" y="3723551"/>
            <a:ext cx="632403" cy="666786"/>
            <a:chOff x="6095706" y="2057986"/>
            <a:chExt cx="475020" cy="499464"/>
          </a:xfrm>
        </p:grpSpPr>
        <p:sp>
          <p:nvSpPr>
            <p:cNvPr id="13336" name="文本框 20"/>
            <p:cNvSpPr txBox="1">
              <a:spLocks noChangeArrowheads="1"/>
            </p:cNvSpPr>
            <p:nvPr/>
          </p:nvSpPr>
          <p:spPr bwMode="auto">
            <a:xfrm>
              <a:off x="6095706" y="2057986"/>
              <a:ext cx="349422" cy="499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algn="ctr" eaLnBrk="1" hangingPunct="1"/>
              <a:r>
                <a:rPr lang="en-US" altLang="zh-CN" sz="3733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4</a:t>
              </a:r>
              <a:endParaRPr lang="zh-CN" altLang="en-US" sz="3733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78" name="直接连接符 77"/>
            <p:cNvCxnSpPr/>
            <p:nvPr/>
          </p:nvCxnSpPr>
          <p:spPr>
            <a:xfrm flipH="1">
              <a:off x="6324292" y="2227636"/>
              <a:ext cx="246434" cy="24575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9" name="文本框 24"/>
          <p:cNvSpPr txBox="1">
            <a:spLocks noChangeArrowheads="1"/>
          </p:cNvSpPr>
          <p:nvPr/>
        </p:nvSpPr>
        <p:spPr bwMode="auto">
          <a:xfrm>
            <a:off x="5188699" y="2289487"/>
            <a:ext cx="504497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Factors Selection and the Networks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grpSp>
        <p:nvGrpSpPr>
          <p:cNvPr id="80" name="组合 79"/>
          <p:cNvGrpSpPr>
            <a:grpSpLocks/>
          </p:cNvGrpSpPr>
          <p:nvPr/>
        </p:nvGrpSpPr>
        <p:grpSpPr bwMode="auto">
          <a:xfrm>
            <a:off x="4586565" y="2192121"/>
            <a:ext cx="591551" cy="666786"/>
            <a:chOff x="3539824" y="2627150"/>
            <a:chExt cx="443263" cy="499464"/>
          </a:xfrm>
        </p:grpSpPr>
        <p:sp>
          <p:nvSpPr>
            <p:cNvPr id="13334" name="文本框 23"/>
            <p:cNvSpPr txBox="1">
              <a:spLocks noChangeArrowheads="1"/>
            </p:cNvSpPr>
            <p:nvPr/>
          </p:nvSpPr>
          <p:spPr bwMode="auto">
            <a:xfrm>
              <a:off x="3539824" y="2627150"/>
              <a:ext cx="348579" cy="499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algn="ctr" eaLnBrk="1" hangingPunct="1"/>
              <a:r>
                <a:rPr lang="en-US" altLang="zh-CN" sz="3733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3733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82" name="直接连接符 81"/>
            <p:cNvCxnSpPr/>
            <p:nvPr/>
          </p:nvCxnSpPr>
          <p:spPr>
            <a:xfrm flipH="1">
              <a:off x="3737247" y="2806314"/>
              <a:ext cx="245840" cy="24734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" name="文本框 27"/>
          <p:cNvSpPr txBox="1">
            <a:spLocks noChangeArrowheads="1"/>
          </p:cNvSpPr>
          <p:nvPr/>
        </p:nvSpPr>
        <p:spPr bwMode="auto">
          <a:xfrm>
            <a:off x="5227436" y="4603319"/>
            <a:ext cx="412324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Model Display and Summary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grpSp>
        <p:nvGrpSpPr>
          <p:cNvPr id="84" name="组合 83"/>
          <p:cNvGrpSpPr>
            <a:grpSpLocks/>
          </p:cNvGrpSpPr>
          <p:nvPr/>
        </p:nvGrpSpPr>
        <p:grpSpPr bwMode="auto">
          <a:xfrm>
            <a:off x="4586565" y="4486902"/>
            <a:ext cx="632403" cy="666786"/>
            <a:chOff x="6095706" y="2637368"/>
            <a:chExt cx="475020" cy="499464"/>
          </a:xfrm>
        </p:grpSpPr>
        <p:sp>
          <p:nvSpPr>
            <p:cNvPr id="13332" name="文本框 26"/>
            <p:cNvSpPr txBox="1">
              <a:spLocks noChangeArrowheads="1"/>
            </p:cNvSpPr>
            <p:nvPr/>
          </p:nvSpPr>
          <p:spPr bwMode="auto">
            <a:xfrm>
              <a:off x="6095706" y="2637368"/>
              <a:ext cx="349422" cy="499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algn="ctr" eaLnBrk="1" hangingPunct="1"/>
              <a:r>
                <a:rPr lang="en-US" altLang="zh-CN" sz="3733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5</a:t>
              </a:r>
              <a:endParaRPr lang="zh-CN" altLang="en-US" sz="3733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86" name="直接连接符 85"/>
            <p:cNvCxnSpPr/>
            <p:nvPr/>
          </p:nvCxnSpPr>
          <p:spPr>
            <a:xfrm flipH="1">
              <a:off x="6324292" y="2807019"/>
              <a:ext cx="246434" cy="24575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文本框 30"/>
          <p:cNvSpPr txBox="1">
            <a:spLocks noChangeArrowheads="1"/>
          </p:cNvSpPr>
          <p:nvPr/>
        </p:nvSpPr>
        <p:spPr bwMode="auto">
          <a:xfrm>
            <a:off x="5188699" y="3053605"/>
            <a:ext cx="218842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Data Selection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grpSp>
        <p:nvGrpSpPr>
          <p:cNvPr id="88" name="组合 87"/>
          <p:cNvGrpSpPr>
            <a:grpSpLocks/>
          </p:cNvGrpSpPr>
          <p:nvPr/>
        </p:nvGrpSpPr>
        <p:grpSpPr bwMode="auto">
          <a:xfrm>
            <a:off x="4586565" y="2956240"/>
            <a:ext cx="591551" cy="666786"/>
            <a:chOff x="3539824" y="3200893"/>
            <a:chExt cx="443263" cy="499464"/>
          </a:xfrm>
        </p:grpSpPr>
        <p:sp>
          <p:nvSpPr>
            <p:cNvPr id="13330" name="文本框 29"/>
            <p:cNvSpPr txBox="1">
              <a:spLocks noChangeArrowheads="1"/>
            </p:cNvSpPr>
            <p:nvPr/>
          </p:nvSpPr>
          <p:spPr bwMode="auto">
            <a:xfrm>
              <a:off x="3539824" y="3200893"/>
              <a:ext cx="348579" cy="499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algn="ctr" eaLnBrk="1" hangingPunct="1"/>
              <a:r>
                <a:rPr lang="en-US" altLang="zh-CN" sz="3733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sz="3733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90" name="直接连接符 89"/>
            <p:cNvCxnSpPr/>
            <p:nvPr/>
          </p:nvCxnSpPr>
          <p:spPr>
            <a:xfrm flipH="1">
              <a:off x="3737247" y="3380056"/>
              <a:ext cx="245840" cy="24734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5" name="直接连接符 94"/>
          <p:cNvCxnSpPr/>
          <p:nvPr/>
        </p:nvCxnSpPr>
        <p:spPr>
          <a:xfrm>
            <a:off x="4238315" y="1542305"/>
            <a:ext cx="0" cy="206163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67" y="370418"/>
            <a:ext cx="442384" cy="55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548218" y="478368"/>
            <a:ext cx="3423147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133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 Selection</a:t>
            </a:r>
          </a:p>
        </p:txBody>
      </p:sp>
      <p:sp>
        <p:nvSpPr>
          <p:cNvPr id="21520" name="矩形 55"/>
          <p:cNvSpPr>
            <a:spLocks noChangeArrowheads="1"/>
          </p:cNvSpPr>
          <p:nvPr/>
        </p:nvSpPr>
        <p:spPr bwMode="auto">
          <a:xfrm>
            <a:off x="1131578" y="1062610"/>
            <a:ext cx="225895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COLUMNS</a:t>
            </a:r>
            <a:endParaRPr lang="zh-CN" altLang="en-US" sz="3200" dirty="0">
              <a:solidFill>
                <a:schemeClr val="bg1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1E913C1E-7A2F-4060-8BAE-D922A269CF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9527475"/>
              </p:ext>
            </p:extLst>
          </p:nvPr>
        </p:nvGraphicFramePr>
        <p:xfrm>
          <a:off x="1131578" y="1647385"/>
          <a:ext cx="10894167" cy="45040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0405">
                  <a:extLst>
                    <a:ext uri="{9D8B030D-6E8A-4147-A177-3AD203B41FA5}">
                      <a16:colId xmlns:a16="http://schemas.microsoft.com/office/drawing/2014/main" val="331625075"/>
                    </a:ext>
                  </a:extLst>
                </a:gridCol>
                <a:gridCol w="3981233">
                  <a:extLst>
                    <a:ext uri="{9D8B030D-6E8A-4147-A177-3AD203B41FA5}">
                      <a16:colId xmlns:a16="http://schemas.microsoft.com/office/drawing/2014/main" val="1247660391"/>
                    </a:ext>
                  </a:extLst>
                </a:gridCol>
                <a:gridCol w="4732529">
                  <a:extLst>
                    <a:ext uri="{9D8B030D-6E8A-4147-A177-3AD203B41FA5}">
                      <a16:colId xmlns:a16="http://schemas.microsoft.com/office/drawing/2014/main" val="950996310"/>
                    </a:ext>
                  </a:extLst>
                </a:gridCol>
              </a:tblGrid>
              <a:tr h="492037">
                <a:tc>
                  <a:txBody>
                    <a:bodyPr/>
                    <a:lstStyle/>
                    <a:p>
                      <a:r>
                        <a:rPr lang="en-US" altLang="zh-CN" sz="20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TIME</a:t>
                      </a:r>
                      <a:endParaRPr lang="zh-CN" altLang="en-US" sz="20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 b="0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time when the data was generated</a:t>
                      </a:r>
                      <a:endParaRPr lang="zh-CN" altLang="en-US" sz="12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MM/DD/YYYY HH:MM:SS AM/PM</a:t>
                      </a:r>
                      <a:endParaRPr lang="zh-CN" altLang="en-US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5505776"/>
                  </a:ext>
                </a:extLst>
              </a:tr>
              <a:tr h="492037">
                <a:tc>
                  <a:txBody>
                    <a:bodyPr/>
                    <a:lstStyle/>
                    <a:p>
                      <a:r>
                        <a:rPr lang="en-US" altLang="zh-CN" sz="2000" b="1" kern="12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SPEED</a:t>
                      </a:r>
                      <a:endParaRPr lang="zh-CN" altLang="en-US" sz="20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1200" b="0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Estimated traffic speed in miles per hour.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altLang="zh-CN" sz="1200" b="0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Used to determine if there is congestion</a:t>
                      </a:r>
                      <a:endParaRPr lang="zh-CN" altLang="en-US" sz="1200" b="0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1800" b="0" kern="12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NUMBER</a:t>
                      </a:r>
                      <a:endParaRPr lang="zh-CN" altLang="en-US" sz="18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261852"/>
                  </a:ext>
                </a:extLst>
              </a:tr>
              <a:tr h="492037">
                <a:tc>
                  <a:txBody>
                    <a:bodyPr/>
                    <a:lstStyle/>
                    <a:p>
                      <a:r>
                        <a:rPr lang="en-US" altLang="zh-CN" sz="2000" b="1" kern="12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STREET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1200" b="0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Street name of the traffic segment.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altLang="zh-CN" sz="1200" b="0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Used to check if data is eligible</a:t>
                      </a:r>
                      <a:endParaRPr lang="zh-CN" altLang="en-US" sz="1200" b="0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1800" b="0" kern="12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“State”</a:t>
                      </a:r>
                      <a:endParaRPr lang="zh-CN" altLang="en-US" sz="18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5664197"/>
                  </a:ext>
                </a:extLst>
              </a:tr>
              <a:tr h="492037">
                <a:tc>
                  <a:txBody>
                    <a:bodyPr/>
                    <a:lstStyle/>
                    <a:p>
                      <a:r>
                        <a:rPr lang="en-US" altLang="zh-CN" sz="2000" b="1" kern="12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DIRECTION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1200" b="0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Traffic flow direction for the segment.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altLang="zh-CN" sz="1200" b="0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Used to check if data is eligible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1800" b="0" kern="12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“SB”</a:t>
                      </a:r>
                      <a:endParaRPr lang="zh-CN" altLang="en-US" sz="18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2974904"/>
                  </a:ext>
                </a:extLst>
              </a:tr>
              <a:tr h="56773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2000" b="1" kern="12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FROM_STREET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1200" b="0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Start street for the segment in the direction of traffic flow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altLang="zh-CN" sz="1200" b="0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Used to check if data is eligible</a:t>
                      </a:r>
                      <a:endParaRPr lang="zh-CN" altLang="en-US" sz="1200" b="0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1800" b="0" kern="12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“Congress”</a:t>
                      </a:r>
                      <a:endParaRPr lang="zh-CN" altLang="en-US" sz="1800" b="0" kern="1200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4553113"/>
                  </a:ext>
                </a:extLst>
              </a:tr>
              <a:tr h="492037">
                <a:tc>
                  <a:txBody>
                    <a:bodyPr/>
                    <a:lstStyle/>
                    <a:p>
                      <a:r>
                        <a:rPr lang="en-US" altLang="zh-CN" sz="2000" b="1" kern="12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TO_STEET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1200" b="0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End street for the segment in the direction of traffic flow.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altLang="zh-CN" sz="1200" b="0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Used to check if data is eligible</a:t>
                      </a:r>
                      <a:endParaRPr lang="zh-CN" altLang="en-US" sz="1200" b="0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1800" b="0" kern="12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“Roosevelt”</a:t>
                      </a:r>
                      <a:endParaRPr lang="zh-CN" altLang="en-US" sz="18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671101"/>
                  </a:ext>
                </a:extLst>
              </a:tr>
              <a:tr h="49203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2000" b="1" kern="12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HOUR</a:t>
                      </a:r>
                      <a:endParaRPr lang="zh-CN" altLang="en-US" sz="20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1200" b="0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Hour of the day.</a:t>
                      </a:r>
                      <a:endParaRPr lang="zh-CN" altLang="en-US" sz="1200" b="0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1800" b="0" kern="12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NUMBER from 0 to 23</a:t>
                      </a:r>
                      <a:endParaRPr lang="zh-CN" altLang="en-US" sz="18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16024159"/>
                  </a:ext>
                </a:extLst>
              </a:tr>
              <a:tr h="49203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2000" b="1" kern="12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DAY_OF_WEEK</a:t>
                      </a:r>
                      <a:endParaRPr lang="zh-CN" altLang="en-US" sz="20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1200" b="0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Day of the week. Sunday = 1</a:t>
                      </a:r>
                      <a:endParaRPr lang="zh-CN" altLang="en-US" sz="1200" b="0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1800" b="0" kern="12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NUMBER from 1 to 7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837864"/>
                  </a:ext>
                </a:extLst>
              </a:tr>
              <a:tr h="49203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2000" b="1" kern="12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MONTH</a:t>
                      </a:r>
                      <a:endParaRPr lang="zh-CN" altLang="en-US" sz="20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1200" b="0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Month of the year.</a:t>
                      </a:r>
                      <a:endParaRPr lang="zh-CN" altLang="en-US" sz="1200" b="0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kern="12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NUMBER from 1 to 12</a:t>
                      </a:r>
                      <a:endParaRPr lang="zh-CN" altLang="en-US" sz="18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8782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7977620"/>
      </p:ext>
    </p:extLst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67" y="370418"/>
            <a:ext cx="442384" cy="55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548218" y="478368"/>
            <a:ext cx="3423147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133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 Selection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43F3443A-8953-4523-B824-59627A9EED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1601" y="898932"/>
            <a:ext cx="6555740" cy="5447525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D7822002-AEAB-4218-8576-24B9B888227A}"/>
              </a:ext>
            </a:extLst>
          </p:cNvPr>
          <p:cNvSpPr txBox="1"/>
          <p:nvPr/>
        </p:nvSpPr>
        <p:spPr>
          <a:xfrm>
            <a:off x="7150711" y="6346457"/>
            <a:ext cx="37158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 of </a:t>
            </a:r>
            <a:r>
              <a:rPr lang="en-US" altLang="zh-CN" sz="12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data_processing.py</a:t>
            </a:r>
            <a:endParaRPr lang="zh-CN" altLang="en-US" sz="1200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6826833"/>
      </p:ext>
    </p:extLst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67" y="370418"/>
            <a:ext cx="442384" cy="55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548218" y="478368"/>
            <a:ext cx="3423147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133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 Selection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B90339E6-39B3-4549-B5B8-DD820F5625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5120" y="3903179"/>
            <a:ext cx="4767228" cy="176100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D5E91AAB-FFDF-4E89-B775-7D2D15C1283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218" y="4082197"/>
            <a:ext cx="4942224" cy="1685926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743AD4D4-6003-4B58-906E-F9320EF8F64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813" y="1234405"/>
            <a:ext cx="3620005" cy="2410161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6F86CDE8-4F1B-4D62-A925-DE32F12ED19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021" y="1205826"/>
            <a:ext cx="3591426" cy="2438740"/>
          </a:xfrm>
          <a:prstGeom prst="rect">
            <a:avLst/>
          </a:prstGeom>
        </p:spPr>
      </p:pic>
      <p:cxnSp>
        <p:nvCxnSpPr>
          <p:cNvPr id="13" name="直接箭头连接符 12">
            <a:extLst>
              <a:ext uri="{FF2B5EF4-FFF2-40B4-BE49-F238E27FC236}">
                <a16:creationId xmlns:a16="http://schemas.microsoft.com/office/drawing/2014/main" id="{484E013F-14E9-47A3-BBE5-AF114065F73F}"/>
              </a:ext>
            </a:extLst>
          </p:cNvPr>
          <p:cNvCxnSpPr>
            <a:cxnSpLocks/>
          </p:cNvCxnSpPr>
          <p:nvPr/>
        </p:nvCxnSpPr>
        <p:spPr>
          <a:xfrm>
            <a:off x="5661891" y="2656106"/>
            <a:ext cx="1006763" cy="0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650ED8AD-486C-4D48-A01B-494FAC784000}"/>
              </a:ext>
            </a:extLst>
          </p:cNvPr>
          <p:cNvCxnSpPr/>
          <p:nvPr/>
        </p:nvCxnSpPr>
        <p:spPr>
          <a:xfrm>
            <a:off x="2259791" y="3315854"/>
            <a:ext cx="161948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id="{497C3F4B-4440-4315-B608-9D24C6967B25}"/>
              </a:ext>
            </a:extLst>
          </p:cNvPr>
          <p:cNvCxnSpPr/>
          <p:nvPr/>
        </p:nvCxnSpPr>
        <p:spPr>
          <a:xfrm>
            <a:off x="8246525" y="3315854"/>
            <a:ext cx="161948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1319979"/>
      </p:ext>
    </p:extLst>
  </p:cSld>
  <p:clrMapOvr>
    <a:masterClrMapping/>
  </p:clrMapOvr>
  <p:transition spd="med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321175" y="447560"/>
            <a:ext cx="1991719" cy="632883"/>
            <a:chOff x="187282" y="336155"/>
            <a:chExt cx="1493213" cy="473415"/>
          </a:xfrm>
        </p:grpSpPr>
        <p:pic>
          <p:nvPicPr>
            <p:cNvPr id="31753" name="图片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87282" y="336155"/>
              <a:ext cx="422017" cy="473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文本框 2"/>
            <p:cNvSpPr txBox="1"/>
            <p:nvPr/>
          </p:nvSpPr>
          <p:spPr>
            <a:xfrm>
              <a:off x="539990" y="400194"/>
              <a:ext cx="1140505" cy="3453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zh-CN" sz="2400" dirty="0">
                  <a:solidFill>
                    <a:schemeClr val="bg1">
                      <a:lumMod val="95000"/>
                    </a:schemeClr>
                  </a:solidFill>
                  <a:ea typeface="微软雅黑" panose="020B0503020204020204" pitchFamily="34" charset="-122"/>
                </a:rPr>
                <a:t>CONTENT</a:t>
              </a:r>
              <a:endParaRPr lang="zh-CN" altLang="en-US" sz="24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678608" y="745533"/>
              <a:ext cx="863267" cy="0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4192532" y="2846809"/>
            <a:ext cx="5797551" cy="1459352"/>
            <a:chOff x="3150494" y="2045140"/>
            <a:chExt cx="4348365" cy="1094302"/>
          </a:xfrm>
        </p:grpSpPr>
        <p:sp>
          <p:nvSpPr>
            <p:cNvPr id="31751" name="文本框 12"/>
            <p:cNvSpPr txBox="1">
              <a:spLocks noChangeArrowheads="1"/>
            </p:cNvSpPr>
            <p:nvPr/>
          </p:nvSpPr>
          <p:spPr bwMode="auto">
            <a:xfrm>
              <a:off x="3150494" y="2239370"/>
              <a:ext cx="4348365" cy="900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r>
                <a:rPr lang="en-US" altLang="zh-CN" sz="3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Data Processing and Parameterisation</a:t>
              </a:r>
              <a:endPara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1752" name="文本框 14"/>
            <p:cNvSpPr txBox="1">
              <a:spLocks noChangeArrowheads="1"/>
            </p:cNvSpPr>
            <p:nvPr/>
          </p:nvSpPr>
          <p:spPr bwMode="auto">
            <a:xfrm>
              <a:off x="3150494" y="2045140"/>
              <a:ext cx="1331264" cy="284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eaLnBrk="1" hangingPunct="1"/>
              <a:r>
                <a:rPr lang="en-US" altLang="zh-CN" sz="1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PART FOUR</a:t>
              </a:r>
              <a:endParaRPr lang="zh-CN" altLang="en-US" sz="18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2571751" y="2592918"/>
            <a:ext cx="1507067" cy="1504949"/>
            <a:chOff x="1928879" y="1944350"/>
            <a:chExt cx="1129689" cy="1129689"/>
          </a:xfrm>
        </p:grpSpPr>
        <p:sp>
          <p:nvSpPr>
            <p:cNvPr id="17" name="椭圆 16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Freeform 7"/>
            <p:cNvSpPr>
              <a:spLocks noEditPoints="1"/>
            </p:cNvSpPr>
            <p:nvPr/>
          </p:nvSpPr>
          <p:spPr bwMode="auto">
            <a:xfrm>
              <a:off x="2109756" y="2227170"/>
              <a:ext cx="750481" cy="614894"/>
            </a:xfrm>
            <a:custGeom>
              <a:avLst/>
              <a:gdLst>
                <a:gd name="T0" fmla="*/ 310 w 563"/>
                <a:gd name="T1" fmla="*/ 372 h 461"/>
                <a:gd name="T2" fmla="*/ 321 w 563"/>
                <a:gd name="T3" fmla="*/ 370 h 461"/>
                <a:gd name="T4" fmla="*/ 552 w 563"/>
                <a:gd name="T5" fmla="*/ 248 h 461"/>
                <a:gd name="T6" fmla="*/ 559 w 563"/>
                <a:gd name="T7" fmla="*/ 226 h 461"/>
                <a:gd name="T8" fmla="*/ 537 w 563"/>
                <a:gd name="T9" fmla="*/ 220 h 461"/>
                <a:gd name="T10" fmla="*/ 311 w 563"/>
                <a:gd name="T11" fmla="*/ 339 h 461"/>
                <a:gd name="T12" fmla="*/ 59 w 563"/>
                <a:gd name="T13" fmla="*/ 285 h 461"/>
                <a:gd name="T14" fmla="*/ 38 w 563"/>
                <a:gd name="T15" fmla="*/ 253 h 461"/>
                <a:gd name="T16" fmla="*/ 71 w 563"/>
                <a:gd name="T17" fmla="*/ 232 h 461"/>
                <a:gd name="T18" fmla="*/ 313 w 563"/>
                <a:gd name="T19" fmla="*/ 283 h 461"/>
                <a:gd name="T20" fmla="*/ 321 w 563"/>
                <a:gd name="T21" fmla="*/ 281 h 461"/>
                <a:gd name="T22" fmla="*/ 552 w 563"/>
                <a:gd name="T23" fmla="*/ 159 h 461"/>
                <a:gd name="T24" fmla="*/ 559 w 563"/>
                <a:gd name="T25" fmla="*/ 138 h 461"/>
                <a:gd name="T26" fmla="*/ 537 w 563"/>
                <a:gd name="T27" fmla="*/ 131 h 461"/>
                <a:gd name="T28" fmla="*/ 310 w 563"/>
                <a:gd name="T29" fmla="*/ 251 h 461"/>
                <a:gd name="T30" fmla="*/ 59 w 563"/>
                <a:gd name="T31" fmla="*/ 197 h 461"/>
                <a:gd name="T32" fmla="*/ 38 w 563"/>
                <a:gd name="T33" fmla="*/ 164 h 461"/>
                <a:gd name="T34" fmla="*/ 71 w 563"/>
                <a:gd name="T35" fmla="*/ 143 h 461"/>
                <a:gd name="T36" fmla="*/ 298 w 563"/>
                <a:gd name="T37" fmla="*/ 191 h 461"/>
                <a:gd name="T38" fmla="*/ 306 w 563"/>
                <a:gd name="T39" fmla="*/ 189 h 461"/>
                <a:gd name="T40" fmla="*/ 538 w 563"/>
                <a:gd name="T41" fmla="*/ 69 h 461"/>
                <a:gd name="T42" fmla="*/ 535 w 563"/>
                <a:gd name="T43" fmla="*/ 48 h 461"/>
                <a:gd name="T44" fmla="*/ 310 w 563"/>
                <a:gd name="T45" fmla="*/ 4 h 461"/>
                <a:gd name="T46" fmla="*/ 249 w 563"/>
                <a:gd name="T47" fmla="*/ 12 h 461"/>
                <a:gd name="T48" fmla="*/ 41 w 563"/>
                <a:gd name="T49" fmla="*/ 114 h 461"/>
                <a:gd name="T50" fmla="*/ 33 w 563"/>
                <a:gd name="T51" fmla="*/ 119 h 461"/>
                <a:gd name="T52" fmla="*/ 7 w 563"/>
                <a:gd name="T53" fmla="*/ 157 h 461"/>
                <a:gd name="T54" fmla="*/ 25 w 563"/>
                <a:gd name="T55" fmla="*/ 214 h 461"/>
                <a:gd name="T56" fmla="*/ 7 w 563"/>
                <a:gd name="T57" fmla="*/ 246 h 461"/>
                <a:gd name="T58" fmla="*/ 25 w 563"/>
                <a:gd name="T59" fmla="*/ 303 h 461"/>
                <a:gd name="T60" fmla="*/ 7 w 563"/>
                <a:gd name="T61" fmla="*/ 335 h 461"/>
                <a:gd name="T62" fmla="*/ 52 w 563"/>
                <a:gd name="T63" fmla="*/ 405 h 461"/>
                <a:gd name="T64" fmla="*/ 311 w 563"/>
                <a:gd name="T65" fmla="*/ 460 h 461"/>
                <a:gd name="T66" fmla="*/ 321 w 563"/>
                <a:gd name="T67" fmla="*/ 459 h 461"/>
                <a:gd name="T68" fmla="*/ 552 w 563"/>
                <a:gd name="T69" fmla="*/ 337 h 461"/>
                <a:gd name="T70" fmla="*/ 559 w 563"/>
                <a:gd name="T71" fmla="*/ 315 h 461"/>
                <a:gd name="T72" fmla="*/ 537 w 563"/>
                <a:gd name="T73" fmla="*/ 308 h 461"/>
                <a:gd name="T74" fmla="*/ 310 w 563"/>
                <a:gd name="T75" fmla="*/ 428 h 461"/>
                <a:gd name="T76" fmla="*/ 59 w 563"/>
                <a:gd name="T77" fmla="*/ 374 h 461"/>
                <a:gd name="T78" fmla="*/ 38 w 563"/>
                <a:gd name="T79" fmla="*/ 341 h 461"/>
                <a:gd name="T80" fmla="*/ 71 w 563"/>
                <a:gd name="T81" fmla="*/ 320 h 461"/>
                <a:gd name="T82" fmla="*/ 310 w 563"/>
                <a:gd name="T83" fmla="*/ 372 h 461"/>
                <a:gd name="T84" fmla="*/ 296 w 563"/>
                <a:gd name="T85" fmla="*/ 57 h 461"/>
                <a:gd name="T86" fmla="*/ 404 w 563"/>
                <a:gd name="T87" fmla="*/ 78 h 461"/>
                <a:gd name="T88" fmla="*/ 357 w 563"/>
                <a:gd name="T89" fmla="*/ 101 h 461"/>
                <a:gd name="T90" fmla="*/ 249 w 563"/>
                <a:gd name="T91" fmla="*/ 79 h 461"/>
                <a:gd name="T92" fmla="*/ 296 w 563"/>
                <a:gd name="T93" fmla="*/ 57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63" h="461">
                  <a:moveTo>
                    <a:pt x="310" y="372"/>
                  </a:moveTo>
                  <a:cubicBezTo>
                    <a:pt x="314" y="372"/>
                    <a:pt x="318" y="371"/>
                    <a:pt x="321" y="370"/>
                  </a:cubicBezTo>
                  <a:cubicBezTo>
                    <a:pt x="552" y="248"/>
                    <a:pt x="552" y="248"/>
                    <a:pt x="552" y="248"/>
                  </a:cubicBezTo>
                  <a:cubicBezTo>
                    <a:pt x="560" y="244"/>
                    <a:pt x="563" y="234"/>
                    <a:pt x="559" y="226"/>
                  </a:cubicBezTo>
                  <a:cubicBezTo>
                    <a:pt x="555" y="218"/>
                    <a:pt x="545" y="215"/>
                    <a:pt x="537" y="220"/>
                  </a:cubicBezTo>
                  <a:cubicBezTo>
                    <a:pt x="311" y="339"/>
                    <a:pt x="311" y="339"/>
                    <a:pt x="311" y="339"/>
                  </a:cubicBezTo>
                  <a:cubicBezTo>
                    <a:pt x="59" y="285"/>
                    <a:pt x="59" y="285"/>
                    <a:pt x="59" y="285"/>
                  </a:cubicBezTo>
                  <a:cubicBezTo>
                    <a:pt x="44" y="282"/>
                    <a:pt x="35" y="268"/>
                    <a:pt x="38" y="253"/>
                  </a:cubicBezTo>
                  <a:cubicBezTo>
                    <a:pt x="41" y="238"/>
                    <a:pt x="56" y="228"/>
                    <a:pt x="71" y="232"/>
                  </a:cubicBezTo>
                  <a:cubicBezTo>
                    <a:pt x="71" y="232"/>
                    <a:pt x="313" y="283"/>
                    <a:pt x="313" y="283"/>
                  </a:cubicBezTo>
                  <a:cubicBezTo>
                    <a:pt x="316" y="283"/>
                    <a:pt x="318" y="283"/>
                    <a:pt x="321" y="281"/>
                  </a:cubicBezTo>
                  <a:cubicBezTo>
                    <a:pt x="552" y="159"/>
                    <a:pt x="552" y="159"/>
                    <a:pt x="552" y="159"/>
                  </a:cubicBezTo>
                  <a:cubicBezTo>
                    <a:pt x="560" y="155"/>
                    <a:pt x="563" y="146"/>
                    <a:pt x="559" y="138"/>
                  </a:cubicBezTo>
                  <a:cubicBezTo>
                    <a:pt x="555" y="130"/>
                    <a:pt x="545" y="127"/>
                    <a:pt x="537" y="131"/>
                  </a:cubicBezTo>
                  <a:cubicBezTo>
                    <a:pt x="310" y="251"/>
                    <a:pt x="310" y="251"/>
                    <a:pt x="310" y="251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44" y="194"/>
                    <a:pt x="35" y="179"/>
                    <a:pt x="38" y="164"/>
                  </a:cubicBezTo>
                  <a:cubicBezTo>
                    <a:pt x="41" y="149"/>
                    <a:pt x="56" y="140"/>
                    <a:pt x="71" y="143"/>
                  </a:cubicBezTo>
                  <a:cubicBezTo>
                    <a:pt x="71" y="143"/>
                    <a:pt x="297" y="191"/>
                    <a:pt x="298" y="191"/>
                  </a:cubicBezTo>
                  <a:cubicBezTo>
                    <a:pt x="301" y="191"/>
                    <a:pt x="303" y="191"/>
                    <a:pt x="306" y="189"/>
                  </a:cubicBezTo>
                  <a:cubicBezTo>
                    <a:pt x="306" y="189"/>
                    <a:pt x="538" y="69"/>
                    <a:pt x="538" y="69"/>
                  </a:cubicBezTo>
                  <a:cubicBezTo>
                    <a:pt x="554" y="61"/>
                    <a:pt x="553" y="51"/>
                    <a:pt x="535" y="48"/>
                  </a:cubicBezTo>
                  <a:cubicBezTo>
                    <a:pt x="310" y="4"/>
                    <a:pt x="310" y="4"/>
                    <a:pt x="310" y="4"/>
                  </a:cubicBezTo>
                  <a:cubicBezTo>
                    <a:pt x="292" y="0"/>
                    <a:pt x="265" y="4"/>
                    <a:pt x="249" y="12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38" y="116"/>
                    <a:pt x="35" y="118"/>
                    <a:pt x="33" y="119"/>
                  </a:cubicBezTo>
                  <a:cubicBezTo>
                    <a:pt x="20" y="128"/>
                    <a:pt x="10" y="141"/>
                    <a:pt x="7" y="157"/>
                  </a:cubicBezTo>
                  <a:cubicBezTo>
                    <a:pt x="2" y="179"/>
                    <a:pt x="10" y="200"/>
                    <a:pt x="25" y="214"/>
                  </a:cubicBezTo>
                  <a:cubicBezTo>
                    <a:pt x="16" y="222"/>
                    <a:pt x="9" y="233"/>
                    <a:pt x="7" y="246"/>
                  </a:cubicBezTo>
                  <a:cubicBezTo>
                    <a:pt x="2" y="268"/>
                    <a:pt x="10" y="289"/>
                    <a:pt x="25" y="303"/>
                  </a:cubicBezTo>
                  <a:cubicBezTo>
                    <a:pt x="16" y="311"/>
                    <a:pt x="9" y="322"/>
                    <a:pt x="7" y="335"/>
                  </a:cubicBezTo>
                  <a:cubicBezTo>
                    <a:pt x="0" y="367"/>
                    <a:pt x="20" y="399"/>
                    <a:pt x="52" y="405"/>
                  </a:cubicBezTo>
                  <a:cubicBezTo>
                    <a:pt x="52" y="405"/>
                    <a:pt x="310" y="461"/>
                    <a:pt x="311" y="460"/>
                  </a:cubicBezTo>
                  <a:cubicBezTo>
                    <a:pt x="314" y="460"/>
                    <a:pt x="318" y="460"/>
                    <a:pt x="321" y="459"/>
                  </a:cubicBezTo>
                  <a:cubicBezTo>
                    <a:pt x="552" y="337"/>
                    <a:pt x="552" y="337"/>
                    <a:pt x="552" y="337"/>
                  </a:cubicBezTo>
                  <a:cubicBezTo>
                    <a:pt x="560" y="332"/>
                    <a:pt x="563" y="323"/>
                    <a:pt x="559" y="315"/>
                  </a:cubicBezTo>
                  <a:cubicBezTo>
                    <a:pt x="555" y="307"/>
                    <a:pt x="545" y="304"/>
                    <a:pt x="537" y="308"/>
                  </a:cubicBezTo>
                  <a:cubicBezTo>
                    <a:pt x="310" y="428"/>
                    <a:pt x="310" y="428"/>
                    <a:pt x="310" y="428"/>
                  </a:cubicBezTo>
                  <a:cubicBezTo>
                    <a:pt x="59" y="374"/>
                    <a:pt x="59" y="374"/>
                    <a:pt x="59" y="374"/>
                  </a:cubicBezTo>
                  <a:cubicBezTo>
                    <a:pt x="44" y="371"/>
                    <a:pt x="35" y="356"/>
                    <a:pt x="38" y="341"/>
                  </a:cubicBezTo>
                  <a:cubicBezTo>
                    <a:pt x="41" y="327"/>
                    <a:pt x="56" y="317"/>
                    <a:pt x="71" y="320"/>
                  </a:cubicBezTo>
                  <a:cubicBezTo>
                    <a:pt x="71" y="320"/>
                    <a:pt x="309" y="372"/>
                    <a:pt x="310" y="372"/>
                  </a:cubicBezTo>
                  <a:close/>
                  <a:moveTo>
                    <a:pt x="296" y="57"/>
                  </a:moveTo>
                  <a:cubicBezTo>
                    <a:pt x="404" y="78"/>
                    <a:pt x="404" y="78"/>
                    <a:pt x="404" y="78"/>
                  </a:cubicBezTo>
                  <a:cubicBezTo>
                    <a:pt x="357" y="101"/>
                    <a:pt x="357" y="101"/>
                    <a:pt x="357" y="101"/>
                  </a:cubicBezTo>
                  <a:cubicBezTo>
                    <a:pt x="249" y="79"/>
                    <a:pt x="249" y="79"/>
                    <a:pt x="249" y="79"/>
                  </a:cubicBezTo>
                  <a:lnTo>
                    <a:pt x="296" y="5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3233539"/>
      </p:ext>
    </p:extLst>
  </p:cSld>
  <p:clrMapOvr>
    <a:masterClrMapping/>
  </p:clrMapOvr>
  <p:transition spd="med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67" y="370418"/>
            <a:ext cx="442384" cy="55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548218" y="478368"/>
            <a:ext cx="5547782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133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 Processing and Parameterisation</a:t>
            </a:r>
          </a:p>
        </p:txBody>
      </p:sp>
      <p:grpSp>
        <p:nvGrpSpPr>
          <p:cNvPr id="54" name="组合 53"/>
          <p:cNvGrpSpPr>
            <a:grpSpLocks/>
          </p:cNvGrpSpPr>
          <p:nvPr/>
        </p:nvGrpSpPr>
        <p:grpSpPr bwMode="auto">
          <a:xfrm>
            <a:off x="1383068" y="2164495"/>
            <a:ext cx="4712932" cy="2704063"/>
            <a:chOff x="2954339" y="1349947"/>
            <a:chExt cx="3377966" cy="1908580"/>
          </a:xfrm>
        </p:grpSpPr>
        <p:sp>
          <p:nvSpPr>
            <p:cNvPr id="21519" name="矩形 54"/>
            <p:cNvSpPr>
              <a:spLocks noChangeArrowheads="1"/>
            </p:cNvSpPr>
            <p:nvPr/>
          </p:nvSpPr>
          <p:spPr bwMode="auto">
            <a:xfrm>
              <a:off x="2954339" y="1694800"/>
              <a:ext cx="3377966" cy="1563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en-US" altLang="zh-CN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Hour: 0 ~23</a:t>
              </a:r>
            </a:p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en-US" altLang="zh-CN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Weekday: 1~7</a:t>
              </a:r>
            </a:p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en-US" altLang="zh-CN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Month: 1~12</a:t>
              </a:r>
            </a:p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en-US" altLang="zh-CN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Congestion: </a:t>
              </a:r>
            </a:p>
            <a:p>
              <a:pPr>
                <a:lnSpc>
                  <a:spcPct val="130000"/>
                </a:lnSpc>
              </a:pPr>
              <a:r>
                <a:rPr lang="en-US" altLang="zh-CN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no congestion (speed&gt;=20 mph) </a:t>
              </a:r>
            </a:p>
            <a:p>
              <a:pPr>
                <a:lnSpc>
                  <a:spcPct val="130000"/>
                </a:lnSpc>
              </a:pPr>
              <a:r>
                <a:rPr lang="en-US" altLang="zh-CN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congestion (speed&lt;20 mph)</a:t>
              </a:r>
            </a:p>
          </p:txBody>
        </p:sp>
        <p:sp>
          <p:nvSpPr>
            <p:cNvPr id="21520" name="矩形 55"/>
            <p:cNvSpPr>
              <a:spLocks noChangeArrowheads="1"/>
            </p:cNvSpPr>
            <p:nvPr/>
          </p:nvSpPr>
          <p:spPr bwMode="auto">
            <a:xfrm>
              <a:off x="2963100" y="1349947"/>
              <a:ext cx="1566239" cy="325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Classification</a:t>
              </a:r>
              <a:endPara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id="{5A0E64AD-5FB1-4237-B412-7090422B53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7288" y="1235001"/>
            <a:ext cx="4242436" cy="1744255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88CE905A-6F2D-47FC-8E22-C48CC0CFCD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7288" y="3315325"/>
            <a:ext cx="6695403" cy="2852824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8DC9E5F3-E0DF-44A3-BCCC-18A1BF502265}"/>
              </a:ext>
            </a:extLst>
          </p:cNvPr>
          <p:cNvSpPr txBox="1"/>
          <p:nvPr/>
        </p:nvSpPr>
        <p:spPr>
          <a:xfrm>
            <a:off x="8346821" y="6227219"/>
            <a:ext cx="37158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From: https://webapps1.chicago.gov/traffic/about.jsp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9253521"/>
      </p:ext>
    </p:extLst>
  </p:cSld>
  <p:clrMapOvr>
    <a:masterClrMapping/>
  </p:clrMapOvr>
  <p:transition spd="med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67" y="370418"/>
            <a:ext cx="442384" cy="55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548218" y="478368"/>
            <a:ext cx="6194327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133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 Processing and Parameterisation</a:t>
            </a:r>
          </a:p>
        </p:txBody>
      </p:sp>
      <p:grpSp>
        <p:nvGrpSpPr>
          <p:cNvPr id="54" name="组合 53"/>
          <p:cNvGrpSpPr>
            <a:grpSpLocks/>
          </p:cNvGrpSpPr>
          <p:nvPr/>
        </p:nvGrpSpPr>
        <p:grpSpPr bwMode="auto">
          <a:xfrm>
            <a:off x="1153585" y="1485902"/>
            <a:ext cx="9992783" cy="3853610"/>
            <a:chOff x="2954339" y="1349947"/>
            <a:chExt cx="7162269" cy="271995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519" name="矩形 54"/>
                <p:cNvSpPr>
                  <a:spLocks noChangeArrowheads="1"/>
                </p:cNvSpPr>
                <p:nvPr/>
              </p:nvSpPr>
              <p:spPr bwMode="auto">
                <a:xfrm>
                  <a:off x="2954339" y="1694800"/>
                  <a:ext cx="7162269" cy="23750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/>
                <a:p>
                  <a:pPr marL="285750" indent="-2857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Congestion(C), Time(T), Weekday(W), Month(M)</a:t>
                  </a:r>
                  <a:endParaRPr lang="zh-CN" altLang="zh-CN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>
                    <a:lnSpc>
                      <a:spcPct val="150000"/>
                    </a:lnSpc>
                  </a:pPr>
                  <a:endParaRPr lang="zh-CN" altLang="zh-CN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285750" indent="-2857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zh-CN" altLang="zh-CN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a14:m>
                  <a:r>
                    <a:rPr lang="en-US" altLang="zh-CN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: the situation, that there is no congestion now.</a:t>
                  </a:r>
                  <a:endParaRPr lang="zh-CN" altLang="zh-CN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285750" indent="-2857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zh-CN" altLang="zh-CN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a14:m>
                  <a:r>
                    <a:rPr lang="en-US" altLang="zh-CN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: the situation, that there is a congestion now.</a:t>
                  </a:r>
                  <a:endParaRPr lang="zh-CN" altLang="zh-CN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>
                    <a:lnSpc>
                      <a:spcPct val="150000"/>
                    </a:lnSpc>
                  </a:pPr>
                  <a:r>
                    <a:rPr lang="en-US" altLang="zh-CN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 </a:t>
                  </a:r>
                  <a:endParaRPr lang="zh-CN" altLang="zh-CN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285750" indent="-2857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zh-CN" altLang="zh-CN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a14:m>
                  <a:r>
                    <a:rPr lang="en-US" altLang="zh-CN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: it’s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lang="en-US" altLang="zh-CN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(</m:t>
                      </m:r>
                      <m:r>
                        <m:rPr>
                          <m:sty m:val="p"/>
                        </m:rPr>
                        <a:rPr lang="en-US" altLang="zh-CN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lang="en-US" altLang="zh-CN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=0,1,2⋯,23)</m:t>
                      </m:r>
                    </m:oMath>
                  </a14:m>
                  <a:r>
                    <a:rPr lang="en-US" altLang="zh-CN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o’clock now.</a:t>
                  </a:r>
                  <a:endParaRPr lang="zh-CN" altLang="zh-CN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285750" indent="-2857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zh-CN" altLang="zh-CN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a14:m>
                  <a:r>
                    <a:rPr lang="en-US" altLang="zh-CN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: it’s the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lang="en-US" altLang="zh-CN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(</m:t>
                      </m:r>
                      <m:r>
                        <m:rPr>
                          <m:sty m:val="p"/>
                        </m:rPr>
                        <a:rPr lang="en-US" altLang="zh-CN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lang="en-US" altLang="zh-CN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=1,2⋯,7)</m:t>
                      </m:r>
                    </m:oMath>
                  </a14:m>
                  <a:r>
                    <a:rPr lang="en-US" altLang="zh-CN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weekday of a week. (e.g. </a:t>
                  </a:r>
                  <a:r>
                    <a:rPr lang="en-US" altLang="zh-CN" dirty="0" err="1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i</a:t>
                  </a:r>
                  <a:r>
                    <a:rPr lang="en-US" altLang="zh-CN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=1 main it’s Monday)</a:t>
                  </a:r>
                  <a:endParaRPr lang="zh-CN" altLang="zh-CN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285750" indent="-2857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zh-CN" altLang="zh-CN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a14:m>
                  <a:r>
                    <a:rPr lang="en-US" altLang="zh-CN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: it’s the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lang="en-US" altLang="zh-CN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(</m:t>
                      </m:r>
                      <m:r>
                        <m:rPr>
                          <m:sty m:val="p"/>
                        </m:rPr>
                        <a:rPr lang="en-US" altLang="zh-CN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lang="en-US" altLang="zh-CN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=1,2⋯,12)</m:t>
                      </m:r>
                    </m:oMath>
                  </a14:m>
                  <a:r>
                    <a:rPr lang="en-US" altLang="zh-CN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month of a year. (e.g. </a:t>
                  </a:r>
                  <a:r>
                    <a:rPr lang="en-US" altLang="zh-CN" dirty="0" err="1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i</a:t>
                  </a:r>
                  <a:r>
                    <a:rPr lang="en-US" altLang="zh-CN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=1 main it’s January)</a:t>
                  </a:r>
                  <a:endParaRPr lang="zh-CN" altLang="zh-CN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21519" name="矩形 5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954339" y="1694800"/>
                  <a:ext cx="7162269" cy="2375099"/>
                </a:xfrm>
                <a:prstGeom prst="rect">
                  <a:avLst/>
                </a:prstGeom>
                <a:blipFill>
                  <a:blip r:embed="rId4"/>
                  <a:stretch>
                    <a:fillRect l="-366" b="-1993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520" name="矩形 55"/>
            <p:cNvSpPr>
              <a:spLocks noChangeArrowheads="1"/>
            </p:cNvSpPr>
            <p:nvPr/>
          </p:nvSpPr>
          <p:spPr bwMode="auto">
            <a:xfrm>
              <a:off x="2963100" y="1349947"/>
              <a:ext cx="2201605" cy="325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Definition of Events</a:t>
              </a:r>
              <a:endPara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29135515"/>
      </p:ext>
    </p:extLst>
  </p:cSld>
  <p:clrMapOvr>
    <a:masterClrMapping/>
  </p:clrMapOvr>
  <p:transition spd="med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67" y="370418"/>
            <a:ext cx="442384" cy="55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548218" y="478368"/>
            <a:ext cx="6194327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133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 Processing and Parameterisation</a:t>
            </a:r>
          </a:p>
        </p:txBody>
      </p:sp>
      <p:sp>
        <p:nvSpPr>
          <p:cNvPr id="21520" name="矩形 55"/>
          <p:cNvSpPr>
            <a:spLocks noChangeArrowheads="1"/>
          </p:cNvSpPr>
          <p:nvPr/>
        </p:nvSpPr>
        <p:spPr bwMode="auto">
          <a:xfrm>
            <a:off x="1165808" y="1485901"/>
            <a:ext cx="36359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Probability calculations</a:t>
            </a:r>
            <a:endParaRPr lang="zh-CN" altLang="en-US" sz="2400" b="1" dirty="0">
              <a:solidFill>
                <a:schemeClr val="bg1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2907FEFE-8520-4CEB-9B3D-DF9A43B881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5869" y="2293903"/>
            <a:ext cx="6980261" cy="3320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685204"/>
      </p:ext>
    </p:extLst>
  </p:cSld>
  <p:clrMapOvr>
    <a:masterClrMapping/>
  </p:clrMapOvr>
  <p:transition spd="med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67" y="370418"/>
            <a:ext cx="442384" cy="55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548218" y="478368"/>
            <a:ext cx="6194327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133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 Processing and Parameterisation</a:t>
            </a:r>
          </a:p>
        </p:txBody>
      </p:sp>
      <p:grpSp>
        <p:nvGrpSpPr>
          <p:cNvPr id="54" name="组合 53"/>
          <p:cNvGrpSpPr>
            <a:grpSpLocks/>
          </p:cNvGrpSpPr>
          <p:nvPr/>
        </p:nvGrpSpPr>
        <p:grpSpPr bwMode="auto">
          <a:xfrm>
            <a:off x="1153585" y="1485899"/>
            <a:ext cx="9992783" cy="3169128"/>
            <a:chOff x="2954339" y="1349947"/>
            <a:chExt cx="7162269" cy="223683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519" name="矩形 54"/>
                <p:cNvSpPr>
                  <a:spLocks noChangeArrowheads="1"/>
                </p:cNvSpPr>
                <p:nvPr/>
              </p:nvSpPr>
              <p:spPr bwMode="auto">
                <a:xfrm>
                  <a:off x="2954339" y="1694801"/>
                  <a:ext cx="7162269" cy="189198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altLang="zh-CN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  <m:d>
                          <m:dPr>
                            <m:ctrlPr>
                              <a:rPr lang="zh-CN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zh-CN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  <m:r>
                          <a:rPr lang="en-US" altLang="zh-CN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zh-CN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𝑁𝑢𝑚𝑏𝑒𝑟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𝑜𝑓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𝑑𝑎𝑡𝑎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𝑡h𝑎𝑡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𝑚𝑒𝑒𝑡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𝑡h𝑒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𝑐𝑜𝑛𝑑𝑖𝑡𝑖𝑜𝑛</m:t>
                            </m:r>
                          </m:num>
                          <m:den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𝑁𝑢𝑚𝑏𝑒𝑟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𝑜𝑓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𝑎𝑙𝑙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𝑑𝑎𝑡𝑎</m:t>
                            </m:r>
                          </m:den>
                        </m:f>
                      </m:oMath>
                    </m:oMathPara>
                  </a14:m>
                  <a:endParaRPr lang="en-US" altLang="zh-CN" dirty="0">
                    <a:solidFill>
                      <a:schemeClr val="bg1"/>
                    </a:solidFill>
                    <a:latin typeface="Arial" panose="020B0604020202020204" pitchFamily="34" charset="0"/>
                  </a:endParaRPr>
                </a:p>
                <a:p>
                  <a:pPr>
                    <a:lnSpc>
                      <a:spcPct val="15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altLang="zh-CN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  <m:d>
                          <m:dPr>
                            <m:ctrlPr>
                              <a:rPr lang="zh-CN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zh-CN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</m:e>
                              <m:sub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</m:e>
                        </m:d>
                        <m:r>
                          <a:rPr lang="en-US" altLang="zh-CN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zh-CN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𝑁𝑢𝑚𝑏𝑒𝑟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𝑜𝑓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𝑑𝑎𝑡𝑎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𝑡h𝑎𝑡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𝑚𝑒𝑒𝑡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𝑡h𝑒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𝑐𝑜𝑛𝑑𝑖𝑡𝑖𝑜𝑛</m:t>
                            </m:r>
                          </m:num>
                          <m:den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𝑁𝑢𝑚𝑏𝑒𝑟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𝑜𝑓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𝑎𝑙𝑙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𝑑𝑎𝑡𝑎</m:t>
                            </m:r>
                          </m:den>
                        </m:f>
                      </m:oMath>
                    </m:oMathPara>
                  </a14:m>
                  <a:endParaRPr lang="en-US" altLang="zh-CN" dirty="0">
                    <a:solidFill>
                      <a:schemeClr val="bg1"/>
                    </a:solidFill>
                    <a:latin typeface="Arial" panose="020B0604020202020204" pitchFamily="34" charset="0"/>
                  </a:endParaRPr>
                </a:p>
                <a:p>
                  <a:pPr>
                    <a:lnSpc>
                      <a:spcPct val="15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altLang="zh-CN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  <m:d>
                          <m:dPr>
                            <m:ctrlPr>
                              <a:rPr lang="zh-CN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zh-CN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altLang="zh-CN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</m:e>
                        </m:d>
                        <m:r>
                          <a:rPr lang="en-US" altLang="zh-CN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zh-CN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𝑁𝑢𝑚𝑏𝑒𝑟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𝑜𝑓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𝑑𝑎𝑡𝑎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𝑡h𝑎𝑡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𝑚𝑒𝑒𝑡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𝑡h𝑒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𝑐𝑜𝑛𝑑𝑖𝑡𝑖𝑜𝑛</m:t>
                            </m:r>
                          </m:num>
                          <m:den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𝑁𝑢𝑚𝑏𝑒𝑟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𝑜𝑓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𝑎𝑙𝑙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𝑑𝑎𝑡𝑎</m:t>
                            </m:r>
                          </m:den>
                        </m:f>
                      </m:oMath>
                    </m:oMathPara>
                  </a14:m>
                  <a:endParaRPr lang="zh-CN" altLang="zh-CN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21519" name="矩形 5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954339" y="1694801"/>
                  <a:ext cx="7162269" cy="189198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520" name="矩形 55"/>
            <p:cNvSpPr>
              <a:spLocks noChangeArrowheads="1"/>
            </p:cNvSpPr>
            <p:nvPr/>
          </p:nvSpPr>
          <p:spPr bwMode="auto">
            <a:xfrm>
              <a:off x="2963100" y="1349947"/>
              <a:ext cx="2606033" cy="325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Probability calculations</a:t>
              </a:r>
              <a:endPara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pic>
        <p:nvPicPr>
          <p:cNvPr id="7" name="图片 6">
            <a:extLst>
              <a:ext uri="{FF2B5EF4-FFF2-40B4-BE49-F238E27FC236}">
                <a16:creationId xmlns:a16="http://schemas.microsoft.com/office/drawing/2014/main" id="{E4910057-7AA1-4874-9327-E1E13B51413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0967" y="205159"/>
            <a:ext cx="3721085" cy="1529904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3E95E596-7AAC-4689-A959-7FAD4BFBA4D9}"/>
              </a:ext>
            </a:extLst>
          </p:cNvPr>
          <p:cNvSpPr/>
          <p:nvPr/>
        </p:nvSpPr>
        <p:spPr>
          <a:xfrm>
            <a:off x="7865578" y="371381"/>
            <a:ext cx="751950" cy="420565"/>
          </a:xfrm>
          <a:prstGeom prst="rect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D1FF45FF-899F-4D60-8BE4-A9F88E14B416}"/>
              </a:ext>
            </a:extLst>
          </p:cNvPr>
          <p:cNvSpPr/>
          <p:nvPr/>
        </p:nvSpPr>
        <p:spPr>
          <a:xfrm>
            <a:off x="9070924" y="370418"/>
            <a:ext cx="751950" cy="420565"/>
          </a:xfrm>
          <a:prstGeom prst="rect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D5E942A2-3661-4340-9346-4DF3B5557A78}"/>
              </a:ext>
            </a:extLst>
          </p:cNvPr>
          <p:cNvSpPr/>
          <p:nvPr/>
        </p:nvSpPr>
        <p:spPr>
          <a:xfrm>
            <a:off x="10323936" y="340786"/>
            <a:ext cx="751950" cy="420565"/>
          </a:xfrm>
          <a:prstGeom prst="rect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4919533"/>
      </p:ext>
    </p:extLst>
  </p:cSld>
  <p:clrMapOvr>
    <a:masterClrMapping/>
  </p:clrMapOvr>
  <p:transition spd="med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67" y="370418"/>
            <a:ext cx="442384" cy="55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548218" y="478368"/>
            <a:ext cx="6194327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133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 Processing and Parameterisation</a:t>
            </a:r>
          </a:p>
        </p:txBody>
      </p:sp>
      <p:grpSp>
        <p:nvGrpSpPr>
          <p:cNvPr id="54" name="组合 53"/>
          <p:cNvGrpSpPr>
            <a:grpSpLocks/>
          </p:cNvGrpSpPr>
          <p:nvPr/>
        </p:nvGrpSpPr>
        <p:grpSpPr bwMode="auto">
          <a:xfrm>
            <a:off x="1153585" y="1485900"/>
            <a:ext cx="9992783" cy="5111903"/>
            <a:chOff x="2954339" y="1349947"/>
            <a:chExt cx="7162269" cy="360808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519" name="矩形 54"/>
                <p:cNvSpPr>
                  <a:spLocks noChangeArrowheads="1"/>
                </p:cNvSpPr>
                <p:nvPr/>
              </p:nvSpPr>
              <p:spPr bwMode="auto">
                <a:xfrm>
                  <a:off x="2954339" y="1694801"/>
                  <a:ext cx="7162269" cy="326322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  <m:d>
                          <m:dPr>
                            <m:ctrlPr>
                              <a:rPr lang="zh-CN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zh-CN" altLang="zh-CN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altLang="zh-CN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</m:e>
                        </m:d>
                        <m:r>
                          <a:rPr lang="en-US" altLang="zh-CN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zh-CN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𝑁𝑢𝑚𝑏𝑒𝑟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𝑜𝑓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𝑑𝑎𝑡𝑎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𝑡h𝑎𝑡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𝑚𝑒𝑒𝑡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𝑡h𝑒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𝑐𝑜𝑛𝑑𝑖𝑡𝑖𝑜𝑛</m:t>
                            </m:r>
                          </m:num>
                          <m:den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𝑁𝑢𝑚𝑏𝑒𝑟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𝑜𝑓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𝑎𝑙𝑙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𝑑𝑎𝑡𝑎</m:t>
                            </m:r>
                          </m:den>
                        </m:f>
                      </m:oMath>
                    </m:oMathPara>
                  </a14:m>
                  <a:endParaRPr lang="en-US" altLang="zh-CN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>
                    <a:lnSpc>
                      <a:spcPct val="15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  <m:d>
                          <m:dPr>
                            <m:ctrlPr>
                              <a:rPr lang="zh-CN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zh-CN" altLang="zh-CN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altLang="zh-CN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</m:e>
                        </m:d>
                        <m:r>
                          <a:rPr lang="en-US" altLang="zh-CN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zh-CN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eqArr>
                              <m:eqArrPr>
                                <m:ctrlP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eqArrPr>
                              <m:e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𝑇h𝑒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𝑛𝑢𝑚𝑏𝑒𝑟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𝑜𝑓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h𝑜𝑢𝑟𝑠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𝑡h𝑎𝑡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𝑚𝑎𝑡𝑐h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𝑡h𝑒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𝑡𝑖𝑚𝑒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𝑓𝑒𝑎𝑡𝑢𝑟𝑒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  <m:e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𝑑𝑢𝑟𝑖𝑛𝑔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𝑡h𝑒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𝑚𝑒𝑎𝑠𝑢𝑟𝑒𝑚𝑒𝑛𝑡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𝑡𝑖𝑚𝑒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𝑝𝑒𝑟𝑖𝑜𝑑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𝑖𝑛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𝑝𝑟𝑎𝑐𝑡𝑖𝑐𝑒</m:t>
                                </m:r>
                              </m:e>
                            </m:eqArr>
                          </m:num>
                          <m:den>
                            <m:eqArr>
                              <m:eqArrPr>
                                <m:ctrlP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eqArrPr>
                              <m:e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𝑇h𝑒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𝑛𝑢𝑚𝑏𝑒𝑟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𝑜𝑓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h𝑜𝑢𝑟𝑠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𝑜𝑓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  <m:e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𝑡h𝑒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𝑡𝑖𝑚𝑒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𝑝𝑒𝑟𝑖𝑜𝑑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𝑖𝑛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𝑝𝑟𝑎𝑐𝑡𝑖𝑐𝑒</m:t>
                                </m:r>
                              </m:e>
                            </m:eqArr>
                          </m:den>
                        </m:f>
                      </m:oMath>
                    </m:oMathPara>
                  </a14:m>
                  <a:endParaRPr lang="en-US" altLang="zh-CN" dirty="0">
                    <a:solidFill>
                      <a:schemeClr val="bg1"/>
                    </a:solidFill>
                    <a:latin typeface="Arial" panose="020B0604020202020204" pitchFamily="34" charset="0"/>
                  </a:endParaRPr>
                </a:p>
                <a:p>
                  <a:pPr>
                    <a:lnSpc>
                      <a:spcPct val="15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  <m:d>
                          <m:dPr>
                            <m:ctrlPr>
                              <a:rPr lang="zh-CN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zh-CN" altLang="zh-CN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altLang="zh-CN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</m:e>
                        </m:d>
                        <m:r>
                          <a:rPr lang="en-US" altLang="zh-CN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zh-CN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eqArr>
                              <m:eqArrPr>
                                <m:ctrlP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eqArrPr>
                              <m:e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𝑇h𝑒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𝑛𝑢𝑚𝑏𝑒𝑟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𝑜𝑓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h𝑜𝑢𝑟𝑠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𝑡h𝑎𝑡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𝑚𝑎𝑡𝑐h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𝑡h𝑒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𝑡𝑖𝑚𝑒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𝑓𝑒𝑎𝑡𝑢𝑟𝑒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  <m:e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𝑑𝑢𝑟𝑖𝑛𝑔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𝑡h𝑒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𝑚𝑒𝑎𝑠𝑢𝑟𝑒𝑚𝑒𝑛𝑡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𝑡𝑖𝑚𝑒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𝑝𝑒𝑟𝑖𝑜𝑑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𝑡h𝑎𝑡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𝑙𝑜𝑛𝑔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𝑒𝑛𝑜𝑢𝑔h</m:t>
                                </m:r>
                              </m:e>
                            </m:eqArr>
                          </m:num>
                          <m:den>
                            <m:eqArr>
                              <m:eqArrPr>
                                <m:ctrlP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eqArrPr>
                              <m:e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𝑇h𝑒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𝑛𝑢𝑚𝑏𝑒𝑟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𝑜𝑓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h𝑜𝑢𝑟𝑠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𝑜𝑓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  <m:e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𝑡h𝑒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𝑡𝑖𝑚𝑒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𝑝𝑒𝑟𝑖𝑜𝑑𝑡h𝑎𝑡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𝑙𝑜𝑛𝑔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𝑒𝑛𝑜𝑢𝑔h</m:t>
                                </m:r>
                              </m:e>
                            </m:eqArr>
                          </m:den>
                        </m:f>
                      </m:oMath>
                    </m:oMathPara>
                  </a14:m>
                  <a:endParaRPr lang="en-US" altLang="zh-CN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>
                    <a:lnSpc>
                      <a:spcPct val="150000"/>
                    </a:lnSpc>
                  </a:pPr>
                  <a:endParaRPr lang="zh-CN" altLang="zh-CN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21519" name="矩形 5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954339" y="1694801"/>
                  <a:ext cx="7162269" cy="3263229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520" name="矩形 55"/>
            <p:cNvSpPr>
              <a:spLocks noChangeArrowheads="1"/>
            </p:cNvSpPr>
            <p:nvPr/>
          </p:nvSpPr>
          <p:spPr bwMode="auto">
            <a:xfrm>
              <a:off x="2963100" y="1349947"/>
              <a:ext cx="2606033" cy="325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Probability calculations</a:t>
              </a:r>
              <a:endPara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4" name="箭头: 右 3">
            <a:extLst>
              <a:ext uri="{FF2B5EF4-FFF2-40B4-BE49-F238E27FC236}">
                <a16:creationId xmlns:a16="http://schemas.microsoft.com/office/drawing/2014/main" id="{4099C793-C9E9-4936-B5C0-472FB27AB36D}"/>
              </a:ext>
            </a:extLst>
          </p:cNvPr>
          <p:cNvSpPr/>
          <p:nvPr/>
        </p:nvSpPr>
        <p:spPr>
          <a:xfrm>
            <a:off x="1394691" y="3842799"/>
            <a:ext cx="849745" cy="378220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箭头: 右 9">
            <a:extLst>
              <a:ext uri="{FF2B5EF4-FFF2-40B4-BE49-F238E27FC236}">
                <a16:creationId xmlns:a16="http://schemas.microsoft.com/office/drawing/2014/main" id="{C36D60A8-EEEC-48AF-80A4-664A7F953E8B}"/>
              </a:ext>
            </a:extLst>
          </p:cNvPr>
          <p:cNvSpPr/>
          <p:nvPr/>
        </p:nvSpPr>
        <p:spPr>
          <a:xfrm>
            <a:off x="1394690" y="5473017"/>
            <a:ext cx="849745" cy="378220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4759862"/>
      </p:ext>
    </p:extLst>
  </p:cSld>
  <p:clrMapOvr>
    <a:masterClrMapping/>
  </p:clrMapOvr>
  <p:transition spd="med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67" y="370418"/>
            <a:ext cx="442384" cy="55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548218" y="478368"/>
            <a:ext cx="6194327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133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 Processing and Parameterisation</a:t>
            </a:r>
          </a:p>
        </p:txBody>
      </p:sp>
      <p:grpSp>
        <p:nvGrpSpPr>
          <p:cNvPr id="54" name="组合 53"/>
          <p:cNvGrpSpPr>
            <a:grpSpLocks/>
          </p:cNvGrpSpPr>
          <p:nvPr/>
        </p:nvGrpSpPr>
        <p:grpSpPr bwMode="auto">
          <a:xfrm>
            <a:off x="211373" y="1485899"/>
            <a:ext cx="11491099" cy="5166941"/>
            <a:chOff x="2279014" y="1349947"/>
            <a:chExt cx="8236178" cy="364693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519" name="矩形 54"/>
                <p:cNvSpPr>
                  <a:spLocks noChangeArrowheads="1"/>
                </p:cNvSpPr>
                <p:nvPr/>
              </p:nvSpPr>
              <p:spPr bwMode="auto">
                <a:xfrm>
                  <a:off x="2279014" y="1430560"/>
                  <a:ext cx="8236178" cy="35663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altLang="zh-CN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  <m:d>
                          <m:dPr>
                            <m:ctrlPr>
                              <a:rPr lang="zh-CN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zh-CN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  <m:r>
                          <a:rPr lang="en-US" altLang="zh-CN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zh-CN" altLang="zh-CN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eqArr>
                              <m:eqArrPr>
                                <m:ctrlP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eqArrPr>
                              <m:e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𝑇h𝑒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𝑛𝑢𝑚𝑏𝑒𝑟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𝑜𝑓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h𝑜𝑢𝑟𝑠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𝑡h𝑎𝑡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𝑚𝑎𝑡𝑐h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𝑡h𝑒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𝑡𝑖𝑚𝑒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𝑓𝑒𝑎𝑡𝑢𝑟𝑒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  <m:e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𝑑𝑢𝑟𝑖𝑛𝑔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𝑡h𝑒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𝑚𝑒𝑎𝑠𝑢𝑟𝑒𝑚𝑒𝑛𝑡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𝑡𝑖𝑚𝑒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𝑝𝑒𝑟𝑖𝑜𝑑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𝑡h𝑎𝑡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𝑙𝑜𝑛𝑔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𝑒𝑛𝑜𝑢𝑔h</m:t>
                                </m:r>
                              </m:e>
                            </m:eqArr>
                          </m:num>
                          <m:den>
                            <m:eqArr>
                              <m:eqArrPr>
                                <m:ctrlP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eqArrPr>
                              <m:e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𝑇h𝑒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𝑛𝑢𝑚𝑏𝑒𝑟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𝑜𝑓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h𝑜𝑢𝑟𝑠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𝑜𝑓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  <m:e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𝑡h𝑒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𝑡𝑖𝑚𝑒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𝑝𝑒𝑟𝑖𝑜𝑑𝑡h𝑎𝑡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𝑙𝑜𝑛𝑔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𝑒𝑛𝑜𝑢𝑔h</m:t>
                                </m:r>
                              </m:e>
                            </m:eqArr>
                          </m:den>
                        </m:f>
                        <m:r>
                          <a:rPr lang="en-US" altLang="zh-CN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altLang="zh-CN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24</m:t>
                            </m:r>
                          </m:den>
                        </m:f>
                      </m:oMath>
                    </m:oMathPara>
                  </a14:m>
                  <a:endParaRPr lang="en-US" altLang="zh-CN" dirty="0">
                    <a:solidFill>
                      <a:schemeClr val="bg1"/>
                    </a:solidFill>
                    <a:latin typeface="Arial" panose="020B0604020202020204" pitchFamily="34" charset="0"/>
                  </a:endParaRPr>
                </a:p>
                <a:p>
                  <a:pPr>
                    <a:lnSpc>
                      <a:spcPct val="15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altLang="zh-CN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  <m:d>
                          <m:dPr>
                            <m:ctrlPr>
                              <a:rPr lang="zh-CN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zh-CN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</m:e>
                              <m:sub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</m:e>
                        </m:d>
                        <m:r>
                          <a:rPr lang="en-US" altLang="zh-CN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zh-CN" altLang="zh-CN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eqArr>
                              <m:eqArrPr>
                                <m:ctrlP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eqArrPr>
                              <m:e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𝑇h𝑒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𝑛𝑢𝑚𝑏𝑒𝑟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𝑜𝑓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h𝑜𝑢𝑟𝑠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𝑡h𝑎𝑡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𝑚𝑎𝑡𝑐h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𝑡h𝑒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𝑡𝑖𝑚𝑒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𝑓𝑒𝑎𝑡𝑢𝑟𝑒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  <m:e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𝑑𝑢𝑟𝑖𝑛𝑔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𝑡h𝑒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𝑚𝑒𝑎𝑠𝑢𝑟𝑒𝑚𝑒𝑛𝑡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𝑡𝑖𝑚𝑒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𝑝𝑒𝑟𝑖𝑜𝑑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𝑡h𝑎𝑡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𝑙𝑜𝑛𝑔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𝑒𝑛𝑜𝑢𝑔h</m:t>
                                </m:r>
                              </m:e>
                            </m:eqArr>
                          </m:num>
                          <m:den>
                            <m:eqArr>
                              <m:eqArrPr>
                                <m:ctrlP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eqArrPr>
                              <m:e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𝑇h𝑒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𝑛𝑢𝑚𝑏𝑒𝑟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𝑜𝑓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h𝑜𝑢𝑟𝑠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𝑜𝑓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  <m:e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𝑡h𝑒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𝑡𝑖𝑚𝑒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𝑝𝑒𝑟𝑖𝑜𝑑𝑡h𝑎𝑡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𝑙𝑜𝑛𝑔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𝑒𝑛𝑜𝑢𝑔h</m:t>
                                </m:r>
                              </m:e>
                            </m:eqArr>
                          </m:den>
                        </m:f>
                        <m:r>
                          <a:rPr lang="en-US" altLang="zh-CN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altLang="zh-CN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7</m:t>
                            </m:r>
                          </m:den>
                        </m:f>
                      </m:oMath>
                    </m:oMathPara>
                  </a14:m>
                  <a:endParaRPr lang="en-US" altLang="zh-CN" dirty="0">
                    <a:solidFill>
                      <a:schemeClr val="bg1"/>
                    </a:solidFill>
                    <a:latin typeface="Arial" panose="020B0604020202020204" pitchFamily="34" charset="0"/>
                  </a:endParaRPr>
                </a:p>
                <a:p>
                  <a:pPr>
                    <a:lnSpc>
                      <a:spcPct val="15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altLang="zh-CN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  <m:d>
                          <m:dPr>
                            <m:ctrlPr>
                              <a:rPr lang="zh-CN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zh-CN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altLang="zh-CN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</m:e>
                        </m:d>
                        <m:r>
                          <a:rPr lang="en-US" altLang="zh-CN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zh-CN" altLang="zh-CN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eqArr>
                              <m:eqArrPr>
                                <m:ctrlP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eqArrPr>
                              <m:e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𝑇h𝑒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𝑛𝑢𝑚𝑏𝑒𝑟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𝑜𝑓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h𝑜𝑢𝑟𝑠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𝑡h𝑎𝑡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𝑚𝑎𝑡𝑐h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𝑡h𝑒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𝑡𝑖𝑚𝑒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𝑓𝑒𝑎𝑡𝑢𝑟𝑒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  <m:e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𝑑𝑢𝑟𝑖𝑛𝑔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𝑡h𝑒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𝑚𝑒𝑎𝑠𝑢𝑟𝑒𝑚𝑒𝑛𝑡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𝑡𝑖𝑚𝑒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𝑝𝑒𝑟𝑖𝑜𝑑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𝑡h𝑎𝑡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𝑙𝑜𝑛𝑔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𝑒𝑛𝑜𝑢𝑔h</m:t>
                                </m:r>
                              </m:e>
                            </m:eqArr>
                          </m:num>
                          <m:den>
                            <m:eqArr>
                              <m:eqArrPr>
                                <m:ctrlP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eqArrPr>
                              <m:e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𝑇h𝑒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𝑛𝑢𝑚𝑏𝑒𝑟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𝑜𝑓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h𝑜𝑢𝑟𝑠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𝑜𝑓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  <m:e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𝑡h𝑒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𝑡𝑖𝑚𝑒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𝑝𝑒𝑟𝑖𝑜𝑑𝑡h𝑎𝑡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𝑙𝑜𝑛𝑔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𝑒𝑛𝑜𝑢𝑔h</m:t>
                                </m:r>
                              </m:e>
                            </m:eqArr>
                          </m:den>
                        </m:f>
                        <m:r>
                          <a:rPr lang="en-US" altLang="zh-CN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zh-CN" altLang="zh-CN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𝑁𝑢𝑚𝑏𝑒𝑟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𝑜𝑓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𝑑𝑎𝑦𝑠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𝑖𝑛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𝑡h𝑒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𝑚𝑜𝑛𝑡h</m:t>
                            </m:r>
                          </m:num>
                          <m:den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𝑁𝑢𝑚𝑏𝑒𝑟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𝑜𝑓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𝑑𝑎𝑦𝑠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𝑖𝑛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𝑦𝑒𝑎𝑟</m:t>
                            </m:r>
                          </m:den>
                        </m:f>
                      </m:oMath>
                    </m:oMathPara>
                  </a14:m>
                  <a:endParaRPr lang="zh-CN" altLang="zh-CN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21519" name="矩形 5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279014" y="1430560"/>
                  <a:ext cx="8236178" cy="3566321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520" name="矩形 55"/>
            <p:cNvSpPr>
              <a:spLocks noChangeArrowheads="1"/>
            </p:cNvSpPr>
            <p:nvPr/>
          </p:nvSpPr>
          <p:spPr bwMode="auto">
            <a:xfrm>
              <a:off x="2963100" y="1349947"/>
              <a:ext cx="2606033" cy="325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Probability calculations</a:t>
              </a:r>
              <a:endPara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pic>
        <p:nvPicPr>
          <p:cNvPr id="7" name="图片 6">
            <a:extLst>
              <a:ext uri="{FF2B5EF4-FFF2-40B4-BE49-F238E27FC236}">
                <a16:creationId xmlns:a16="http://schemas.microsoft.com/office/drawing/2014/main" id="{E4910057-7AA1-4874-9327-E1E13B51413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0967" y="205159"/>
            <a:ext cx="3721085" cy="1529904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3E95E596-7AAC-4689-A959-7FAD4BFBA4D9}"/>
              </a:ext>
            </a:extLst>
          </p:cNvPr>
          <p:cNvSpPr/>
          <p:nvPr/>
        </p:nvSpPr>
        <p:spPr>
          <a:xfrm>
            <a:off x="7865578" y="371381"/>
            <a:ext cx="751950" cy="420565"/>
          </a:xfrm>
          <a:prstGeom prst="rect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D1FF45FF-899F-4D60-8BE4-A9F88E14B416}"/>
              </a:ext>
            </a:extLst>
          </p:cNvPr>
          <p:cNvSpPr/>
          <p:nvPr/>
        </p:nvSpPr>
        <p:spPr>
          <a:xfrm>
            <a:off x="9070924" y="370418"/>
            <a:ext cx="751950" cy="420565"/>
          </a:xfrm>
          <a:prstGeom prst="rect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D5E942A2-3661-4340-9346-4DF3B5557A78}"/>
              </a:ext>
            </a:extLst>
          </p:cNvPr>
          <p:cNvSpPr/>
          <p:nvPr/>
        </p:nvSpPr>
        <p:spPr>
          <a:xfrm>
            <a:off x="10323936" y="340786"/>
            <a:ext cx="751950" cy="420565"/>
          </a:xfrm>
          <a:prstGeom prst="rect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9433511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321175" y="447560"/>
            <a:ext cx="1991719" cy="632883"/>
            <a:chOff x="187282" y="336155"/>
            <a:chExt cx="1493213" cy="473415"/>
          </a:xfrm>
        </p:grpSpPr>
        <p:pic>
          <p:nvPicPr>
            <p:cNvPr id="31753" name="图片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87282" y="336155"/>
              <a:ext cx="422017" cy="473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文本框 2"/>
            <p:cNvSpPr txBox="1"/>
            <p:nvPr/>
          </p:nvSpPr>
          <p:spPr>
            <a:xfrm>
              <a:off x="539990" y="400194"/>
              <a:ext cx="1140505" cy="3453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zh-CN" sz="2400" dirty="0">
                  <a:solidFill>
                    <a:schemeClr val="bg1">
                      <a:lumMod val="95000"/>
                    </a:schemeClr>
                  </a:solidFill>
                  <a:ea typeface="微软雅黑" panose="020B0503020204020204" pitchFamily="34" charset="-122"/>
                </a:rPr>
                <a:t>CONTENT</a:t>
              </a:r>
              <a:endParaRPr lang="zh-CN" altLang="en-US" sz="24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678608" y="745533"/>
              <a:ext cx="863267" cy="0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4192532" y="2846809"/>
            <a:ext cx="5797551" cy="905354"/>
            <a:chOff x="3150494" y="2045140"/>
            <a:chExt cx="4348365" cy="678884"/>
          </a:xfrm>
        </p:grpSpPr>
        <p:sp>
          <p:nvSpPr>
            <p:cNvPr id="31751" name="文本框 12"/>
            <p:cNvSpPr txBox="1">
              <a:spLocks noChangeArrowheads="1"/>
            </p:cNvSpPr>
            <p:nvPr/>
          </p:nvSpPr>
          <p:spPr bwMode="auto">
            <a:xfrm>
              <a:off x="3150494" y="2239370"/>
              <a:ext cx="4348365" cy="484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r>
                <a:rPr lang="en-US" altLang="zh-CN" sz="3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Background Information</a:t>
              </a:r>
            </a:p>
          </p:txBody>
        </p:sp>
        <p:sp>
          <p:nvSpPr>
            <p:cNvPr id="31752" name="文本框 14"/>
            <p:cNvSpPr txBox="1">
              <a:spLocks noChangeArrowheads="1"/>
            </p:cNvSpPr>
            <p:nvPr/>
          </p:nvSpPr>
          <p:spPr bwMode="auto">
            <a:xfrm>
              <a:off x="3150494" y="2045140"/>
              <a:ext cx="1331264" cy="284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eaLnBrk="1" hangingPunct="1"/>
              <a:r>
                <a:rPr lang="en-US" altLang="zh-CN" sz="1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PART ONE</a:t>
              </a:r>
              <a:endParaRPr lang="zh-CN" altLang="en-US" sz="18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2571751" y="2592918"/>
            <a:ext cx="1507067" cy="1504949"/>
            <a:chOff x="1928879" y="1944350"/>
            <a:chExt cx="1129689" cy="1129689"/>
          </a:xfrm>
        </p:grpSpPr>
        <p:sp>
          <p:nvSpPr>
            <p:cNvPr id="17" name="椭圆 16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Freeform 7"/>
            <p:cNvSpPr>
              <a:spLocks noEditPoints="1"/>
            </p:cNvSpPr>
            <p:nvPr/>
          </p:nvSpPr>
          <p:spPr bwMode="auto">
            <a:xfrm>
              <a:off x="2109756" y="2227170"/>
              <a:ext cx="750481" cy="614894"/>
            </a:xfrm>
            <a:custGeom>
              <a:avLst/>
              <a:gdLst>
                <a:gd name="T0" fmla="*/ 310 w 563"/>
                <a:gd name="T1" fmla="*/ 372 h 461"/>
                <a:gd name="T2" fmla="*/ 321 w 563"/>
                <a:gd name="T3" fmla="*/ 370 h 461"/>
                <a:gd name="T4" fmla="*/ 552 w 563"/>
                <a:gd name="T5" fmla="*/ 248 h 461"/>
                <a:gd name="T6" fmla="*/ 559 w 563"/>
                <a:gd name="T7" fmla="*/ 226 h 461"/>
                <a:gd name="T8" fmla="*/ 537 w 563"/>
                <a:gd name="T9" fmla="*/ 220 h 461"/>
                <a:gd name="T10" fmla="*/ 311 w 563"/>
                <a:gd name="T11" fmla="*/ 339 h 461"/>
                <a:gd name="T12" fmla="*/ 59 w 563"/>
                <a:gd name="T13" fmla="*/ 285 h 461"/>
                <a:gd name="T14" fmla="*/ 38 w 563"/>
                <a:gd name="T15" fmla="*/ 253 h 461"/>
                <a:gd name="T16" fmla="*/ 71 w 563"/>
                <a:gd name="T17" fmla="*/ 232 h 461"/>
                <a:gd name="T18" fmla="*/ 313 w 563"/>
                <a:gd name="T19" fmla="*/ 283 h 461"/>
                <a:gd name="T20" fmla="*/ 321 w 563"/>
                <a:gd name="T21" fmla="*/ 281 h 461"/>
                <a:gd name="T22" fmla="*/ 552 w 563"/>
                <a:gd name="T23" fmla="*/ 159 h 461"/>
                <a:gd name="T24" fmla="*/ 559 w 563"/>
                <a:gd name="T25" fmla="*/ 138 h 461"/>
                <a:gd name="T26" fmla="*/ 537 w 563"/>
                <a:gd name="T27" fmla="*/ 131 h 461"/>
                <a:gd name="T28" fmla="*/ 310 w 563"/>
                <a:gd name="T29" fmla="*/ 251 h 461"/>
                <a:gd name="T30" fmla="*/ 59 w 563"/>
                <a:gd name="T31" fmla="*/ 197 h 461"/>
                <a:gd name="T32" fmla="*/ 38 w 563"/>
                <a:gd name="T33" fmla="*/ 164 h 461"/>
                <a:gd name="T34" fmla="*/ 71 w 563"/>
                <a:gd name="T35" fmla="*/ 143 h 461"/>
                <a:gd name="T36" fmla="*/ 298 w 563"/>
                <a:gd name="T37" fmla="*/ 191 h 461"/>
                <a:gd name="T38" fmla="*/ 306 w 563"/>
                <a:gd name="T39" fmla="*/ 189 h 461"/>
                <a:gd name="T40" fmla="*/ 538 w 563"/>
                <a:gd name="T41" fmla="*/ 69 h 461"/>
                <a:gd name="T42" fmla="*/ 535 w 563"/>
                <a:gd name="T43" fmla="*/ 48 h 461"/>
                <a:gd name="T44" fmla="*/ 310 w 563"/>
                <a:gd name="T45" fmla="*/ 4 h 461"/>
                <a:gd name="T46" fmla="*/ 249 w 563"/>
                <a:gd name="T47" fmla="*/ 12 h 461"/>
                <a:gd name="T48" fmla="*/ 41 w 563"/>
                <a:gd name="T49" fmla="*/ 114 h 461"/>
                <a:gd name="T50" fmla="*/ 33 w 563"/>
                <a:gd name="T51" fmla="*/ 119 h 461"/>
                <a:gd name="T52" fmla="*/ 7 w 563"/>
                <a:gd name="T53" fmla="*/ 157 h 461"/>
                <a:gd name="T54" fmla="*/ 25 w 563"/>
                <a:gd name="T55" fmla="*/ 214 h 461"/>
                <a:gd name="T56" fmla="*/ 7 w 563"/>
                <a:gd name="T57" fmla="*/ 246 h 461"/>
                <a:gd name="T58" fmla="*/ 25 w 563"/>
                <a:gd name="T59" fmla="*/ 303 h 461"/>
                <a:gd name="T60" fmla="*/ 7 w 563"/>
                <a:gd name="T61" fmla="*/ 335 h 461"/>
                <a:gd name="T62" fmla="*/ 52 w 563"/>
                <a:gd name="T63" fmla="*/ 405 h 461"/>
                <a:gd name="T64" fmla="*/ 311 w 563"/>
                <a:gd name="T65" fmla="*/ 460 h 461"/>
                <a:gd name="T66" fmla="*/ 321 w 563"/>
                <a:gd name="T67" fmla="*/ 459 h 461"/>
                <a:gd name="T68" fmla="*/ 552 w 563"/>
                <a:gd name="T69" fmla="*/ 337 h 461"/>
                <a:gd name="T70" fmla="*/ 559 w 563"/>
                <a:gd name="T71" fmla="*/ 315 h 461"/>
                <a:gd name="T72" fmla="*/ 537 w 563"/>
                <a:gd name="T73" fmla="*/ 308 h 461"/>
                <a:gd name="T74" fmla="*/ 310 w 563"/>
                <a:gd name="T75" fmla="*/ 428 h 461"/>
                <a:gd name="T76" fmla="*/ 59 w 563"/>
                <a:gd name="T77" fmla="*/ 374 h 461"/>
                <a:gd name="T78" fmla="*/ 38 w 563"/>
                <a:gd name="T79" fmla="*/ 341 h 461"/>
                <a:gd name="T80" fmla="*/ 71 w 563"/>
                <a:gd name="T81" fmla="*/ 320 h 461"/>
                <a:gd name="T82" fmla="*/ 310 w 563"/>
                <a:gd name="T83" fmla="*/ 372 h 461"/>
                <a:gd name="T84" fmla="*/ 296 w 563"/>
                <a:gd name="T85" fmla="*/ 57 h 461"/>
                <a:gd name="T86" fmla="*/ 404 w 563"/>
                <a:gd name="T87" fmla="*/ 78 h 461"/>
                <a:gd name="T88" fmla="*/ 357 w 563"/>
                <a:gd name="T89" fmla="*/ 101 h 461"/>
                <a:gd name="T90" fmla="*/ 249 w 563"/>
                <a:gd name="T91" fmla="*/ 79 h 461"/>
                <a:gd name="T92" fmla="*/ 296 w 563"/>
                <a:gd name="T93" fmla="*/ 57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63" h="461">
                  <a:moveTo>
                    <a:pt x="310" y="372"/>
                  </a:moveTo>
                  <a:cubicBezTo>
                    <a:pt x="314" y="372"/>
                    <a:pt x="318" y="371"/>
                    <a:pt x="321" y="370"/>
                  </a:cubicBezTo>
                  <a:cubicBezTo>
                    <a:pt x="552" y="248"/>
                    <a:pt x="552" y="248"/>
                    <a:pt x="552" y="248"/>
                  </a:cubicBezTo>
                  <a:cubicBezTo>
                    <a:pt x="560" y="244"/>
                    <a:pt x="563" y="234"/>
                    <a:pt x="559" y="226"/>
                  </a:cubicBezTo>
                  <a:cubicBezTo>
                    <a:pt x="555" y="218"/>
                    <a:pt x="545" y="215"/>
                    <a:pt x="537" y="220"/>
                  </a:cubicBezTo>
                  <a:cubicBezTo>
                    <a:pt x="311" y="339"/>
                    <a:pt x="311" y="339"/>
                    <a:pt x="311" y="339"/>
                  </a:cubicBezTo>
                  <a:cubicBezTo>
                    <a:pt x="59" y="285"/>
                    <a:pt x="59" y="285"/>
                    <a:pt x="59" y="285"/>
                  </a:cubicBezTo>
                  <a:cubicBezTo>
                    <a:pt x="44" y="282"/>
                    <a:pt x="35" y="268"/>
                    <a:pt x="38" y="253"/>
                  </a:cubicBezTo>
                  <a:cubicBezTo>
                    <a:pt x="41" y="238"/>
                    <a:pt x="56" y="228"/>
                    <a:pt x="71" y="232"/>
                  </a:cubicBezTo>
                  <a:cubicBezTo>
                    <a:pt x="71" y="232"/>
                    <a:pt x="313" y="283"/>
                    <a:pt x="313" y="283"/>
                  </a:cubicBezTo>
                  <a:cubicBezTo>
                    <a:pt x="316" y="283"/>
                    <a:pt x="318" y="283"/>
                    <a:pt x="321" y="281"/>
                  </a:cubicBezTo>
                  <a:cubicBezTo>
                    <a:pt x="552" y="159"/>
                    <a:pt x="552" y="159"/>
                    <a:pt x="552" y="159"/>
                  </a:cubicBezTo>
                  <a:cubicBezTo>
                    <a:pt x="560" y="155"/>
                    <a:pt x="563" y="146"/>
                    <a:pt x="559" y="138"/>
                  </a:cubicBezTo>
                  <a:cubicBezTo>
                    <a:pt x="555" y="130"/>
                    <a:pt x="545" y="127"/>
                    <a:pt x="537" y="131"/>
                  </a:cubicBezTo>
                  <a:cubicBezTo>
                    <a:pt x="310" y="251"/>
                    <a:pt x="310" y="251"/>
                    <a:pt x="310" y="251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44" y="194"/>
                    <a:pt x="35" y="179"/>
                    <a:pt x="38" y="164"/>
                  </a:cubicBezTo>
                  <a:cubicBezTo>
                    <a:pt x="41" y="149"/>
                    <a:pt x="56" y="140"/>
                    <a:pt x="71" y="143"/>
                  </a:cubicBezTo>
                  <a:cubicBezTo>
                    <a:pt x="71" y="143"/>
                    <a:pt x="297" y="191"/>
                    <a:pt x="298" y="191"/>
                  </a:cubicBezTo>
                  <a:cubicBezTo>
                    <a:pt x="301" y="191"/>
                    <a:pt x="303" y="191"/>
                    <a:pt x="306" y="189"/>
                  </a:cubicBezTo>
                  <a:cubicBezTo>
                    <a:pt x="306" y="189"/>
                    <a:pt x="538" y="69"/>
                    <a:pt x="538" y="69"/>
                  </a:cubicBezTo>
                  <a:cubicBezTo>
                    <a:pt x="554" y="61"/>
                    <a:pt x="553" y="51"/>
                    <a:pt x="535" y="48"/>
                  </a:cubicBezTo>
                  <a:cubicBezTo>
                    <a:pt x="310" y="4"/>
                    <a:pt x="310" y="4"/>
                    <a:pt x="310" y="4"/>
                  </a:cubicBezTo>
                  <a:cubicBezTo>
                    <a:pt x="292" y="0"/>
                    <a:pt x="265" y="4"/>
                    <a:pt x="249" y="12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38" y="116"/>
                    <a:pt x="35" y="118"/>
                    <a:pt x="33" y="119"/>
                  </a:cubicBezTo>
                  <a:cubicBezTo>
                    <a:pt x="20" y="128"/>
                    <a:pt x="10" y="141"/>
                    <a:pt x="7" y="157"/>
                  </a:cubicBezTo>
                  <a:cubicBezTo>
                    <a:pt x="2" y="179"/>
                    <a:pt x="10" y="200"/>
                    <a:pt x="25" y="214"/>
                  </a:cubicBezTo>
                  <a:cubicBezTo>
                    <a:pt x="16" y="222"/>
                    <a:pt x="9" y="233"/>
                    <a:pt x="7" y="246"/>
                  </a:cubicBezTo>
                  <a:cubicBezTo>
                    <a:pt x="2" y="268"/>
                    <a:pt x="10" y="289"/>
                    <a:pt x="25" y="303"/>
                  </a:cubicBezTo>
                  <a:cubicBezTo>
                    <a:pt x="16" y="311"/>
                    <a:pt x="9" y="322"/>
                    <a:pt x="7" y="335"/>
                  </a:cubicBezTo>
                  <a:cubicBezTo>
                    <a:pt x="0" y="367"/>
                    <a:pt x="20" y="399"/>
                    <a:pt x="52" y="405"/>
                  </a:cubicBezTo>
                  <a:cubicBezTo>
                    <a:pt x="52" y="405"/>
                    <a:pt x="310" y="461"/>
                    <a:pt x="311" y="460"/>
                  </a:cubicBezTo>
                  <a:cubicBezTo>
                    <a:pt x="314" y="460"/>
                    <a:pt x="318" y="460"/>
                    <a:pt x="321" y="459"/>
                  </a:cubicBezTo>
                  <a:cubicBezTo>
                    <a:pt x="552" y="337"/>
                    <a:pt x="552" y="337"/>
                    <a:pt x="552" y="337"/>
                  </a:cubicBezTo>
                  <a:cubicBezTo>
                    <a:pt x="560" y="332"/>
                    <a:pt x="563" y="323"/>
                    <a:pt x="559" y="315"/>
                  </a:cubicBezTo>
                  <a:cubicBezTo>
                    <a:pt x="555" y="307"/>
                    <a:pt x="545" y="304"/>
                    <a:pt x="537" y="308"/>
                  </a:cubicBezTo>
                  <a:cubicBezTo>
                    <a:pt x="310" y="428"/>
                    <a:pt x="310" y="428"/>
                    <a:pt x="310" y="428"/>
                  </a:cubicBezTo>
                  <a:cubicBezTo>
                    <a:pt x="59" y="374"/>
                    <a:pt x="59" y="374"/>
                    <a:pt x="59" y="374"/>
                  </a:cubicBezTo>
                  <a:cubicBezTo>
                    <a:pt x="44" y="371"/>
                    <a:pt x="35" y="356"/>
                    <a:pt x="38" y="341"/>
                  </a:cubicBezTo>
                  <a:cubicBezTo>
                    <a:pt x="41" y="327"/>
                    <a:pt x="56" y="317"/>
                    <a:pt x="71" y="320"/>
                  </a:cubicBezTo>
                  <a:cubicBezTo>
                    <a:pt x="71" y="320"/>
                    <a:pt x="309" y="372"/>
                    <a:pt x="310" y="372"/>
                  </a:cubicBezTo>
                  <a:close/>
                  <a:moveTo>
                    <a:pt x="296" y="57"/>
                  </a:moveTo>
                  <a:cubicBezTo>
                    <a:pt x="404" y="78"/>
                    <a:pt x="404" y="78"/>
                    <a:pt x="404" y="78"/>
                  </a:cubicBezTo>
                  <a:cubicBezTo>
                    <a:pt x="357" y="101"/>
                    <a:pt x="357" y="101"/>
                    <a:pt x="357" y="101"/>
                  </a:cubicBezTo>
                  <a:cubicBezTo>
                    <a:pt x="249" y="79"/>
                    <a:pt x="249" y="79"/>
                    <a:pt x="249" y="79"/>
                  </a:cubicBezTo>
                  <a:lnTo>
                    <a:pt x="296" y="5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med"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67" y="370418"/>
            <a:ext cx="442384" cy="55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548218" y="478368"/>
            <a:ext cx="6194327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133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 Processing and Parameterisation</a:t>
            </a:r>
          </a:p>
        </p:txBody>
      </p:sp>
      <p:sp>
        <p:nvSpPr>
          <p:cNvPr id="21520" name="矩形 55"/>
          <p:cNvSpPr>
            <a:spLocks noChangeArrowheads="1"/>
          </p:cNvSpPr>
          <p:nvPr/>
        </p:nvSpPr>
        <p:spPr bwMode="auto">
          <a:xfrm>
            <a:off x="1165808" y="1485901"/>
            <a:ext cx="36359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Probability calculations</a:t>
            </a:r>
            <a:endParaRPr lang="zh-CN" altLang="en-US" sz="2400" b="1" dirty="0">
              <a:solidFill>
                <a:schemeClr val="bg1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F2151DB9-E0C3-4BB4-AD1E-D52F78DEA88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84" r="29773"/>
          <a:stretch/>
        </p:blipFill>
        <p:spPr>
          <a:xfrm>
            <a:off x="2153658" y="2154539"/>
            <a:ext cx="2278628" cy="2297966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A3D90D3C-073C-4F51-AED6-4534914283F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7129" y="2277125"/>
            <a:ext cx="4435958" cy="18238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388534B0-C7D3-43EE-AA81-C6305FCE3568}"/>
                  </a:ext>
                </a:extLst>
              </p:cNvPr>
              <p:cNvSpPr txBox="1"/>
              <p:nvPr/>
            </p:nvSpPr>
            <p:spPr>
              <a:xfrm>
                <a:off x="1403927" y="4830618"/>
                <a:ext cx="3833091" cy="7138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P</m:t>
                      </m:r>
                      <m:d>
                        <m:dPr>
                          <m:ctrlPr>
                            <a:rPr lang="zh-CN" altLang="zh-CN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zh-CN" altLang="zh-CN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US" altLang="zh-CN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  <m:e>
                          <m:sSub>
                            <m:sSubPr>
                              <m:ctrlPr>
                                <a:rPr lang="zh-CN" altLang="zh-CN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altLang="zh-CN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r>
                        <a:rPr lang="en-US" altLang="zh-CN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zh-CN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US" altLang="zh-CN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zh-CN" altLang="zh-CN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US" altLang="zh-CN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altLang="zh-CN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  </m:t>
                          </m:r>
                          <m:sSub>
                            <m:sSubPr>
                              <m:ctrlPr>
                                <a:rPr lang="zh-CN" altLang="zh-CN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altLang="zh-CN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r>
                            <a:rPr lang="en-US" altLang="zh-CN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altLang="zh-CN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US" altLang="zh-CN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zh-CN" altLang="zh-CN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altLang="zh-CN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r>
                            <a:rPr lang="en-US" altLang="zh-CN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388534B0-C7D3-43EE-AA81-C6305FCE35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927" y="4830618"/>
                <a:ext cx="3833091" cy="71385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F9ED042E-F279-4451-87D4-7ED990D25CED}"/>
                  </a:ext>
                </a:extLst>
              </p:cNvPr>
              <p:cNvSpPr txBox="1"/>
              <p:nvPr/>
            </p:nvSpPr>
            <p:spPr>
              <a:xfrm>
                <a:off x="7462981" y="4710545"/>
                <a:ext cx="3334328" cy="10152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P</m:t>
                      </m:r>
                      <m:d>
                        <m:dPr>
                          <m:ctrlPr>
                            <a:rPr lang="zh-CN" altLang="zh-CN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zh-CN" altLang="zh-CN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US" altLang="zh-CN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  <m:e>
                          <m:sSub>
                            <m:sSubPr>
                              <m:ctrlPr>
                                <a:rPr lang="zh-CN" altLang="zh-CN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altLang="zh-CN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r>
                        <a:rPr lang="en-US" altLang="zh-CN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altLang="zh-CN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P</m:t>
                      </m:r>
                      <m:r>
                        <a:rPr lang="en-US" altLang="zh-CN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zh-CN" altLang="zh-CN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US" altLang="zh-CN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zh-CN" dirty="0">
                  <a:solidFill>
                    <a:schemeClr val="bg1"/>
                  </a:solidFill>
                </a:endParaRPr>
              </a:p>
              <a:p>
                <a:r>
                  <a:rPr lang="en-US" altLang="zh-CN" dirty="0">
                    <a:solidFill>
                      <a:schemeClr val="bg1"/>
                    </a:solidFill>
                  </a:rPr>
                  <a:t>Because: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P</m:t>
                      </m:r>
                      <m:d>
                        <m:dPr>
                          <m:ctrlPr>
                            <a:rPr lang="zh-CN" altLang="zh-CN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zh-CN" altLang="zh-CN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US" altLang="zh-CN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altLang="zh-CN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zh-CN" altLang="zh-CN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altLang="zh-CN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r>
                        <a:rPr lang="en-US" altLang="zh-CN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altLang="zh-CN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P</m:t>
                      </m:r>
                      <m:r>
                        <a:rPr lang="en-US" altLang="zh-CN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zh-CN" altLang="zh-CN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altLang="zh-CN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)×</m:t>
                      </m:r>
                      <m:r>
                        <m:rPr>
                          <m:sty m:val="p"/>
                        </m:rPr>
                        <a:rPr lang="en-US" altLang="zh-CN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P</m:t>
                      </m:r>
                      <m:r>
                        <a:rPr lang="en-US" altLang="zh-CN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zh-CN" altLang="zh-CN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US" altLang="zh-CN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F9ED042E-F279-4451-87D4-7ED990D25C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2981" y="4710545"/>
                <a:ext cx="3334328" cy="1015278"/>
              </a:xfrm>
              <a:prstGeom prst="rect">
                <a:avLst/>
              </a:prstGeom>
              <a:blipFill>
                <a:blip r:embed="rId7"/>
                <a:stretch>
                  <a:fillRect l="-1463" b="-24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05631578"/>
      </p:ext>
    </p:extLst>
  </p:cSld>
  <p:clrMapOvr>
    <a:masterClrMapping/>
  </p:clrMapOvr>
  <p:transition spd="med"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67" y="370418"/>
            <a:ext cx="442384" cy="55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548218" y="478368"/>
            <a:ext cx="6194327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133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 Processing and Parameterisation</a:t>
            </a:r>
          </a:p>
        </p:txBody>
      </p:sp>
      <p:grpSp>
        <p:nvGrpSpPr>
          <p:cNvPr id="54" name="组合 53"/>
          <p:cNvGrpSpPr>
            <a:grpSpLocks/>
          </p:cNvGrpSpPr>
          <p:nvPr/>
        </p:nvGrpSpPr>
        <p:grpSpPr bwMode="auto">
          <a:xfrm>
            <a:off x="1153585" y="1485901"/>
            <a:ext cx="9992783" cy="4433898"/>
            <a:chOff x="2954339" y="1349947"/>
            <a:chExt cx="7162269" cy="312953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519" name="矩形 54"/>
                <p:cNvSpPr>
                  <a:spLocks noChangeArrowheads="1"/>
                </p:cNvSpPr>
                <p:nvPr/>
              </p:nvSpPr>
              <p:spPr bwMode="auto">
                <a:xfrm>
                  <a:off x="2954339" y="1694801"/>
                  <a:ext cx="7162269" cy="278467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altLang="zh-CN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  <m:d>
                          <m:dPr>
                            <m:ctrlPr>
                              <a:rPr lang="zh-CN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zh-CN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  <m:e>
                            <m:sSub>
                              <m:sSubPr>
                                <m:ctrlPr>
                                  <a:rPr lang="zh-CN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zh-CN" altLang="zh-CN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altLang="zh-CN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zh-CN" altLang="zh-CN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𝑊</m:t>
                                    </m:r>
                                  </m:e>
                                  <m:sub>
                                    <m:r>
                                      <a:rPr lang="en-US" altLang="zh-CN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</m:e>
                        </m:d>
                        <m:r>
                          <a:rPr lang="en-US" altLang="zh-CN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zh-CN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zh-CN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zh-CN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zh-CN" altLang="zh-CN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altLang="zh-CN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zh-CN" altLang="zh-CN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𝑊</m:t>
                                    </m:r>
                                  </m:e>
                                  <m:sub>
                                    <m:r>
                                      <a:rPr lang="en-US" altLang="zh-CN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zh-CN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zh-CN" altLang="zh-CN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altLang="zh-CN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zh-CN" altLang="zh-CN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𝑊</m:t>
                                    </m:r>
                                  </m:e>
                                  <m:sub>
                                    <m:r>
                                      <a:rPr lang="en-US" altLang="zh-CN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den>
                        </m:f>
                      </m:oMath>
                    </m:oMathPara>
                  </a14:m>
                  <a:endParaRPr lang="en-US" altLang="zh-CN" i="1" dirty="0">
                    <a:solidFill>
                      <a:schemeClr val="bg1"/>
                    </a:solidFill>
                  </a:endParaRPr>
                </a:p>
                <a:p>
                  <a:pPr>
                    <a:lnSpc>
                      <a:spcPct val="150000"/>
                    </a:lnSpc>
                  </a:pPr>
                  <a:endParaRPr lang="en-US" altLang="zh-CN" i="1" dirty="0">
                    <a:solidFill>
                      <a:schemeClr val="bg1"/>
                    </a:solidFill>
                  </a:endParaRPr>
                </a:p>
                <a:p>
                  <a:pPr>
                    <a:lnSpc>
                      <a:spcPct val="15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  <m:d>
                          <m:dPr>
                            <m:ctrlPr>
                              <a:rPr lang="zh-CN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zh-CN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en-US" altLang="zh-CN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en-US" altLang="zh-CN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altLang="zh-CN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sSub>
                                  <m:sSubPr>
                                    <m:ctrlPr>
                                      <a:rPr lang="zh-CN" altLang="zh-CN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altLang="zh-CN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zh-CN" altLang="zh-CN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𝑊</m:t>
                                    </m:r>
                                  </m:e>
                                  <m:sub>
                                    <m:r>
                                      <a:rPr lang="en-US" altLang="zh-CN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</m:e>
                        </m:d>
                        <m:r>
                          <a:rPr lang="en-US" altLang="zh-CN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zh-CN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𝑁𝑢𝑚𝑏𝑒𝑟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𝑜𝑓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𝑑𝑎𝑡𝑎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𝑡h𝑎𝑡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𝑚𝑒𝑒𝑡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𝑡h𝑒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𝑐𝑜𝑛𝑑𝑖𝑡𝑖𝑜𝑛</m:t>
                            </m:r>
                          </m:num>
                          <m:den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𝑁𝑢𝑚𝑏𝑒𝑟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𝑜𝑓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𝑎𝑙𝑙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𝑑𝑎𝑡𝑎</m:t>
                            </m:r>
                          </m:den>
                        </m:f>
                      </m:oMath>
                    </m:oMathPara>
                  </a14:m>
                  <a:endParaRPr lang="en-US" altLang="zh-CN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>
                    <a:lnSpc>
                      <a:spcPct val="150000"/>
                    </a:lnSpc>
                  </a:pPr>
                  <a:endParaRPr lang="en-US" altLang="zh-CN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>
                    <a:lnSpc>
                      <a:spcPct val="15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  <m:d>
                          <m:dPr>
                            <m:ctrlPr>
                              <a:rPr lang="zh-CN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zh-CN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zh-CN" altLang="zh-CN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altLang="zh-CN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zh-CN" altLang="zh-CN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𝑊</m:t>
                                    </m:r>
                                  </m:e>
                                  <m:sub>
                                    <m:r>
                                      <a:rPr lang="en-US" altLang="zh-CN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altLang="zh-CN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</m:e>
                        </m:d>
                        <m:r>
                          <a:rPr lang="en-US" altLang="zh-CN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zh-CN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𝑁𝑢𝑚𝑏𝑒𝑟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𝑜𝑓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𝑑𝑎𝑡𝑎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𝑡h𝑎𝑡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𝑚𝑒𝑒𝑡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𝑡h𝑒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𝑐𝑜𝑛𝑑𝑖𝑡𝑖𝑜𝑛</m:t>
                            </m:r>
                          </m:num>
                          <m:den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𝑁𝑢𝑚𝑏𝑒𝑟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𝑜𝑓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𝑎𝑙𝑙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𝑑𝑎𝑡𝑎</m:t>
                            </m:r>
                          </m:den>
                        </m:f>
                      </m:oMath>
                    </m:oMathPara>
                  </a14:m>
                  <a:endParaRPr lang="en-US" altLang="zh-CN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>
                    <a:lnSpc>
                      <a:spcPct val="150000"/>
                    </a:lnSpc>
                  </a:pPr>
                  <a:endParaRPr lang="zh-CN" altLang="zh-CN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21519" name="矩形 5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954339" y="1694801"/>
                  <a:ext cx="7162269" cy="2784678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520" name="矩形 55"/>
            <p:cNvSpPr>
              <a:spLocks noChangeArrowheads="1"/>
            </p:cNvSpPr>
            <p:nvPr/>
          </p:nvSpPr>
          <p:spPr bwMode="auto">
            <a:xfrm>
              <a:off x="2963100" y="1349947"/>
              <a:ext cx="2606033" cy="325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Probability calculations</a:t>
              </a:r>
              <a:endPara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pic>
        <p:nvPicPr>
          <p:cNvPr id="7" name="图片 6">
            <a:extLst>
              <a:ext uri="{FF2B5EF4-FFF2-40B4-BE49-F238E27FC236}">
                <a16:creationId xmlns:a16="http://schemas.microsoft.com/office/drawing/2014/main" id="{00315673-5829-48C0-81D9-8EB9E019937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0967" y="205159"/>
            <a:ext cx="3721085" cy="1529904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BE3DFB15-1173-4179-9755-9865530E1401}"/>
              </a:ext>
            </a:extLst>
          </p:cNvPr>
          <p:cNvSpPr/>
          <p:nvPr/>
        </p:nvSpPr>
        <p:spPr>
          <a:xfrm>
            <a:off x="8826159" y="1070803"/>
            <a:ext cx="1418147" cy="593483"/>
          </a:xfrm>
          <a:prstGeom prst="rect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9390766"/>
      </p:ext>
    </p:extLst>
  </p:cSld>
  <p:clrMapOvr>
    <a:masterClrMapping/>
  </p:clrMapOvr>
  <p:transition spd="med"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67" y="370418"/>
            <a:ext cx="442384" cy="55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548218" y="478368"/>
            <a:ext cx="6194327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133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 Processing and Parameterisation</a:t>
            </a:r>
          </a:p>
        </p:txBody>
      </p:sp>
      <p:sp>
        <p:nvSpPr>
          <p:cNvPr id="21520" name="矩形 55"/>
          <p:cNvSpPr>
            <a:spLocks noChangeArrowheads="1"/>
          </p:cNvSpPr>
          <p:nvPr/>
        </p:nvSpPr>
        <p:spPr bwMode="auto">
          <a:xfrm>
            <a:off x="1165808" y="1485901"/>
            <a:ext cx="36359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Probability calculations</a:t>
            </a:r>
            <a:endParaRPr lang="zh-CN" altLang="en-US" sz="2400" b="1" dirty="0">
              <a:solidFill>
                <a:schemeClr val="bg1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2907FEFE-8520-4CEB-9B3D-DF9A43B881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808" y="2731629"/>
            <a:ext cx="5106113" cy="242921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9D520315-CEAC-4C5F-B179-680CA3553FB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2545" y="3407998"/>
            <a:ext cx="4991797" cy="1752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708033"/>
      </p:ext>
    </p:extLst>
  </p:cSld>
  <p:clrMapOvr>
    <a:masterClrMapping/>
  </p:clrMapOvr>
  <p:transition spd="med"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321175" y="447560"/>
            <a:ext cx="1991719" cy="632883"/>
            <a:chOff x="187282" y="336155"/>
            <a:chExt cx="1493213" cy="473415"/>
          </a:xfrm>
        </p:grpSpPr>
        <p:pic>
          <p:nvPicPr>
            <p:cNvPr id="31753" name="图片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87282" y="336155"/>
              <a:ext cx="422017" cy="473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文本框 2"/>
            <p:cNvSpPr txBox="1"/>
            <p:nvPr/>
          </p:nvSpPr>
          <p:spPr>
            <a:xfrm>
              <a:off x="539990" y="400194"/>
              <a:ext cx="1140505" cy="3453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zh-CN" sz="2400" dirty="0">
                  <a:solidFill>
                    <a:schemeClr val="bg1">
                      <a:lumMod val="95000"/>
                    </a:schemeClr>
                  </a:solidFill>
                  <a:ea typeface="微软雅黑" panose="020B0503020204020204" pitchFamily="34" charset="-122"/>
                </a:rPr>
                <a:t>CONTENT</a:t>
              </a:r>
              <a:endParaRPr lang="zh-CN" altLang="en-US" sz="24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678608" y="745533"/>
              <a:ext cx="863267" cy="0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4192532" y="2846809"/>
            <a:ext cx="6493397" cy="905354"/>
            <a:chOff x="3150494" y="2045140"/>
            <a:chExt cx="4870274" cy="678884"/>
          </a:xfrm>
        </p:grpSpPr>
        <p:sp>
          <p:nvSpPr>
            <p:cNvPr id="31751" name="文本框 12"/>
            <p:cNvSpPr txBox="1">
              <a:spLocks noChangeArrowheads="1"/>
            </p:cNvSpPr>
            <p:nvPr/>
          </p:nvSpPr>
          <p:spPr bwMode="auto">
            <a:xfrm>
              <a:off x="3150494" y="2239370"/>
              <a:ext cx="4870274" cy="484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r>
                <a:rPr lang="en-US" altLang="zh-CN" sz="3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Model Display and Summary</a:t>
              </a:r>
              <a:endPara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1752" name="文本框 14"/>
            <p:cNvSpPr txBox="1">
              <a:spLocks noChangeArrowheads="1"/>
            </p:cNvSpPr>
            <p:nvPr/>
          </p:nvSpPr>
          <p:spPr bwMode="auto">
            <a:xfrm>
              <a:off x="3150494" y="2045140"/>
              <a:ext cx="1331264" cy="284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eaLnBrk="1" hangingPunct="1"/>
              <a:r>
                <a:rPr lang="en-US" altLang="zh-CN" sz="1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PART FIVE</a:t>
              </a:r>
              <a:endParaRPr lang="zh-CN" altLang="en-US" sz="18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2571751" y="2592918"/>
            <a:ext cx="1507067" cy="1504949"/>
            <a:chOff x="1928879" y="1944350"/>
            <a:chExt cx="1129689" cy="1129689"/>
          </a:xfrm>
        </p:grpSpPr>
        <p:sp>
          <p:nvSpPr>
            <p:cNvPr id="17" name="椭圆 16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Freeform 7"/>
            <p:cNvSpPr>
              <a:spLocks noEditPoints="1"/>
            </p:cNvSpPr>
            <p:nvPr/>
          </p:nvSpPr>
          <p:spPr bwMode="auto">
            <a:xfrm>
              <a:off x="2109756" y="2227170"/>
              <a:ext cx="750481" cy="614894"/>
            </a:xfrm>
            <a:custGeom>
              <a:avLst/>
              <a:gdLst>
                <a:gd name="T0" fmla="*/ 310 w 563"/>
                <a:gd name="T1" fmla="*/ 372 h 461"/>
                <a:gd name="T2" fmla="*/ 321 w 563"/>
                <a:gd name="T3" fmla="*/ 370 h 461"/>
                <a:gd name="T4" fmla="*/ 552 w 563"/>
                <a:gd name="T5" fmla="*/ 248 h 461"/>
                <a:gd name="T6" fmla="*/ 559 w 563"/>
                <a:gd name="T7" fmla="*/ 226 h 461"/>
                <a:gd name="T8" fmla="*/ 537 w 563"/>
                <a:gd name="T9" fmla="*/ 220 h 461"/>
                <a:gd name="T10" fmla="*/ 311 w 563"/>
                <a:gd name="T11" fmla="*/ 339 h 461"/>
                <a:gd name="T12" fmla="*/ 59 w 563"/>
                <a:gd name="T13" fmla="*/ 285 h 461"/>
                <a:gd name="T14" fmla="*/ 38 w 563"/>
                <a:gd name="T15" fmla="*/ 253 h 461"/>
                <a:gd name="T16" fmla="*/ 71 w 563"/>
                <a:gd name="T17" fmla="*/ 232 h 461"/>
                <a:gd name="T18" fmla="*/ 313 w 563"/>
                <a:gd name="T19" fmla="*/ 283 h 461"/>
                <a:gd name="T20" fmla="*/ 321 w 563"/>
                <a:gd name="T21" fmla="*/ 281 h 461"/>
                <a:gd name="T22" fmla="*/ 552 w 563"/>
                <a:gd name="T23" fmla="*/ 159 h 461"/>
                <a:gd name="T24" fmla="*/ 559 w 563"/>
                <a:gd name="T25" fmla="*/ 138 h 461"/>
                <a:gd name="T26" fmla="*/ 537 w 563"/>
                <a:gd name="T27" fmla="*/ 131 h 461"/>
                <a:gd name="T28" fmla="*/ 310 w 563"/>
                <a:gd name="T29" fmla="*/ 251 h 461"/>
                <a:gd name="T30" fmla="*/ 59 w 563"/>
                <a:gd name="T31" fmla="*/ 197 h 461"/>
                <a:gd name="T32" fmla="*/ 38 w 563"/>
                <a:gd name="T33" fmla="*/ 164 h 461"/>
                <a:gd name="T34" fmla="*/ 71 w 563"/>
                <a:gd name="T35" fmla="*/ 143 h 461"/>
                <a:gd name="T36" fmla="*/ 298 w 563"/>
                <a:gd name="T37" fmla="*/ 191 h 461"/>
                <a:gd name="T38" fmla="*/ 306 w 563"/>
                <a:gd name="T39" fmla="*/ 189 h 461"/>
                <a:gd name="T40" fmla="*/ 538 w 563"/>
                <a:gd name="T41" fmla="*/ 69 h 461"/>
                <a:gd name="T42" fmla="*/ 535 w 563"/>
                <a:gd name="T43" fmla="*/ 48 h 461"/>
                <a:gd name="T44" fmla="*/ 310 w 563"/>
                <a:gd name="T45" fmla="*/ 4 h 461"/>
                <a:gd name="T46" fmla="*/ 249 w 563"/>
                <a:gd name="T47" fmla="*/ 12 h 461"/>
                <a:gd name="T48" fmla="*/ 41 w 563"/>
                <a:gd name="T49" fmla="*/ 114 h 461"/>
                <a:gd name="T50" fmla="*/ 33 w 563"/>
                <a:gd name="T51" fmla="*/ 119 h 461"/>
                <a:gd name="T52" fmla="*/ 7 w 563"/>
                <a:gd name="T53" fmla="*/ 157 h 461"/>
                <a:gd name="T54" fmla="*/ 25 w 563"/>
                <a:gd name="T55" fmla="*/ 214 h 461"/>
                <a:gd name="T56" fmla="*/ 7 w 563"/>
                <a:gd name="T57" fmla="*/ 246 h 461"/>
                <a:gd name="T58" fmla="*/ 25 w 563"/>
                <a:gd name="T59" fmla="*/ 303 h 461"/>
                <a:gd name="T60" fmla="*/ 7 w 563"/>
                <a:gd name="T61" fmla="*/ 335 h 461"/>
                <a:gd name="T62" fmla="*/ 52 w 563"/>
                <a:gd name="T63" fmla="*/ 405 h 461"/>
                <a:gd name="T64" fmla="*/ 311 w 563"/>
                <a:gd name="T65" fmla="*/ 460 h 461"/>
                <a:gd name="T66" fmla="*/ 321 w 563"/>
                <a:gd name="T67" fmla="*/ 459 h 461"/>
                <a:gd name="T68" fmla="*/ 552 w 563"/>
                <a:gd name="T69" fmla="*/ 337 h 461"/>
                <a:gd name="T70" fmla="*/ 559 w 563"/>
                <a:gd name="T71" fmla="*/ 315 h 461"/>
                <a:gd name="T72" fmla="*/ 537 w 563"/>
                <a:gd name="T73" fmla="*/ 308 h 461"/>
                <a:gd name="T74" fmla="*/ 310 w 563"/>
                <a:gd name="T75" fmla="*/ 428 h 461"/>
                <a:gd name="T76" fmla="*/ 59 w 563"/>
                <a:gd name="T77" fmla="*/ 374 h 461"/>
                <a:gd name="T78" fmla="*/ 38 w 563"/>
                <a:gd name="T79" fmla="*/ 341 h 461"/>
                <a:gd name="T80" fmla="*/ 71 w 563"/>
                <a:gd name="T81" fmla="*/ 320 h 461"/>
                <a:gd name="T82" fmla="*/ 310 w 563"/>
                <a:gd name="T83" fmla="*/ 372 h 461"/>
                <a:gd name="T84" fmla="*/ 296 w 563"/>
                <a:gd name="T85" fmla="*/ 57 h 461"/>
                <a:gd name="T86" fmla="*/ 404 w 563"/>
                <a:gd name="T87" fmla="*/ 78 h 461"/>
                <a:gd name="T88" fmla="*/ 357 w 563"/>
                <a:gd name="T89" fmla="*/ 101 h 461"/>
                <a:gd name="T90" fmla="*/ 249 w 563"/>
                <a:gd name="T91" fmla="*/ 79 h 461"/>
                <a:gd name="T92" fmla="*/ 296 w 563"/>
                <a:gd name="T93" fmla="*/ 57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63" h="461">
                  <a:moveTo>
                    <a:pt x="310" y="372"/>
                  </a:moveTo>
                  <a:cubicBezTo>
                    <a:pt x="314" y="372"/>
                    <a:pt x="318" y="371"/>
                    <a:pt x="321" y="370"/>
                  </a:cubicBezTo>
                  <a:cubicBezTo>
                    <a:pt x="552" y="248"/>
                    <a:pt x="552" y="248"/>
                    <a:pt x="552" y="248"/>
                  </a:cubicBezTo>
                  <a:cubicBezTo>
                    <a:pt x="560" y="244"/>
                    <a:pt x="563" y="234"/>
                    <a:pt x="559" y="226"/>
                  </a:cubicBezTo>
                  <a:cubicBezTo>
                    <a:pt x="555" y="218"/>
                    <a:pt x="545" y="215"/>
                    <a:pt x="537" y="220"/>
                  </a:cubicBezTo>
                  <a:cubicBezTo>
                    <a:pt x="311" y="339"/>
                    <a:pt x="311" y="339"/>
                    <a:pt x="311" y="339"/>
                  </a:cubicBezTo>
                  <a:cubicBezTo>
                    <a:pt x="59" y="285"/>
                    <a:pt x="59" y="285"/>
                    <a:pt x="59" y="285"/>
                  </a:cubicBezTo>
                  <a:cubicBezTo>
                    <a:pt x="44" y="282"/>
                    <a:pt x="35" y="268"/>
                    <a:pt x="38" y="253"/>
                  </a:cubicBezTo>
                  <a:cubicBezTo>
                    <a:pt x="41" y="238"/>
                    <a:pt x="56" y="228"/>
                    <a:pt x="71" y="232"/>
                  </a:cubicBezTo>
                  <a:cubicBezTo>
                    <a:pt x="71" y="232"/>
                    <a:pt x="313" y="283"/>
                    <a:pt x="313" y="283"/>
                  </a:cubicBezTo>
                  <a:cubicBezTo>
                    <a:pt x="316" y="283"/>
                    <a:pt x="318" y="283"/>
                    <a:pt x="321" y="281"/>
                  </a:cubicBezTo>
                  <a:cubicBezTo>
                    <a:pt x="552" y="159"/>
                    <a:pt x="552" y="159"/>
                    <a:pt x="552" y="159"/>
                  </a:cubicBezTo>
                  <a:cubicBezTo>
                    <a:pt x="560" y="155"/>
                    <a:pt x="563" y="146"/>
                    <a:pt x="559" y="138"/>
                  </a:cubicBezTo>
                  <a:cubicBezTo>
                    <a:pt x="555" y="130"/>
                    <a:pt x="545" y="127"/>
                    <a:pt x="537" y="131"/>
                  </a:cubicBezTo>
                  <a:cubicBezTo>
                    <a:pt x="310" y="251"/>
                    <a:pt x="310" y="251"/>
                    <a:pt x="310" y="251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44" y="194"/>
                    <a:pt x="35" y="179"/>
                    <a:pt x="38" y="164"/>
                  </a:cubicBezTo>
                  <a:cubicBezTo>
                    <a:pt x="41" y="149"/>
                    <a:pt x="56" y="140"/>
                    <a:pt x="71" y="143"/>
                  </a:cubicBezTo>
                  <a:cubicBezTo>
                    <a:pt x="71" y="143"/>
                    <a:pt x="297" y="191"/>
                    <a:pt x="298" y="191"/>
                  </a:cubicBezTo>
                  <a:cubicBezTo>
                    <a:pt x="301" y="191"/>
                    <a:pt x="303" y="191"/>
                    <a:pt x="306" y="189"/>
                  </a:cubicBezTo>
                  <a:cubicBezTo>
                    <a:pt x="306" y="189"/>
                    <a:pt x="538" y="69"/>
                    <a:pt x="538" y="69"/>
                  </a:cubicBezTo>
                  <a:cubicBezTo>
                    <a:pt x="554" y="61"/>
                    <a:pt x="553" y="51"/>
                    <a:pt x="535" y="48"/>
                  </a:cubicBezTo>
                  <a:cubicBezTo>
                    <a:pt x="310" y="4"/>
                    <a:pt x="310" y="4"/>
                    <a:pt x="310" y="4"/>
                  </a:cubicBezTo>
                  <a:cubicBezTo>
                    <a:pt x="292" y="0"/>
                    <a:pt x="265" y="4"/>
                    <a:pt x="249" y="12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38" y="116"/>
                    <a:pt x="35" y="118"/>
                    <a:pt x="33" y="119"/>
                  </a:cubicBezTo>
                  <a:cubicBezTo>
                    <a:pt x="20" y="128"/>
                    <a:pt x="10" y="141"/>
                    <a:pt x="7" y="157"/>
                  </a:cubicBezTo>
                  <a:cubicBezTo>
                    <a:pt x="2" y="179"/>
                    <a:pt x="10" y="200"/>
                    <a:pt x="25" y="214"/>
                  </a:cubicBezTo>
                  <a:cubicBezTo>
                    <a:pt x="16" y="222"/>
                    <a:pt x="9" y="233"/>
                    <a:pt x="7" y="246"/>
                  </a:cubicBezTo>
                  <a:cubicBezTo>
                    <a:pt x="2" y="268"/>
                    <a:pt x="10" y="289"/>
                    <a:pt x="25" y="303"/>
                  </a:cubicBezTo>
                  <a:cubicBezTo>
                    <a:pt x="16" y="311"/>
                    <a:pt x="9" y="322"/>
                    <a:pt x="7" y="335"/>
                  </a:cubicBezTo>
                  <a:cubicBezTo>
                    <a:pt x="0" y="367"/>
                    <a:pt x="20" y="399"/>
                    <a:pt x="52" y="405"/>
                  </a:cubicBezTo>
                  <a:cubicBezTo>
                    <a:pt x="52" y="405"/>
                    <a:pt x="310" y="461"/>
                    <a:pt x="311" y="460"/>
                  </a:cubicBezTo>
                  <a:cubicBezTo>
                    <a:pt x="314" y="460"/>
                    <a:pt x="318" y="460"/>
                    <a:pt x="321" y="459"/>
                  </a:cubicBezTo>
                  <a:cubicBezTo>
                    <a:pt x="552" y="337"/>
                    <a:pt x="552" y="337"/>
                    <a:pt x="552" y="337"/>
                  </a:cubicBezTo>
                  <a:cubicBezTo>
                    <a:pt x="560" y="332"/>
                    <a:pt x="563" y="323"/>
                    <a:pt x="559" y="315"/>
                  </a:cubicBezTo>
                  <a:cubicBezTo>
                    <a:pt x="555" y="307"/>
                    <a:pt x="545" y="304"/>
                    <a:pt x="537" y="308"/>
                  </a:cubicBezTo>
                  <a:cubicBezTo>
                    <a:pt x="310" y="428"/>
                    <a:pt x="310" y="428"/>
                    <a:pt x="310" y="428"/>
                  </a:cubicBezTo>
                  <a:cubicBezTo>
                    <a:pt x="59" y="374"/>
                    <a:pt x="59" y="374"/>
                    <a:pt x="59" y="374"/>
                  </a:cubicBezTo>
                  <a:cubicBezTo>
                    <a:pt x="44" y="371"/>
                    <a:pt x="35" y="356"/>
                    <a:pt x="38" y="341"/>
                  </a:cubicBezTo>
                  <a:cubicBezTo>
                    <a:pt x="41" y="327"/>
                    <a:pt x="56" y="317"/>
                    <a:pt x="71" y="320"/>
                  </a:cubicBezTo>
                  <a:cubicBezTo>
                    <a:pt x="71" y="320"/>
                    <a:pt x="309" y="372"/>
                    <a:pt x="310" y="372"/>
                  </a:cubicBezTo>
                  <a:close/>
                  <a:moveTo>
                    <a:pt x="296" y="57"/>
                  </a:moveTo>
                  <a:cubicBezTo>
                    <a:pt x="404" y="78"/>
                    <a:pt x="404" y="78"/>
                    <a:pt x="404" y="78"/>
                  </a:cubicBezTo>
                  <a:cubicBezTo>
                    <a:pt x="357" y="101"/>
                    <a:pt x="357" y="101"/>
                    <a:pt x="357" y="101"/>
                  </a:cubicBezTo>
                  <a:cubicBezTo>
                    <a:pt x="249" y="79"/>
                    <a:pt x="249" y="79"/>
                    <a:pt x="249" y="79"/>
                  </a:cubicBezTo>
                  <a:lnTo>
                    <a:pt x="296" y="5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92096744"/>
      </p:ext>
    </p:extLst>
  </p:cSld>
  <p:clrMapOvr>
    <a:masterClrMapping/>
  </p:clrMapOvr>
  <p:transition spd="med"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67" y="370418"/>
            <a:ext cx="442384" cy="55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548218" y="478368"/>
            <a:ext cx="5260911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133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Model Display and Summary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059CDD1A-3017-43D2-B348-6C0725DDD9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338" y="2265900"/>
            <a:ext cx="5379487" cy="2211747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74A64413-27A4-4FF8-A66A-BB72DE4A653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9789" y="175050"/>
            <a:ext cx="2772162" cy="149563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E5D4BA67-C41D-42A0-98A9-79D61BB25FC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9297" y="1857088"/>
            <a:ext cx="2943636" cy="1514686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1F1932D5-6615-4050-A25D-D35BC07C387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9789" y="3611522"/>
            <a:ext cx="3010320" cy="1571844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A073E987-2510-4E48-A8DC-6AE8AAB5E63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338" y="5482632"/>
            <a:ext cx="11069595" cy="1200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385709"/>
      </p:ext>
    </p:extLst>
  </p:cSld>
  <p:clrMapOvr>
    <a:masterClrMapping/>
  </p:clrMapOvr>
  <p:transition spd="med"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67" y="370418"/>
            <a:ext cx="442384" cy="55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548218" y="478368"/>
            <a:ext cx="5547782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133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Model Display and Summary</a:t>
            </a:r>
          </a:p>
        </p:txBody>
      </p:sp>
      <p:grpSp>
        <p:nvGrpSpPr>
          <p:cNvPr id="54" name="组合 53"/>
          <p:cNvGrpSpPr>
            <a:grpSpLocks/>
          </p:cNvGrpSpPr>
          <p:nvPr/>
        </p:nvGrpSpPr>
        <p:grpSpPr bwMode="auto">
          <a:xfrm>
            <a:off x="1383068" y="2164498"/>
            <a:ext cx="7622387" cy="1263668"/>
            <a:chOff x="2954339" y="1349947"/>
            <a:chExt cx="3377966" cy="891920"/>
          </a:xfrm>
        </p:grpSpPr>
        <p:sp>
          <p:nvSpPr>
            <p:cNvPr id="21519" name="矩形 54"/>
            <p:cNvSpPr>
              <a:spLocks noChangeArrowheads="1"/>
            </p:cNvSpPr>
            <p:nvPr/>
          </p:nvSpPr>
          <p:spPr bwMode="auto">
            <a:xfrm>
              <a:off x="2954339" y="1694798"/>
              <a:ext cx="3377966" cy="5470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en-US" altLang="zh-CN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the probability of traffic congestion on the road is 30.1%</a:t>
              </a:r>
            </a:p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en-US" altLang="zh-CN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the probability of no traffic congestion on the road is 69.9%</a:t>
              </a:r>
            </a:p>
          </p:txBody>
        </p:sp>
        <p:sp>
          <p:nvSpPr>
            <p:cNvPr id="21520" name="矩形 55"/>
            <p:cNvSpPr>
              <a:spLocks noChangeArrowheads="1"/>
            </p:cNvSpPr>
            <p:nvPr/>
          </p:nvSpPr>
          <p:spPr bwMode="auto">
            <a:xfrm>
              <a:off x="2963100" y="1349947"/>
              <a:ext cx="856192" cy="325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Details</a:t>
              </a:r>
              <a:endPara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pic>
        <p:nvPicPr>
          <p:cNvPr id="4" name="图片 3">
            <a:extLst>
              <a:ext uri="{FF2B5EF4-FFF2-40B4-BE49-F238E27FC236}">
                <a16:creationId xmlns:a16="http://schemas.microsoft.com/office/drawing/2014/main" id="{8F848D7A-4513-430E-9F55-DC65605D81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481" y="3891730"/>
            <a:ext cx="4305901" cy="428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398115"/>
      </p:ext>
    </p:extLst>
  </p:cSld>
  <p:clrMapOvr>
    <a:masterClrMapping/>
  </p:clrMapOvr>
  <p:transition spd="med"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67" y="370418"/>
            <a:ext cx="442384" cy="55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548218" y="478368"/>
            <a:ext cx="5547782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133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Model Display and Summary</a:t>
            </a:r>
          </a:p>
        </p:txBody>
      </p:sp>
      <p:grpSp>
        <p:nvGrpSpPr>
          <p:cNvPr id="54" name="组合 53"/>
          <p:cNvGrpSpPr>
            <a:grpSpLocks/>
          </p:cNvGrpSpPr>
          <p:nvPr/>
        </p:nvGrpSpPr>
        <p:grpSpPr bwMode="auto">
          <a:xfrm>
            <a:off x="1383069" y="2164498"/>
            <a:ext cx="4223404" cy="1983864"/>
            <a:chOff x="2954339" y="1349947"/>
            <a:chExt cx="3657957" cy="1400248"/>
          </a:xfrm>
        </p:grpSpPr>
        <p:sp>
          <p:nvSpPr>
            <p:cNvPr id="21519" name="矩形 54"/>
            <p:cNvSpPr>
              <a:spLocks noChangeArrowheads="1"/>
            </p:cNvSpPr>
            <p:nvPr/>
          </p:nvSpPr>
          <p:spPr bwMode="auto">
            <a:xfrm>
              <a:off x="2954339" y="1694798"/>
              <a:ext cx="3657957" cy="10553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en-US" altLang="zh-CN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If there is current congestion, </a:t>
              </a:r>
            </a:p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en-US" altLang="zh-CN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the most likely time is 17:00,</a:t>
              </a:r>
            </a:p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en-US" altLang="zh-CN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the most likely weekday is Friday,</a:t>
              </a:r>
            </a:p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en-US" altLang="zh-CN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the most likely month is January.</a:t>
              </a:r>
            </a:p>
          </p:txBody>
        </p:sp>
        <p:sp>
          <p:nvSpPr>
            <p:cNvPr id="21520" name="矩形 55"/>
            <p:cNvSpPr>
              <a:spLocks noChangeArrowheads="1"/>
            </p:cNvSpPr>
            <p:nvPr/>
          </p:nvSpPr>
          <p:spPr bwMode="auto">
            <a:xfrm>
              <a:off x="2963100" y="1349947"/>
              <a:ext cx="778733" cy="325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Diagnostic</a:t>
              </a:r>
              <a:endPara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BA0F5A0B-D119-4EB0-82CD-9428EC7E97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5529" y="232393"/>
            <a:ext cx="4321359" cy="386421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50DEDB5E-B7D6-4756-9480-0C1513D08B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1034" y="4201467"/>
            <a:ext cx="4554966" cy="2476311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5ABE3A6B-BD83-40D1-9F7C-F20947862D0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5358" y="4201467"/>
            <a:ext cx="5020376" cy="2343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015959"/>
      </p:ext>
    </p:extLst>
  </p:cSld>
  <p:clrMapOvr>
    <a:masterClrMapping/>
  </p:clrMapOvr>
  <p:transition spd="med"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67" y="370418"/>
            <a:ext cx="442384" cy="55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548218" y="478368"/>
            <a:ext cx="5547782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133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Model Display and Summary</a:t>
            </a:r>
          </a:p>
        </p:txBody>
      </p:sp>
      <p:grpSp>
        <p:nvGrpSpPr>
          <p:cNvPr id="54" name="组合 53"/>
          <p:cNvGrpSpPr>
            <a:grpSpLocks/>
          </p:cNvGrpSpPr>
          <p:nvPr/>
        </p:nvGrpSpPr>
        <p:grpSpPr bwMode="auto">
          <a:xfrm>
            <a:off x="1383069" y="2164497"/>
            <a:ext cx="4223404" cy="2704063"/>
            <a:chOff x="2954339" y="1349947"/>
            <a:chExt cx="3657957" cy="1908578"/>
          </a:xfrm>
        </p:grpSpPr>
        <p:sp>
          <p:nvSpPr>
            <p:cNvPr id="21519" name="矩形 54"/>
            <p:cNvSpPr>
              <a:spLocks noChangeArrowheads="1"/>
            </p:cNvSpPr>
            <p:nvPr/>
          </p:nvSpPr>
          <p:spPr bwMode="auto">
            <a:xfrm>
              <a:off x="2954339" y="1694799"/>
              <a:ext cx="3657957" cy="15637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en-US" altLang="zh-CN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if more conditions are set, it is possible to determine how likely it is caused by something.</a:t>
              </a:r>
            </a:p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en-US" altLang="zh-CN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if the traffic is currently congested and it is a Wednesday in August, there is 11.17% that now is 5p.m.</a:t>
              </a:r>
            </a:p>
          </p:txBody>
        </p:sp>
        <p:sp>
          <p:nvSpPr>
            <p:cNvPr id="21520" name="矩形 55"/>
            <p:cNvSpPr>
              <a:spLocks noChangeArrowheads="1"/>
            </p:cNvSpPr>
            <p:nvPr/>
          </p:nvSpPr>
          <p:spPr bwMode="auto">
            <a:xfrm>
              <a:off x="2963100" y="1349947"/>
              <a:ext cx="778733" cy="325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Diagnostic</a:t>
              </a:r>
              <a:endPara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pic>
        <p:nvPicPr>
          <p:cNvPr id="4" name="图片 3">
            <a:extLst>
              <a:ext uri="{FF2B5EF4-FFF2-40B4-BE49-F238E27FC236}">
                <a16:creationId xmlns:a16="http://schemas.microsoft.com/office/drawing/2014/main" id="{1FA70ADB-C75A-4773-8DEB-716844529B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2750" y="239184"/>
            <a:ext cx="3821343" cy="6379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200920"/>
      </p:ext>
    </p:extLst>
  </p:cSld>
  <p:clrMapOvr>
    <a:masterClrMapping/>
  </p:clrMapOvr>
  <p:transition spd="med"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67" y="370418"/>
            <a:ext cx="442384" cy="55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548218" y="478368"/>
            <a:ext cx="5547782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133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Model Display and Summary</a:t>
            </a:r>
          </a:p>
        </p:txBody>
      </p:sp>
      <p:grpSp>
        <p:nvGrpSpPr>
          <p:cNvPr id="54" name="组合 53"/>
          <p:cNvGrpSpPr>
            <a:grpSpLocks/>
          </p:cNvGrpSpPr>
          <p:nvPr/>
        </p:nvGrpSpPr>
        <p:grpSpPr bwMode="auto">
          <a:xfrm>
            <a:off x="1383069" y="2164497"/>
            <a:ext cx="4223404" cy="3784359"/>
            <a:chOff x="2954339" y="1349947"/>
            <a:chExt cx="3657957" cy="2671071"/>
          </a:xfrm>
        </p:grpSpPr>
        <p:sp>
          <p:nvSpPr>
            <p:cNvPr id="21519" name="矩形 54"/>
            <p:cNvSpPr>
              <a:spLocks noChangeArrowheads="1"/>
            </p:cNvSpPr>
            <p:nvPr/>
          </p:nvSpPr>
          <p:spPr bwMode="auto">
            <a:xfrm>
              <a:off x="2954339" y="1694799"/>
              <a:ext cx="3657957" cy="2326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en-US" altLang="zh-CN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Given the current conditions, the probability of current traffic congestion can then be derived. </a:t>
              </a:r>
            </a:p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en-US" altLang="zh-CN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For example, if it is 5pm on a Wednesday in August, the probability of congestion is 82.69%, i.e. there is a high probability of traffic congestion, and early intervention can be made.</a:t>
              </a:r>
            </a:p>
          </p:txBody>
        </p:sp>
        <p:sp>
          <p:nvSpPr>
            <p:cNvPr id="21520" name="矩形 55"/>
            <p:cNvSpPr>
              <a:spLocks noChangeArrowheads="1"/>
            </p:cNvSpPr>
            <p:nvPr/>
          </p:nvSpPr>
          <p:spPr bwMode="auto">
            <a:xfrm>
              <a:off x="2963100" y="1349947"/>
              <a:ext cx="1434481" cy="325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Predictive</a:t>
              </a:r>
              <a:endPara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pic>
        <p:nvPicPr>
          <p:cNvPr id="6" name="图片 5">
            <a:extLst>
              <a:ext uri="{FF2B5EF4-FFF2-40B4-BE49-F238E27FC236}">
                <a16:creationId xmlns:a16="http://schemas.microsoft.com/office/drawing/2014/main" id="{9467D609-20D9-4CC6-92D2-77EF0EDBB5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4010" y="688650"/>
            <a:ext cx="4223405" cy="5659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469225"/>
      </p:ext>
    </p:extLst>
  </p:cSld>
  <p:clrMapOvr>
    <a:masterClrMapping/>
  </p:clrMapOvr>
  <p:transition spd="med"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67" y="370418"/>
            <a:ext cx="442384" cy="55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548218" y="478368"/>
            <a:ext cx="5547782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133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Model Display and Summary</a:t>
            </a:r>
          </a:p>
        </p:txBody>
      </p:sp>
      <p:grpSp>
        <p:nvGrpSpPr>
          <p:cNvPr id="54" name="组合 53"/>
          <p:cNvGrpSpPr>
            <a:grpSpLocks/>
          </p:cNvGrpSpPr>
          <p:nvPr/>
        </p:nvGrpSpPr>
        <p:grpSpPr bwMode="auto">
          <a:xfrm>
            <a:off x="1383069" y="2164497"/>
            <a:ext cx="4223404" cy="1983865"/>
            <a:chOff x="2954339" y="1349947"/>
            <a:chExt cx="3657957" cy="1400249"/>
          </a:xfrm>
        </p:grpSpPr>
        <p:sp>
          <p:nvSpPr>
            <p:cNvPr id="21519" name="矩形 54"/>
            <p:cNvSpPr>
              <a:spLocks noChangeArrowheads="1"/>
            </p:cNvSpPr>
            <p:nvPr/>
          </p:nvSpPr>
          <p:spPr bwMode="auto">
            <a:xfrm>
              <a:off x="2954339" y="1694799"/>
              <a:ext cx="3657957" cy="10553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en-US" altLang="zh-CN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If it is currently 7am on a Tuesday in April, then the probability of congestion is only 15.56%, i.e. there is a high probability of no congestion.</a:t>
              </a:r>
            </a:p>
          </p:txBody>
        </p:sp>
        <p:sp>
          <p:nvSpPr>
            <p:cNvPr id="21520" name="矩形 55"/>
            <p:cNvSpPr>
              <a:spLocks noChangeArrowheads="1"/>
            </p:cNvSpPr>
            <p:nvPr/>
          </p:nvSpPr>
          <p:spPr bwMode="auto">
            <a:xfrm>
              <a:off x="2963100" y="1349947"/>
              <a:ext cx="1434481" cy="325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Predictive</a:t>
              </a:r>
              <a:endPara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0FD60CD8-475F-44F4-8F23-04142546E6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0284" y="688650"/>
            <a:ext cx="3490540" cy="5577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842726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67" y="370418"/>
            <a:ext cx="442384" cy="55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548218" y="478368"/>
            <a:ext cx="3423147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133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Background Information</a:t>
            </a:r>
          </a:p>
        </p:txBody>
      </p:sp>
      <p:grpSp>
        <p:nvGrpSpPr>
          <p:cNvPr id="54" name="组合 53"/>
          <p:cNvGrpSpPr>
            <a:grpSpLocks/>
          </p:cNvGrpSpPr>
          <p:nvPr/>
        </p:nvGrpSpPr>
        <p:grpSpPr bwMode="auto">
          <a:xfrm>
            <a:off x="1153585" y="1485902"/>
            <a:ext cx="9992783" cy="1263669"/>
            <a:chOff x="2954339" y="1349947"/>
            <a:chExt cx="7162269" cy="891922"/>
          </a:xfrm>
        </p:grpSpPr>
        <p:sp>
          <p:nvSpPr>
            <p:cNvPr id="21519" name="矩形 54"/>
            <p:cNvSpPr>
              <a:spLocks noChangeArrowheads="1"/>
            </p:cNvSpPr>
            <p:nvPr/>
          </p:nvSpPr>
          <p:spPr bwMode="auto">
            <a:xfrm>
              <a:off x="2954339" y="1694800"/>
              <a:ext cx="7162269" cy="5470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en-US" altLang="zh-CN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the number of cars and also the congestion is constantly increasing</a:t>
              </a:r>
            </a:p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en-US" altLang="zh-CN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Many cities suffer from traffic congestion</a:t>
              </a:r>
            </a:p>
          </p:txBody>
        </p:sp>
        <p:sp>
          <p:nvSpPr>
            <p:cNvPr id="21520" name="矩形 55"/>
            <p:cNvSpPr>
              <a:spLocks noChangeArrowheads="1"/>
            </p:cNvSpPr>
            <p:nvPr/>
          </p:nvSpPr>
          <p:spPr bwMode="auto">
            <a:xfrm>
              <a:off x="2963100" y="1349947"/>
              <a:ext cx="2669224" cy="325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Serious traffic problems</a:t>
              </a:r>
              <a:endPara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DE77B113-1DF4-4D69-9A01-41D10F6820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106" y="3110945"/>
            <a:ext cx="2789757" cy="3352357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0FD4F30A-8DF5-4FC6-980F-44FC4B076C0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808" y="3110944"/>
            <a:ext cx="4511921" cy="3352358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67" y="370418"/>
            <a:ext cx="442384" cy="55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548218" y="478368"/>
            <a:ext cx="5547782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133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Model Display and Summary</a:t>
            </a:r>
          </a:p>
        </p:txBody>
      </p:sp>
      <p:grpSp>
        <p:nvGrpSpPr>
          <p:cNvPr id="54" name="组合 53"/>
          <p:cNvGrpSpPr>
            <a:grpSpLocks/>
          </p:cNvGrpSpPr>
          <p:nvPr/>
        </p:nvGrpSpPr>
        <p:grpSpPr bwMode="auto">
          <a:xfrm>
            <a:off x="1383068" y="2164498"/>
            <a:ext cx="9284931" cy="2343962"/>
            <a:chOff x="2954339" y="1349947"/>
            <a:chExt cx="3607873" cy="1654412"/>
          </a:xfrm>
        </p:grpSpPr>
        <p:sp>
          <p:nvSpPr>
            <p:cNvPr id="21519" name="矩形 54"/>
            <p:cNvSpPr>
              <a:spLocks noChangeArrowheads="1"/>
            </p:cNvSpPr>
            <p:nvPr/>
          </p:nvSpPr>
          <p:spPr bwMode="auto">
            <a:xfrm>
              <a:off x="2954339" y="1694797"/>
              <a:ext cx="3607873" cy="1309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en-US" altLang="zh-CN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The amount of data we have is still not enough</a:t>
              </a:r>
            </a:p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en-US" altLang="zh-CN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Correction of the relationship between month and day of the week is in fact a simplification of the model</a:t>
              </a:r>
            </a:p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en-US" altLang="zh-CN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Too few data at the moment of the occurrence of an unexpected situation</a:t>
              </a:r>
            </a:p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en-US" altLang="zh-CN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too few a sample, which leads to predictions such as "100% certainty of no congestion"</a:t>
              </a:r>
            </a:p>
          </p:txBody>
        </p:sp>
        <p:sp>
          <p:nvSpPr>
            <p:cNvPr id="21520" name="矩形 55"/>
            <p:cNvSpPr>
              <a:spLocks noChangeArrowheads="1"/>
            </p:cNvSpPr>
            <p:nvPr/>
          </p:nvSpPr>
          <p:spPr bwMode="auto">
            <a:xfrm>
              <a:off x="2963100" y="1349947"/>
              <a:ext cx="802886" cy="325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Drawbacks</a:t>
              </a:r>
              <a:endPara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3413740"/>
      </p:ext>
    </p:extLst>
  </p:cSld>
  <p:clrMapOvr>
    <a:masterClrMapping/>
  </p:clrMapOvr>
  <p:transition spd="med"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文本框 213"/>
          <p:cNvSpPr txBox="1">
            <a:spLocks noChangeArrowheads="1"/>
          </p:cNvSpPr>
          <p:nvPr/>
        </p:nvSpPr>
        <p:spPr bwMode="auto">
          <a:xfrm>
            <a:off x="2409825" y="3002631"/>
            <a:ext cx="737234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/>
            <a:r>
              <a:rPr lang="en-US" altLang="zh-CN" sz="4000" b="1" dirty="0">
                <a:solidFill>
                  <a:schemeClr val="bg1"/>
                </a:solidFill>
                <a:latin typeface="Arial" panose="020B0604020202020204" pitchFamily="34" charset="0"/>
                <a:ea typeface="方正正纤黑简体" pitchFamily="2" charset="-122"/>
                <a:cs typeface="Arial" panose="020B0604020202020204" pitchFamily="34" charset="0"/>
              </a:rPr>
              <a:t>Thank you for listening!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方正正纤黑简体" pitchFamily="2" charset="-122"/>
              <a:cs typeface="Arial" panose="020B0604020202020204" pitchFamily="34" charset="0"/>
            </a:endParaRPr>
          </a:p>
        </p:txBody>
      </p:sp>
      <p:sp>
        <p:nvSpPr>
          <p:cNvPr id="216" name="文本框 215"/>
          <p:cNvSpPr txBox="1"/>
          <p:nvPr/>
        </p:nvSpPr>
        <p:spPr>
          <a:xfrm>
            <a:off x="4515907" y="4077382"/>
            <a:ext cx="316018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 by Xingyu Xing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8" name="矩形 217"/>
          <p:cNvSpPr/>
          <p:nvPr/>
        </p:nvSpPr>
        <p:spPr>
          <a:xfrm>
            <a:off x="3636434" y="3716867"/>
            <a:ext cx="1195917" cy="110067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67">
              <a:solidFill>
                <a:schemeClr val="bg1"/>
              </a:solidFill>
            </a:endParaRPr>
          </a:p>
        </p:txBody>
      </p:sp>
      <p:sp>
        <p:nvSpPr>
          <p:cNvPr id="219" name="矩形 218"/>
          <p:cNvSpPr/>
          <p:nvPr/>
        </p:nvSpPr>
        <p:spPr>
          <a:xfrm>
            <a:off x="4832351" y="3716867"/>
            <a:ext cx="1195916" cy="110067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67">
              <a:solidFill>
                <a:schemeClr val="bg1"/>
              </a:solidFill>
            </a:endParaRPr>
          </a:p>
        </p:txBody>
      </p:sp>
      <p:sp>
        <p:nvSpPr>
          <p:cNvPr id="220" name="矩形 219"/>
          <p:cNvSpPr/>
          <p:nvPr/>
        </p:nvSpPr>
        <p:spPr>
          <a:xfrm>
            <a:off x="6028267" y="3723217"/>
            <a:ext cx="1195917" cy="110067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67">
              <a:solidFill>
                <a:schemeClr val="bg1"/>
              </a:solidFill>
            </a:endParaRPr>
          </a:p>
        </p:txBody>
      </p:sp>
      <p:sp>
        <p:nvSpPr>
          <p:cNvPr id="221" name="矩形 220"/>
          <p:cNvSpPr/>
          <p:nvPr/>
        </p:nvSpPr>
        <p:spPr>
          <a:xfrm>
            <a:off x="7224185" y="3725333"/>
            <a:ext cx="1195916" cy="112184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67">
              <a:solidFill>
                <a:schemeClr val="bg1"/>
              </a:solidFill>
            </a:endParaRPr>
          </a:p>
        </p:txBody>
      </p:sp>
      <p:grpSp>
        <p:nvGrpSpPr>
          <p:cNvPr id="222" name="组合 221"/>
          <p:cNvGrpSpPr>
            <a:grpSpLocks/>
          </p:cNvGrpSpPr>
          <p:nvPr/>
        </p:nvGrpSpPr>
        <p:grpSpPr bwMode="auto">
          <a:xfrm>
            <a:off x="5272618" y="944033"/>
            <a:ext cx="1504949" cy="1507067"/>
            <a:chOff x="1928879" y="1944350"/>
            <a:chExt cx="1129689" cy="1129689"/>
          </a:xfrm>
        </p:grpSpPr>
        <p:sp>
          <p:nvSpPr>
            <p:cNvPr id="223" name="椭圆 222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4" name="Freeform 7"/>
            <p:cNvSpPr>
              <a:spLocks noEditPoints="1"/>
            </p:cNvSpPr>
            <p:nvPr/>
          </p:nvSpPr>
          <p:spPr bwMode="auto">
            <a:xfrm>
              <a:off x="2108421" y="2226772"/>
              <a:ext cx="751538" cy="615617"/>
            </a:xfrm>
            <a:custGeom>
              <a:avLst/>
              <a:gdLst>
                <a:gd name="T0" fmla="*/ 310 w 563"/>
                <a:gd name="T1" fmla="*/ 372 h 461"/>
                <a:gd name="T2" fmla="*/ 321 w 563"/>
                <a:gd name="T3" fmla="*/ 370 h 461"/>
                <a:gd name="T4" fmla="*/ 552 w 563"/>
                <a:gd name="T5" fmla="*/ 248 h 461"/>
                <a:gd name="T6" fmla="*/ 559 w 563"/>
                <a:gd name="T7" fmla="*/ 226 h 461"/>
                <a:gd name="T8" fmla="*/ 537 w 563"/>
                <a:gd name="T9" fmla="*/ 220 h 461"/>
                <a:gd name="T10" fmla="*/ 311 w 563"/>
                <a:gd name="T11" fmla="*/ 339 h 461"/>
                <a:gd name="T12" fmla="*/ 59 w 563"/>
                <a:gd name="T13" fmla="*/ 285 h 461"/>
                <a:gd name="T14" fmla="*/ 38 w 563"/>
                <a:gd name="T15" fmla="*/ 253 h 461"/>
                <a:gd name="T16" fmla="*/ 71 w 563"/>
                <a:gd name="T17" fmla="*/ 232 h 461"/>
                <a:gd name="T18" fmla="*/ 313 w 563"/>
                <a:gd name="T19" fmla="*/ 283 h 461"/>
                <a:gd name="T20" fmla="*/ 321 w 563"/>
                <a:gd name="T21" fmla="*/ 281 h 461"/>
                <a:gd name="T22" fmla="*/ 552 w 563"/>
                <a:gd name="T23" fmla="*/ 159 h 461"/>
                <a:gd name="T24" fmla="*/ 559 w 563"/>
                <a:gd name="T25" fmla="*/ 138 h 461"/>
                <a:gd name="T26" fmla="*/ 537 w 563"/>
                <a:gd name="T27" fmla="*/ 131 h 461"/>
                <a:gd name="T28" fmla="*/ 310 w 563"/>
                <a:gd name="T29" fmla="*/ 251 h 461"/>
                <a:gd name="T30" fmla="*/ 59 w 563"/>
                <a:gd name="T31" fmla="*/ 197 h 461"/>
                <a:gd name="T32" fmla="*/ 38 w 563"/>
                <a:gd name="T33" fmla="*/ 164 h 461"/>
                <a:gd name="T34" fmla="*/ 71 w 563"/>
                <a:gd name="T35" fmla="*/ 143 h 461"/>
                <a:gd name="T36" fmla="*/ 298 w 563"/>
                <a:gd name="T37" fmla="*/ 191 h 461"/>
                <a:gd name="T38" fmla="*/ 306 w 563"/>
                <a:gd name="T39" fmla="*/ 189 h 461"/>
                <a:gd name="T40" fmla="*/ 538 w 563"/>
                <a:gd name="T41" fmla="*/ 69 h 461"/>
                <a:gd name="T42" fmla="*/ 535 w 563"/>
                <a:gd name="T43" fmla="*/ 48 h 461"/>
                <a:gd name="T44" fmla="*/ 310 w 563"/>
                <a:gd name="T45" fmla="*/ 4 h 461"/>
                <a:gd name="T46" fmla="*/ 249 w 563"/>
                <a:gd name="T47" fmla="*/ 12 h 461"/>
                <a:gd name="T48" fmla="*/ 41 w 563"/>
                <a:gd name="T49" fmla="*/ 114 h 461"/>
                <a:gd name="T50" fmla="*/ 33 w 563"/>
                <a:gd name="T51" fmla="*/ 119 h 461"/>
                <a:gd name="T52" fmla="*/ 7 w 563"/>
                <a:gd name="T53" fmla="*/ 157 h 461"/>
                <a:gd name="T54" fmla="*/ 25 w 563"/>
                <a:gd name="T55" fmla="*/ 214 h 461"/>
                <a:gd name="T56" fmla="*/ 7 w 563"/>
                <a:gd name="T57" fmla="*/ 246 h 461"/>
                <a:gd name="T58" fmla="*/ 25 w 563"/>
                <a:gd name="T59" fmla="*/ 303 h 461"/>
                <a:gd name="T60" fmla="*/ 7 w 563"/>
                <a:gd name="T61" fmla="*/ 335 h 461"/>
                <a:gd name="T62" fmla="*/ 52 w 563"/>
                <a:gd name="T63" fmla="*/ 405 h 461"/>
                <a:gd name="T64" fmla="*/ 311 w 563"/>
                <a:gd name="T65" fmla="*/ 460 h 461"/>
                <a:gd name="T66" fmla="*/ 321 w 563"/>
                <a:gd name="T67" fmla="*/ 459 h 461"/>
                <a:gd name="T68" fmla="*/ 552 w 563"/>
                <a:gd name="T69" fmla="*/ 337 h 461"/>
                <a:gd name="T70" fmla="*/ 559 w 563"/>
                <a:gd name="T71" fmla="*/ 315 h 461"/>
                <a:gd name="T72" fmla="*/ 537 w 563"/>
                <a:gd name="T73" fmla="*/ 308 h 461"/>
                <a:gd name="T74" fmla="*/ 310 w 563"/>
                <a:gd name="T75" fmla="*/ 428 h 461"/>
                <a:gd name="T76" fmla="*/ 59 w 563"/>
                <a:gd name="T77" fmla="*/ 374 h 461"/>
                <a:gd name="T78" fmla="*/ 38 w 563"/>
                <a:gd name="T79" fmla="*/ 341 h 461"/>
                <a:gd name="T80" fmla="*/ 71 w 563"/>
                <a:gd name="T81" fmla="*/ 320 h 461"/>
                <a:gd name="T82" fmla="*/ 310 w 563"/>
                <a:gd name="T83" fmla="*/ 372 h 461"/>
                <a:gd name="T84" fmla="*/ 296 w 563"/>
                <a:gd name="T85" fmla="*/ 57 h 461"/>
                <a:gd name="T86" fmla="*/ 404 w 563"/>
                <a:gd name="T87" fmla="*/ 78 h 461"/>
                <a:gd name="T88" fmla="*/ 357 w 563"/>
                <a:gd name="T89" fmla="*/ 101 h 461"/>
                <a:gd name="T90" fmla="*/ 249 w 563"/>
                <a:gd name="T91" fmla="*/ 79 h 461"/>
                <a:gd name="T92" fmla="*/ 296 w 563"/>
                <a:gd name="T93" fmla="*/ 57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63" h="461">
                  <a:moveTo>
                    <a:pt x="310" y="372"/>
                  </a:moveTo>
                  <a:cubicBezTo>
                    <a:pt x="314" y="372"/>
                    <a:pt x="318" y="371"/>
                    <a:pt x="321" y="370"/>
                  </a:cubicBezTo>
                  <a:cubicBezTo>
                    <a:pt x="552" y="248"/>
                    <a:pt x="552" y="248"/>
                    <a:pt x="552" y="248"/>
                  </a:cubicBezTo>
                  <a:cubicBezTo>
                    <a:pt x="560" y="244"/>
                    <a:pt x="563" y="234"/>
                    <a:pt x="559" y="226"/>
                  </a:cubicBezTo>
                  <a:cubicBezTo>
                    <a:pt x="555" y="218"/>
                    <a:pt x="545" y="215"/>
                    <a:pt x="537" y="220"/>
                  </a:cubicBezTo>
                  <a:cubicBezTo>
                    <a:pt x="311" y="339"/>
                    <a:pt x="311" y="339"/>
                    <a:pt x="311" y="339"/>
                  </a:cubicBezTo>
                  <a:cubicBezTo>
                    <a:pt x="59" y="285"/>
                    <a:pt x="59" y="285"/>
                    <a:pt x="59" y="285"/>
                  </a:cubicBezTo>
                  <a:cubicBezTo>
                    <a:pt x="44" y="282"/>
                    <a:pt x="35" y="268"/>
                    <a:pt x="38" y="253"/>
                  </a:cubicBezTo>
                  <a:cubicBezTo>
                    <a:pt x="41" y="238"/>
                    <a:pt x="56" y="228"/>
                    <a:pt x="71" y="232"/>
                  </a:cubicBezTo>
                  <a:cubicBezTo>
                    <a:pt x="71" y="232"/>
                    <a:pt x="313" y="283"/>
                    <a:pt x="313" y="283"/>
                  </a:cubicBezTo>
                  <a:cubicBezTo>
                    <a:pt x="316" y="283"/>
                    <a:pt x="318" y="283"/>
                    <a:pt x="321" y="281"/>
                  </a:cubicBezTo>
                  <a:cubicBezTo>
                    <a:pt x="552" y="159"/>
                    <a:pt x="552" y="159"/>
                    <a:pt x="552" y="159"/>
                  </a:cubicBezTo>
                  <a:cubicBezTo>
                    <a:pt x="560" y="155"/>
                    <a:pt x="563" y="146"/>
                    <a:pt x="559" y="138"/>
                  </a:cubicBezTo>
                  <a:cubicBezTo>
                    <a:pt x="555" y="130"/>
                    <a:pt x="545" y="127"/>
                    <a:pt x="537" y="131"/>
                  </a:cubicBezTo>
                  <a:cubicBezTo>
                    <a:pt x="310" y="251"/>
                    <a:pt x="310" y="251"/>
                    <a:pt x="310" y="251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44" y="194"/>
                    <a:pt x="35" y="179"/>
                    <a:pt x="38" y="164"/>
                  </a:cubicBezTo>
                  <a:cubicBezTo>
                    <a:pt x="41" y="149"/>
                    <a:pt x="56" y="140"/>
                    <a:pt x="71" y="143"/>
                  </a:cubicBezTo>
                  <a:cubicBezTo>
                    <a:pt x="71" y="143"/>
                    <a:pt x="297" y="191"/>
                    <a:pt x="298" y="191"/>
                  </a:cubicBezTo>
                  <a:cubicBezTo>
                    <a:pt x="301" y="191"/>
                    <a:pt x="303" y="191"/>
                    <a:pt x="306" y="189"/>
                  </a:cubicBezTo>
                  <a:cubicBezTo>
                    <a:pt x="306" y="189"/>
                    <a:pt x="538" y="69"/>
                    <a:pt x="538" y="69"/>
                  </a:cubicBezTo>
                  <a:cubicBezTo>
                    <a:pt x="554" y="61"/>
                    <a:pt x="553" y="51"/>
                    <a:pt x="535" y="48"/>
                  </a:cubicBezTo>
                  <a:cubicBezTo>
                    <a:pt x="310" y="4"/>
                    <a:pt x="310" y="4"/>
                    <a:pt x="310" y="4"/>
                  </a:cubicBezTo>
                  <a:cubicBezTo>
                    <a:pt x="292" y="0"/>
                    <a:pt x="265" y="4"/>
                    <a:pt x="249" y="12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38" y="116"/>
                    <a:pt x="35" y="118"/>
                    <a:pt x="33" y="119"/>
                  </a:cubicBezTo>
                  <a:cubicBezTo>
                    <a:pt x="20" y="128"/>
                    <a:pt x="10" y="141"/>
                    <a:pt x="7" y="157"/>
                  </a:cubicBezTo>
                  <a:cubicBezTo>
                    <a:pt x="2" y="179"/>
                    <a:pt x="10" y="200"/>
                    <a:pt x="25" y="214"/>
                  </a:cubicBezTo>
                  <a:cubicBezTo>
                    <a:pt x="16" y="222"/>
                    <a:pt x="9" y="233"/>
                    <a:pt x="7" y="246"/>
                  </a:cubicBezTo>
                  <a:cubicBezTo>
                    <a:pt x="2" y="268"/>
                    <a:pt x="10" y="289"/>
                    <a:pt x="25" y="303"/>
                  </a:cubicBezTo>
                  <a:cubicBezTo>
                    <a:pt x="16" y="311"/>
                    <a:pt x="9" y="322"/>
                    <a:pt x="7" y="335"/>
                  </a:cubicBezTo>
                  <a:cubicBezTo>
                    <a:pt x="0" y="367"/>
                    <a:pt x="20" y="399"/>
                    <a:pt x="52" y="405"/>
                  </a:cubicBezTo>
                  <a:cubicBezTo>
                    <a:pt x="52" y="405"/>
                    <a:pt x="310" y="461"/>
                    <a:pt x="311" y="460"/>
                  </a:cubicBezTo>
                  <a:cubicBezTo>
                    <a:pt x="314" y="460"/>
                    <a:pt x="318" y="460"/>
                    <a:pt x="321" y="459"/>
                  </a:cubicBezTo>
                  <a:cubicBezTo>
                    <a:pt x="552" y="337"/>
                    <a:pt x="552" y="337"/>
                    <a:pt x="552" y="337"/>
                  </a:cubicBezTo>
                  <a:cubicBezTo>
                    <a:pt x="560" y="332"/>
                    <a:pt x="563" y="323"/>
                    <a:pt x="559" y="315"/>
                  </a:cubicBezTo>
                  <a:cubicBezTo>
                    <a:pt x="555" y="307"/>
                    <a:pt x="545" y="304"/>
                    <a:pt x="537" y="308"/>
                  </a:cubicBezTo>
                  <a:cubicBezTo>
                    <a:pt x="310" y="428"/>
                    <a:pt x="310" y="428"/>
                    <a:pt x="310" y="428"/>
                  </a:cubicBezTo>
                  <a:cubicBezTo>
                    <a:pt x="59" y="374"/>
                    <a:pt x="59" y="374"/>
                    <a:pt x="59" y="374"/>
                  </a:cubicBezTo>
                  <a:cubicBezTo>
                    <a:pt x="44" y="371"/>
                    <a:pt x="35" y="356"/>
                    <a:pt x="38" y="341"/>
                  </a:cubicBezTo>
                  <a:cubicBezTo>
                    <a:pt x="41" y="327"/>
                    <a:pt x="56" y="317"/>
                    <a:pt x="71" y="320"/>
                  </a:cubicBezTo>
                  <a:cubicBezTo>
                    <a:pt x="71" y="320"/>
                    <a:pt x="309" y="372"/>
                    <a:pt x="310" y="372"/>
                  </a:cubicBezTo>
                  <a:close/>
                  <a:moveTo>
                    <a:pt x="296" y="57"/>
                  </a:moveTo>
                  <a:cubicBezTo>
                    <a:pt x="404" y="78"/>
                    <a:pt x="404" y="78"/>
                    <a:pt x="404" y="78"/>
                  </a:cubicBezTo>
                  <a:cubicBezTo>
                    <a:pt x="357" y="101"/>
                    <a:pt x="357" y="101"/>
                    <a:pt x="357" y="101"/>
                  </a:cubicBezTo>
                  <a:cubicBezTo>
                    <a:pt x="249" y="79"/>
                    <a:pt x="249" y="79"/>
                    <a:pt x="249" y="79"/>
                  </a:cubicBezTo>
                  <a:lnTo>
                    <a:pt x="296" y="5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33933277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67" y="370418"/>
            <a:ext cx="442384" cy="55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548218" y="478368"/>
            <a:ext cx="3423147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133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Background Information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6730BEFF-D831-4B16-B99F-F93581572DEF}"/>
              </a:ext>
            </a:extLst>
          </p:cNvPr>
          <p:cNvGrpSpPr/>
          <p:nvPr/>
        </p:nvGrpSpPr>
        <p:grpSpPr>
          <a:xfrm>
            <a:off x="2529097" y="1577789"/>
            <a:ext cx="7133805" cy="3842424"/>
            <a:chOff x="2144666" y="1397466"/>
            <a:chExt cx="7884555" cy="4372370"/>
          </a:xfrm>
        </p:grpSpPr>
        <p:sp>
          <p:nvSpPr>
            <p:cNvPr id="21520" name="矩形 55"/>
            <p:cNvSpPr>
              <a:spLocks noChangeArrowheads="1"/>
            </p:cNvSpPr>
            <p:nvPr/>
          </p:nvSpPr>
          <p:spPr bwMode="auto">
            <a:xfrm>
              <a:off x="5158082" y="3198167"/>
              <a:ext cx="187583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Congestion</a:t>
              </a:r>
              <a:endPara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9991C2F1-63D1-4EF4-945A-890A372BE4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19551" y="1701288"/>
              <a:ext cx="3752897" cy="3585628"/>
              <a:chOff x="3065829" y="2668267"/>
              <a:chExt cx="1872107" cy="1761728"/>
            </a:xfrm>
          </p:grpSpPr>
          <p:sp>
            <p:nvSpPr>
              <p:cNvPr id="10" name="椭圆 9">
                <a:extLst>
                  <a:ext uri="{FF2B5EF4-FFF2-40B4-BE49-F238E27FC236}">
                    <a16:creationId xmlns:a16="http://schemas.microsoft.com/office/drawing/2014/main" id="{82ABF836-8F8B-4757-BA17-E2B2F8121B8C}"/>
                  </a:ext>
                </a:extLst>
              </p:cNvPr>
              <p:cNvSpPr/>
              <p:nvPr/>
            </p:nvSpPr>
            <p:spPr>
              <a:xfrm>
                <a:off x="3114376" y="2668267"/>
                <a:ext cx="1762875" cy="1761728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indent="1143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indent="2286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indent="3429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4572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" name="椭圆 10">
                <a:extLst>
                  <a:ext uri="{FF2B5EF4-FFF2-40B4-BE49-F238E27FC236}">
                    <a16:creationId xmlns:a16="http://schemas.microsoft.com/office/drawing/2014/main" id="{B0B8A87B-17D1-463A-BC76-2185FA6DEE1A}"/>
                  </a:ext>
                </a:extLst>
              </p:cNvPr>
              <p:cNvSpPr/>
              <p:nvPr/>
            </p:nvSpPr>
            <p:spPr>
              <a:xfrm>
                <a:off x="4441842" y="2760911"/>
                <a:ext cx="119852" cy="11954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indent="1143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indent="2286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indent="3429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4572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椭圆 11">
                <a:extLst>
                  <a:ext uri="{FF2B5EF4-FFF2-40B4-BE49-F238E27FC236}">
                    <a16:creationId xmlns:a16="http://schemas.microsoft.com/office/drawing/2014/main" id="{808987F7-9B96-401B-96DC-1A2A0966525E}"/>
                  </a:ext>
                </a:extLst>
              </p:cNvPr>
              <p:cNvSpPr/>
              <p:nvPr/>
            </p:nvSpPr>
            <p:spPr>
              <a:xfrm>
                <a:off x="3439037" y="2760911"/>
                <a:ext cx="119851" cy="11954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indent="1143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indent="2286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indent="3429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4572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" name="椭圆 12">
                <a:extLst>
                  <a:ext uri="{FF2B5EF4-FFF2-40B4-BE49-F238E27FC236}">
                    <a16:creationId xmlns:a16="http://schemas.microsoft.com/office/drawing/2014/main" id="{A8601E39-AF9A-44B0-86B9-70C683FFEB56}"/>
                  </a:ext>
                </a:extLst>
              </p:cNvPr>
              <p:cNvSpPr/>
              <p:nvPr/>
            </p:nvSpPr>
            <p:spPr>
              <a:xfrm>
                <a:off x="3065829" y="3493096"/>
                <a:ext cx="119851" cy="11954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indent="1143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indent="2286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indent="3429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4572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椭圆 13">
                <a:extLst>
                  <a:ext uri="{FF2B5EF4-FFF2-40B4-BE49-F238E27FC236}">
                    <a16:creationId xmlns:a16="http://schemas.microsoft.com/office/drawing/2014/main" id="{1CB80718-1F10-4EAC-945B-4FCCCF821C37}"/>
                  </a:ext>
                </a:extLst>
              </p:cNvPr>
              <p:cNvSpPr/>
              <p:nvPr/>
            </p:nvSpPr>
            <p:spPr>
              <a:xfrm>
                <a:off x="4818084" y="3493096"/>
                <a:ext cx="119852" cy="11954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indent="1143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indent="2286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indent="3429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4572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椭圆 14">
                <a:extLst>
                  <a:ext uri="{FF2B5EF4-FFF2-40B4-BE49-F238E27FC236}">
                    <a16:creationId xmlns:a16="http://schemas.microsoft.com/office/drawing/2014/main" id="{963B91CB-6D98-43D2-BF95-27A8B7972A71}"/>
                  </a:ext>
                </a:extLst>
              </p:cNvPr>
              <p:cNvSpPr/>
              <p:nvPr/>
            </p:nvSpPr>
            <p:spPr>
              <a:xfrm>
                <a:off x="4441842" y="4223788"/>
                <a:ext cx="119852" cy="11954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indent="1143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indent="2286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indent="3429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4572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椭圆 15">
                <a:extLst>
                  <a:ext uri="{FF2B5EF4-FFF2-40B4-BE49-F238E27FC236}">
                    <a16:creationId xmlns:a16="http://schemas.microsoft.com/office/drawing/2014/main" id="{7618FA70-B1CA-42E6-97D7-D20A565C2C7C}"/>
                  </a:ext>
                </a:extLst>
              </p:cNvPr>
              <p:cNvSpPr/>
              <p:nvPr/>
            </p:nvSpPr>
            <p:spPr>
              <a:xfrm>
                <a:off x="3439037" y="4201373"/>
                <a:ext cx="119851" cy="11954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indent="1143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indent="2286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indent="3429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4572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17" name="组合 16">
                <a:extLst>
                  <a:ext uri="{FF2B5EF4-FFF2-40B4-BE49-F238E27FC236}">
                    <a16:creationId xmlns:a16="http://schemas.microsoft.com/office/drawing/2014/main" id="{1ECC96D6-E527-4DEC-8698-C13493AE7F1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281137" y="2972492"/>
                <a:ext cx="1153121" cy="1150754"/>
                <a:chOff x="3281137" y="2972492"/>
                <a:chExt cx="1153121" cy="1150754"/>
              </a:xfrm>
            </p:grpSpPr>
            <p:sp>
              <p:nvSpPr>
                <p:cNvPr id="18" name="任意多边形 47">
                  <a:extLst>
                    <a:ext uri="{FF2B5EF4-FFF2-40B4-BE49-F238E27FC236}">
                      <a16:creationId xmlns:a16="http://schemas.microsoft.com/office/drawing/2014/main" id="{B8D57B24-0309-40B4-9A09-086E1E6CD721}"/>
                    </a:ext>
                  </a:extLst>
                </p:cNvPr>
                <p:cNvSpPr/>
                <p:nvPr/>
              </p:nvSpPr>
              <p:spPr>
                <a:xfrm>
                  <a:off x="3622793" y="3909567"/>
                  <a:ext cx="153228" cy="213679"/>
                </a:xfrm>
                <a:custGeom>
                  <a:avLst/>
                  <a:gdLst>
                    <a:gd name="connsiteX0" fmla="*/ 0 w 425885"/>
                    <a:gd name="connsiteY0" fmla="*/ 588724 h 588724"/>
                    <a:gd name="connsiteX1" fmla="*/ 425885 w 425885"/>
                    <a:gd name="connsiteY1" fmla="*/ 0 h 588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25885" h="588724">
                      <a:moveTo>
                        <a:pt x="0" y="588724"/>
                      </a:moveTo>
                      <a:lnTo>
                        <a:pt x="425885" y="0"/>
                      </a:lnTo>
                    </a:path>
                  </a:pathLst>
                </a:custGeom>
                <a:noFill/>
                <a:ln w="38100">
                  <a:solidFill>
                    <a:schemeClr val="bg1"/>
                  </a:solidFill>
                  <a:tailEnd type="stealt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algn="l" defTabSz="6858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342900" indent="114300" algn="l" defTabSz="6858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685800" indent="228600" algn="l" defTabSz="6858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028700" indent="342900" algn="l" defTabSz="6858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371600" indent="457200" algn="l" defTabSz="6858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9" name="任意多边形 48">
                  <a:extLst>
                    <a:ext uri="{FF2B5EF4-FFF2-40B4-BE49-F238E27FC236}">
                      <a16:creationId xmlns:a16="http://schemas.microsoft.com/office/drawing/2014/main" id="{8F4DD578-FF8E-43A1-8BF5-09BF52DD4F6A}"/>
                    </a:ext>
                  </a:extLst>
                </p:cNvPr>
                <p:cNvSpPr/>
                <p:nvPr/>
              </p:nvSpPr>
              <p:spPr>
                <a:xfrm flipV="1">
                  <a:off x="3281137" y="3517144"/>
                  <a:ext cx="259425" cy="43334"/>
                </a:xfrm>
                <a:custGeom>
                  <a:avLst/>
                  <a:gdLst>
                    <a:gd name="connsiteX0" fmla="*/ 0 w 739035"/>
                    <a:gd name="connsiteY0" fmla="*/ 0 h 0"/>
                    <a:gd name="connsiteX1" fmla="*/ 739035 w 739035"/>
                    <a:gd name="connsiteY1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39035">
                      <a:moveTo>
                        <a:pt x="0" y="0"/>
                      </a:moveTo>
                      <a:lnTo>
                        <a:pt x="739035" y="0"/>
                      </a:lnTo>
                    </a:path>
                  </a:pathLst>
                </a:custGeom>
                <a:noFill/>
                <a:ln w="38100">
                  <a:solidFill>
                    <a:schemeClr val="bg1"/>
                  </a:solidFill>
                  <a:tailEnd type="stealt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algn="l" defTabSz="6858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342900" indent="114300" algn="l" defTabSz="6858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685800" indent="228600" algn="l" defTabSz="6858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028700" indent="342900" algn="l" defTabSz="6858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371600" indent="457200" algn="l" defTabSz="6858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0" name="任意多边形 49">
                  <a:extLst>
                    <a:ext uri="{FF2B5EF4-FFF2-40B4-BE49-F238E27FC236}">
                      <a16:creationId xmlns:a16="http://schemas.microsoft.com/office/drawing/2014/main" id="{DE971A35-A953-4AFB-BEDF-246C826DE5C3}"/>
                    </a:ext>
                  </a:extLst>
                </p:cNvPr>
                <p:cNvSpPr/>
                <p:nvPr/>
              </p:nvSpPr>
              <p:spPr>
                <a:xfrm>
                  <a:off x="4291650" y="3909567"/>
                  <a:ext cx="142608" cy="213679"/>
                </a:xfrm>
                <a:custGeom>
                  <a:avLst/>
                  <a:gdLst>
                    <a:gd name="connsiteX0" fmla="*/ 413359 w 413359"/>
                    <a:gd name="connsiteY0" fmla="*/ 588724 h 588724"/>
                    <a:gd name="connsiteX1" fmla="*/ 0 w 413359"/>
                    <a:gd name="connsiteY1" fmla="*/ 0 h 588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13359" h="588724">
                      <a:moveTo>
                        <a:pt x="413359" y="588724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38100">
                  <a:solidFill>
                    <a:schemeClr val="bg1"/>
                  </a:solidFill>
                  <a:tailEnd type="stealt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algn="l" defTabSz="6858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342900" indent="114300" algn="l" defTabSz="6858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685800" indent="228600" algn="l" defTabSz="6858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028700" indent="342900" algn="l" defTabSz="6858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371600" indent="457200" algn="l" defTabSz="6858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2" name="任意多边形 51">
                  <a:extLst>
                    <a:ext uri="{FF2B5EF4-FFF2-40B4-BE49-F238E27FC236}">
                      <a16:creationId xmlns:a16="http://schemas.microsoft.com/office/drawing/2014/main" id="{F58AEE81-6EE6-4E19-92A2-4A3E1304F1DD}"/>
                    </a:ext>
                  </a:extLst>
                </p:cNvPr>
                <p:cNvSpPr/>
                <p:nvPr/>
              </p:nvSpPr>
              <p:spPr>
                <a:xfrm>
                  <a:off x="4277997" y="2972492"/>
                  <a:ext cx="156261" cy="209196"/>
                </a:xfrm>
                <a:custGeom>
                  <a:avLst/>
                  <a:gdLst>
                    <a:gd name="connsiteX0" fmla="*/ 425885 w 425885"/>
                    <a:gd name="connsiteY0" fmla="*/ 0 h 576197"/>
                    <a:gd name="connsiteX1" fmla="*/ 0 w 425885"/>
                    <a:gd name="connsiteY1" fmla="*/ 576197 h 576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25885" h="576197">
                      <a:moveTo>
                        <a:pt x="425885" y="0"/>
                      </a:moveTo>
                      <a:lnTo>
                        <a:pt x="0" y="576197"/>
                      </a:lnTo>
                    </a:path>
                  </a:pathLst>
                </a:custGeom>
                <a:noFill/>
                <a:ln w="38100">
                  <a:solidFill>
                    <a:schemeClr val="bg1"/>
                  </a:solidFill>
                  <a:tailEnd type="stealt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algn="l" defTabSz="6858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342900" indent="114300" algn="l" defTabSz="6858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685800" indent="228600" algn="l" defTabSz="6858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028700" indent="342900" algn="l" defTabSz="6858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371600" indent="457200" algn="l" defTabSz="6858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3" name="任意多边形 52">
                  <a:extLst>
                    <a:ext uri="{FF2B5EF4-FFF2-40B4-BE49-F238E27FC236}">
                      <a16:creationId xmlns:a16="http://schemas.microsoft.com/office/drawing/2014/main" id="{6FB5CA06-6C9E-45CA-A87D-C840EFE8C911}"/>
                    </a:ext>
                  </a:extLst>
                </p:cNvPr>
                <p:cNvSpPr/>
                <p:nvPr/>
              </p:nvSpPr>
              <p:spPr>
                <a:xfrm>
                  <a:off x="3596816" y="2972492"/>
                  <a:ext cx="141090" cy="209196"/>
                </a:xfrm>
                <a:custGeom>
                  <a:avLst/>
                  <a:gdLst>
                    <a:gd name="connsiteX0" fmla="*/ 0 w 388307"/>
                    <a:gd name="connsiteY0" fmla="*/ 0 h 576197"/>
                    <a:gd name="connsiteX1" fmla="*/ 388307 w 388307"/>
                    <a:gd name="connsiteY1" fmla="*/ 576197 h 576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88307" h="576197">
                      <a:moveTo>
                        <a:pt x="0" y="0"/>
                      </a:moveTo>
                      <a:lnTo>
                        <a:pt x="388307" y="576197"/>
                      </a:lnTo>
                    </a:path>
                  </a:pathLst>
                </a:custGeom>
                <a:noFill/>
                <a:ln w="38100">
                  <a:solidFill>
                    <a:schemeClr val="bg1"/>
                  </a:solidFill>
                  <a:tailEnd type="stealt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algn="l" defTabSz="6858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342900" indent="114300" algn="l" defTabSz="6858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685800" indent="228600" algn="l" defTabSz="6858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028700" indent="342900" algn="l" defTabSz="6858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371600" indent="457200" algn="l" defTabSz="6858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sp>
          <p:nvSpPr>
            <p:cNvPr id="24" name="矩形 55">
              <a:extLst>
                <a:ext uri="{FF2B5EF4-FFF2-40B4-BE49-F238E27FC236}">
                  <a16:creationId xmlns:a16="http://schemas.microsoft.com/office/drawing/2014/main" id="{608AB35B-DBB6-4A3F-94CD-735C21E064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4810" y="1549829"/>
              <a:ext cx="139416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Weather</a:t>
              </a:r>
              <a:endPara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矩形 55">
              <a:extLst>
                <a:ext uri="{FF2B5EF4-FFF2-40B4-BE49-F238E27FC236}">
                  <a16:creationId xmlns:a16="http://schemas.microsoft.com/office/drawing/2014/main" id="{8E4D057A-32EE-499D-A686-1C135B51C5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4666" y="3260228"/>
              <a:ext cx="144225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Visibility</a:t>
              </a:r>
              <a:endPara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7" name="矩形 55">
              <a:extLst>
                <a:ext uri="{FF2B5EF4-FFF2-40B4-BE49-F238E27FC236}">
                  <a16:creationId xmlns:a16="http://schemas.microsoft.com/office/drawing/2014/main" id="{FC7381EE-80D4-46D6-8827-28102246C0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9343" y="5308171"/>
              <a:ext cx="217963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Time of a Day</a:t>
              </a:r>
              <a:endPara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8" name="矩形 55">
              <a:extLst>
                <a:ext uri="{FF2B5EF4-FFF2-40B4-BE49-F238E27FC236}">
                  <a16:creationId xmlns:a16="http://schemas.microsoft.com/office/drawing/2014/main" id="{52A356CF-820D-4750-82CE-F42000F02D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09914" y="5304873"/>
              <a:ext cx="49244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…</a:t>
              </a:r>
              <a:endPara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9" name="矩形 55">
              <a:extLst>
                <a:ext uri="{FF2B5EF4-FFF2-40B4-BE49-F238E27FC236}">
                  <a16:creationId xmlns:a16="http://schemas.microsoft.com/office/drawing/2014/main" id="{C1615632-8268-4136-A08E-AF480472DD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72997" y="3270871"/>
              <a:ext cx="165622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Accidents</a:t>
              </a:r>
              <a:endPara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0" name="矩形 55">
              <a:extLst>
                <a:ext uri="{FF2B5EF4-FFF2-40B4-BE49-F238E27FC236}">
                  <a16:creationId xmlns:a16="http://schemas.microsoft.com/office/drawing/2014/main" id="{8A5B0858-5288-4207-8286-D93E5337E4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573" y="1397466"/>
              <a:ext cx="201369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Slipperiness</a:t>
              </a:r>
              <a:endPara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1" name="任意多边形 50">
              <a:extLst>
                <a:ext uri="{FF2B5EF4-FFF2-40B4-BE49-F238E27FC236}">
                  <a16:creationId xmlns:a16="http://schemas.microsoft.com/office/drawing/2014/main" id="{C11A88EA-FE3A-47CB-AA8F-1CEBF57D2218}"/>
                </a:ext>
              </a:extLst>
            </p:cNvPr>
            <p:cNvSpPr/>
            <p:nvPr/>
          </p:nvSpPr>
          <p:spPr bwMode="auto">
            <a:xfrm>
              <a:off x="7048822" y="3528926"/>
              <a:ext cx="495723" cy="88195"/>
            </a:xfrm>
            <a:custGeom>
              <a:avLst/>
              <a:gdLst>
                <a:gd name="connsiteX0" fmla="*/ 726510 w 726510"/>
                <a:gd name="connsiteY0" fmla="*/ 0 h 0"/>
                <a:gd name="connsiteX1" fmla="*/ 0 w 72651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26510">
                  <a:moveTo>
                    <a:pt x="726510" y="0"/>
                  </a:moveTo>
                  <a:lnTo>
                    <a:pt x="0" y="0"/>
                  </a:lnTo>
                </a:path>
              </a:pathLst>
            </a:custGeom>
            <a:noFill/>
            <a:ln w="38100">
              <a:solidFill>
                <a:schemeClr val="bg1"/>
              </a:solidFill>
              <a:tailEnd type="stealt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defTabSz="685800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indent="114300" algn="l" defTabSz="685800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indent="228600" algn="l" defTabSz="685800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indent="342900" algn="l" defTabSz="685800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indent="457200" algn="l" defTabSz="685800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2" name="矩形 55">
            <a:extLst>
              <a:ext uri="{FF2B5EF4-FFF2-40B4-BE49-F238E27FC236}">
                <a16:creationId xmlns:a16="http://schemas.microsoft.com/office/drawing/2014/main" id="{15FF71C1-C271-477B-869B-EC49C6F7EE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78640" y="5810072"/>
            <a:ext cx="48511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Diagnosis and Prediction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8970420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67" y="370418"/>
            <a:ext cx="442384" cy="55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548218" y="478368"/>
            <a:ext cx="3423147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133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Background Information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6730BEFF-D831-4B16-B99F-F93581572DEF}"/>
              </a:ext>
            </a:extLst>
          </p:cNvPr>
          <p:cNvGrpSpPr/>
          <p:nvPr/>
        </p:nvGrpSpPr>
        <p:grpSpPr>
          <a:xfrm>
            <a:off x="278956" y="1640542"/>
            <a:ext cx="7133805" cy="3842424"/>
            <a:chOff x="2144666" y="1397466"/>
            <a:chExt cx="7884555" cy="4372370"/>
          </a:xfrm>
        </p:grpSpPr>
        <p:sp>
          <p:nvSpPr>
            <p:cNvPr id="21520" name="矩形 55"/>
            <p:cNvSpPr>
              <a:spLocks noChangeArrowheads="1"/>
            </p:cNvSpPr>
            <p:nvPr/>
          </p:nvSpPr>
          <p:spPr bwMode="auto">
            <a:xfrm>
              <a:off x="5158082" y="3198167"/>
              <a:ext cx="187583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Congestion</a:t>
              </a:r>
              <a:endPara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9991C2F1-63D1-4EF4-945A-890A372BE4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19551" y="1701288"/>
              <a:ext cx="3752897" cy="3585628"/>
              <a:chOff x="3065829" y="2668267"/>
              <a:chExt cx="1872107" cy="1761728"/>
            </a:xfrm>
          </p:grpSpPr>
          <p:sp>
            <p:nvSpPr>
              <p:cNvPr id="10" name="椭圆 9">
                <a:extLst>
                  <a:ext uri="{FF2B5EF4-FFF2-40B4-BE49-F238E27FC236}">
                    <a16:creationId xmlns:a16="http://schemas.microsoft.com/office/drawing/2014/main" id="{82ABF836-8F8B-4757-BA17-E2B2F8121B8C}"/>
                  </a:ext>
                </a:extLst>
              </p:cNvPr>
              <p:cNvSpPr/>
              <p:nvPr/>
            </p:nvSpPr>
            <p:spPr>
              <a:xfrm>
                <a:off x="3114376" y="2668267"/>
                <a:ext cx="1762875" cy="1761728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indent="1143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indent="2286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indent="3429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4572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" name="椭圆 10">
                <a:extLst>
                  <a:ext uri="{FF2B5EF4-FFF2-40B4-BE49-F238E27FC236}">
                    <a16:creationId xmlns:a16="http://schemas.microsoft.com/office/drawing/2014/main" id="{B0B8A87B-17D1-463A-BC76-2185FA6DEE1A}"/>
                  </a:ext>
                </a:extLst>
              </p:cNvPr>
              <p:cNvSpPr/>
              <p:nvPr/>
            </p:nvSpPr>
            <p:spPr>
              <a:xfrm>
                <a:off x="4441842" y="2760911"/>
                <a:ext cx="119852" cy="11954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indent="1143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indent="2286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indent="3429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4572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椭圆 11">
                <a:extLst>
                  <a:ext uri="{FF2B5EF4-FFF2-40B4-BE49-F238E27FC236}">
                    <a16:creationId xmlns:a16="http://schemas.microsoft.com/office/drawing/2014/main" id="{808987F7-9B96-401B-96DC-1A2A0966525E}"/>
                  </a:ext>
                </a:extLst>
              </p:cNvPr>
              <p:cNvSpPr/>
              <p:nvPr/>
            </p:nvSpPr>
            <p:spPr>
              <a:xfrm>
                <a:off x="3439037" y="2760911"/>
                <a:ext cx="119851" cy="11954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indent="1143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indent="2286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indent="3429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4572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" name="椭圆 12">
                <a:extLst>
                  <a:ext uri="{FF2B5EF4-FFF2-40B4-BE49-F238E27FC236}">
                    <a16:creationId xmlns:a16="http://schemas.microsoft.com/office/drawing/2014/main" id="{A8601E39-AF9A-44B0-86B9-70C683FFEB56}"/>
                  </a:ext>
                </a:extLst>
              </p:cNvPr>
              <p:cNvSpPr/>
              <p:nvPr/>
            </p:nvSpPr>
            <p:spPr>
              <a:xfrm>
                <a:off x="3065829" y="3493096"/>
                <a:ext cx="119851" cy="11954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indent="1143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indent="2286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indent="3429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4572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椭圆 13">
                <a:extLst>
                  <a:ext uri="{FF2B5EF4-FFF2-40B4-BE49-F238E27FC236}">
                    <a16:creationId xmlns:a16="http://schemas.microsoft.com/office/drawing/2014/main" id="{1CB80718-1F10-4EAC-945B-4FCCCF821C37}"/>
                  </a:ext>
                </a:extLst>
              </p:cNvPr>
              <p:cNvSpPr/>
              <p:nvPr/>
            </p:nvSpPr>
            <p:spPr>
              <a:xfrm>
                <a:off x="4818084" y="3493096"/>
                <a:ext cx="119852" cy="11954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indent="1143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indent="2286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indent="3429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4572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椭圆 14">
                <a:extLst>
                  <a:ext uri="{FF2B5EF4-FFF2-40B4-BE49-F238E27FC236}">
                    <a16:creationId xmlns:a16="http://schemas.microsoft.com/office/drawing/2014/main" id="{963B91CB-6D98-43D2-BF95-27A8B7972A71}"/>
                  </a:ext>
                </a:extLst>
              </p:cNvPr>
              <p:cNvSpPr/>
              <p:nvPr/>
            </p:nvSpPr>
            <p:spPr>
              <a:xfrm>
                <a:off x="4441842" y="4223788"/>
                <a:ext cx="119852" cy="11954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indent="1143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indent="2286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indent="3429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4572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椭圆 15">
                <a:extLst>
                  <a:ext uri="{FF2B5EF4-FFF2-40B4-BE49-F238E27FC236}">
                    <a16:creationId xmlns:a16="http://schemas.microsoft.com/office/drawing/2014/main" id="{7618FA70-B1CA-42E6-97D7-D20A565C2C7C}"/>
                  </a:ext>
                </a:extLst>
              </p:cNvPr>
              <p:cNvSpPr/>
              <p:nvPr/>
            </p:nvSpPr>
            <p:spPr>
              <a:xfrm>
                <a:off x="3439037" y="4201373"/>
                <a:ext cx="119851" cy="11954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indent="1143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indent="2286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indent="3429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457200" algn="l" defTabSz="6858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3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17" name="组合 16">
                <a:extLst>
                  <a:ext uri="{FF2B5EF4-FFF2-40B4-BE49-F238E27FC236}">
                    <a16:creationId xmlns:a16="http://schemas.microsoft.com/office/drawing/2014/main" id="{1ECC96D6-E527-4DEC-8698-C13493AE7F1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281137" y="2972492"/>
                <a:ext cx="1153121" cy="1150754"/>
                <a:chOff x="3281137" y="2972492"/>
                <a:chExt cx="1153121" cy="1150754"/>
              </a:xfrm>
            </p:grpSpPr>
            <p:sp>
              <p:nvSpPr>
                <p:cNvPr id="18" name="任意多边形 47">
                  <a:extLst>
                    <a:ext uri="{FF2B5EF4-FFF2-40B4-BE49-F238E27FC236}">
                      <a16:creationId xmlns:a16="http://schemas.microsoft.com/office/drawing/2014/main" id="{B8D57B24-0309-40B4-9A09-086E1E6CD721}"/>
                    </a:ext>
                  </a:extLst>
                </p:cNvPr>
                <p:cNvSpPr/>
                <p:nvPr/>
              </p:nvSpPr>
              <p:spPr>
                <a:xfrm>
                  <a:off x="3622793" y="3909567"/>
                  <a:ext cx="153228" cy="213679"/>
                </a:xfrm>
                <a:custGeom>
                  <a:avLst/>
                  <a:gdLst>
                    <a:gd name="connsiteX0" fmla="*/ 0 w 425885"/>
                    <a:gd name="connsiteY0" fmla="*/ 588724 h 588724"/>
                    <a:gd name="connsiteX1" fmla="*/ 425885 w 425885"/>
                    <a:gd name="connsiteY1" fmla="*/ 0 h 588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25885" h="588724">
                      <a:moveTo>
                        <a:pt x="0" y="588724"/>
                      </a:moveTo>
                      <a:lnTo>
                        <a:pt x="425885" y="0"/>
                      </a:lnTo>
                    </a:path>
                  </a:pathLst>
                </a:custGeom>
                <a:noFill/>
                <a:ln w="38100">
                  <a:solidFill>
                    <a:schemeClr val="bg1"/>
                  </a:solidFill>
                  <a:tailEnd type="stealt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algn="l" defTabSz="6858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342900" indent="114300" algn="l" defTabSz="6858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685800" indent="228600" algn="l" defTabSz="6858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028700" indent="342900" algn="l" defTabSz="6858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371600" indent="457200" algn="l" defTabSz="6858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9" name="任意多边形 48">
                  <a:extLst>
                    <a:ext uri="{FF2B5EF4-FFF2-40B4-BE49-F238E27FC236}">
                      <a16:creationId xmlns:a16="http://schemas.microsoft.com/office/drawing/2014/main" id="{8F4DD578-FF8E-43A1-8BF5-09BF52DD4F6A}"/>
                    </a:ext>
                  </a:extLst>
                </p:cNvPr>
                <p:cNvSpPr/>
                <p:nvPr/>
              </p:nvSpPr>
              <p:spPr>
                <a:xfrm flipV="1">
                  <a:off x="3281137" y="3517144"/>
                  <a:ext cx="259425" cy="43334"/>
                </a:xfrm>
                <a:custGeom>
                  <a:avLst/>
                  <a:gdLst>
                    <a:gd name="connsiteX0" fmla="*/ 0 w 739035"/>
                    <a:gd name="connsiteY0" fmla="*/ 0 h 0"/>
                    <a:gd name="connsiteX1" fmla="*/ 739035 w 739035"/>
                    <a:gd name="connsiteY1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39035">
                      <a:moveTo>
                        <a:pt x="0" y="0"/>
                      </a:moveTo>
                      <a:lnTo>
                        <a:pt x="739035" y="0"/>
                      </a:lnTo>
                    </a:path>
                  </a:pathLst>
                </a:custGeom>
                <a:noFill/>
                <a:ln w="38100">
                  <a:solidFill>
                    <a:schemeClr val="bg1"/>
                  </a:solidFill>
                  <a:tailEnd type="stealt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algn="l" defTabSz="6858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342900" indent="114300" algn="l" defTabSz="6858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685800" indent="228600" algn="l" defTabSz="6858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028700" indent="342900" algn="l" defTabSz="6858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371600" indent="457200" algn="l" defTabSz="6858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0" name="任意多边形 49">
                  <a:extLst>
                    <a:ext uri="{FF2B5EF4-FFF2-40B4-BE49-F238E27FC236}">
                      <a16:creationId xmlns:a16="http://schemas.microsoft.com/office/drawing/2014/main" id="{DE971A35-A953-4AFB-BEDF-246C826DE5C3}"/>
                    </a:ext>
                  </a:extLst>
                </p:cNvPr>
                <p:cNvSpPr/>
                <p:nvPr/>
              </p:nvSpPr>
              <p:spPr>
                <a:xfrm>
                  <a:off x="4291650" y="3909567"/>
                  <a:ext cx="142608" cy="213679"/>
                </a:xfrm>
                <a:custGeom>
                  <a:avLst/>
                  <a:gdLst>
                    <a:gd name="connsiteX0" fmla="*/ 413359 w 413359"/>
                    <a:gd name="connsiteY0" fmla="*/ 588724 h 588724"/>
                    <a:gd name="connsiteX1" fmla="*/ 0 w 413359"/>
                    <a:gd name="connsiteY1" fmla="*/ 0 h 588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13359" h="588724">
                      <a:moveTo>
                        <a:pt x="413359" y="588724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38100">
                  <a:solidFill>
                    <a:schemeClr val="bg1"/>
                  </a:solidFill>
                  <a:tailEnd type="stealt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algn="l" defTabSz="6858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342900" indent="114300" algn="l" defTabSz="6858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685800" indent="228600" algn="l" defTabSz="6858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028700" indent="342900" algn="l" defTabSz="6858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371600" indent="457200" algn="l" defTabSz="6858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2" name="任意多边形 51">
                  <a:extLst>
                    <a:ext uri="{FF2B5EF4-FFF2-40B4-BE49-F238E27FC236}">
                      <a16:creationId xmlns:a16="http://schemas.microsoft.com/office/drawing/2014/main" id="{F58AEE81-6EE6-4E19-92A2-4A3E1304F1DD}"/>
                    </a:ext>
                  </a:extLst>
                </p:cNvPr>
                <p:cNvSpPr/>
                <p:nvPr/>
              </p:nvSpPr>
              <p:spPr>
                <a:xfrm>
                  <a:off x="4277997" y="2972492"/>
                  <a:ext cx="156261" cy="209196"/>
                </a:xfrm>
                <a:custGeom>
                  <a:avLst/>
                  <a:gdLst>
                    <a:gd name="connsiteX0" fmla="*/ 425885 w 425885"/>
                    <a:gd name="connsiteY0" fmla="*/ 0 h 576197"/>
                    <a:gd name="connsiteX1" fmla="*/ 0 w 425885"/>
                    <a:gd name="connsiteY1" fmla="*/ 576197 h 576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25885" h="576197">
                      <a:moveTo>
                        <a:pt x="425885" y="0"/>
                      </a:moveTo>
                      <a:lnTo>
                        <a:pt x="0" y="576197"/>
                      </a:lnTo>
                    </a:path>
                  </a:pathLst>
                </a:custGeom>
                <a:noFill/>
                <a:ln w="38100">
                  <a:solidFill>
                    <a:schemeClr val="bg1"/>
                  </a:solidFill>
                  <a:tailEnd type="stealt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algn="l" defTabSz="6858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342900" indent="114300" algn="l" defTabSz="6858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685800" indent="228600" algn="l" defTabSz="6858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028700" indent="342900" algn="l" defTabSz="6858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371600" indent="457200" algn="l" defTabSz="6858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3" name="任意多边形 52">
                  <a:extLst>
                    <a:ext uri="{FF2B5EF4-FFF2-40B4-BE49-F238E27FC236}">
                      <a16:creationId xmlns:a16="http://schemas.microsoft.com/office/drawing/2014/main" id="{6FB5CA06-6C9E-45CA-A87D-C840EFE8C911}"/>
                    </a:ext>
                  </a:extLst>
                </p:cNvPr>
                <p:cNvSpPr/>
                <p:nvPr/>
              </p:nvSpPr>
              <p:spPr>
                <a:xfrm>
                  <a:off x="3596816" y="2972492"/>
                  <a:ext cx="141090" cy="209196"/>
                </a:xfrm>
                <a:custGeom>
                  <a:avLst/>
                  <a:gdLst>
                    <a:gd name="connsiteX0" fmla="*/ 0 w 388307"/>
                    <a:gd name="connsiteY0" fmla="*/ 0 h 576197"/>
                    <a:gd name="connsiteX1" fmla="*/ 388307 w 388307"/>
                    <a:gd name="connsiteY1" fmla="*/ 576197 h 576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88307" h="576197">
                      <a:moveTo>
                        <a:pt x="0" y="0"/>
                      </a:moveTo>
                      <a:lnTo>
                        <a:pt x="388307" y="576197"/>
                      </a:lnTo>
                    </a:path>
                  </a:pathLst>
                </a:custGeom>
                <a:noFill/>
                <a:ln w="38100">
                  <a:solidFill>
                    <a:schemeClr val="bg1"/>
                  </a:solidFill>
                  <a:tailEnd type="stealt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algn="l" defTabSz="6858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342900" indent="114300" algn="l" defTabSz="6858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685800" indent="228600" algn="l" defTabSz="6858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028700" indent="342900" algn="l" defTabSz="6858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371600" indent="457200" algn="l" defTabSz="685800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3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sp>
          <p:nvSpPr>
            <p:cNvPr id="24" name="矩形 55">
              <a:extLst>
                <a:ext uri="{FF2B5EF4-FFF2-40B4-BE49-F238E27FC236}">
                  <a16:creationId xmlns:a16="http://schemas.microsoft.com/office/drawing/2014/main" id="{608AB35B-DBB6-4A3F-94CD-735C21E064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4810" y="1549829"/>
              <a:ext cx="139416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Weather</a:t>
              </a:r>
              <a:endPara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矩形 55">
              <a:extLst>
                <a:ext uri="{FF2B5EF4-FFF2-40B4-BE49-F238E27FC236}">
                  <a16:creationId xmlns:a16="http://schemas.microsoft.com/office/drawing/2014/main" id="{8E4D057A-32EE-499D-A686-1C135B51C5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4666" y="3260228"/>
              <a:ext cx="144225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Visibility</a:t>
              </a:r>
              <a:endPara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7" name="矩形 55">
              <a:extLst>
                <a:ext uri="{FF2B5EF4-FFF2-40B4-BE49-F238E27FC236}">
                  <a16:creationId xmlns:a16="http://schemas.microsoft.com/office/drawing/2014/main" id="{FC7381EE-80D4-46D6-8827-28102246C0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9343" y="5308171"/>
              <a:ext cx="217963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Time of a Day</a:t>
              </a:r>
              <a:endPara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8" name="矩形 55">
              <a:extLst>
                <a:ext uri="{FF2B5EF4-FFF2-40B4-BE49-F238E27FC236}">
                  <a16:creationId xmlns:a16="http://schemas.microsoft.com/office/drawing/2014/main" id="{52A356CF-820D-4750-82CE-F42000F02D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09914" y="5304873"/>
              <a:ext cx="49244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…</a:t>
              </a:r>
              <a:endPara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9" name="矩形 55">
              <a:extLst>
                <a:ext uri="{FF2B5EF4-FFF2-40B4-BE49-F238E27FC236}">
                  <a16:creationId xmlns:a16="http://schemas.microsoft.com/office/drawing/2014/main" id="{C1615632-8268-4136-A08E-AF480472DD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72997" y="3270871"/>
              <a:ext cx="165622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Accidents</a:t>
              </a:r>
              <a:endPara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0" name="矩形 55">
              <a:extLst>
                <a:ext uri="{FF2B5EF4-FFF2-40B4-BE49-F238E27FC236}">
                  <a16:creationId xmlns:a16="http://schemas.microsoft.com/office/drawing/2014/main" id="{8A5B0858-5288-4207-8286-D93E5337E4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573" y="1397466"/>
              <a:ext cx="201369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Slipperiness</a:t>
              </a:r>
              <a:endPara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1" name="任意多边形 50">
              <a:extLst>
                <a:ext uri="{FF2B5EF4-FFF2-40B4-BE49-F238E27FC236}">
                  <a16:creationId xmlns:a16="http://schemas.microsoft.com/office/drawing/2014/main" id="{C11A88EA-FE3A-47CB-AA8F-1CEBF57D2218}"/>
                </a:ext>
              </a:extLst>
            </p:cNvPr>
            <p:cNvSpPr/>
            <p:nvPr/>
          </p:nvSpPr>
          <p:spPr bwMode="auto">
            <a:xfrm>
              <a:off x="7048822" y="3528926"/>
              <a:ext cx="495723" cy="88195"/>
            </a:xfrm>
            <a:custGeom>
              <a:avLst/>
              <a:gdLst>
                <a:gd name="connsiteX0" fmla="*/ 726510 w 726510"/>
                <a:gd name="connsiteY0" fmla="*/ 0 h 0"/>
                <a:gd name="connsiteX1" fmla="*/ 0 w 72651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26510">
                  <a:moveTo>
                    <a:pt x="726510" y="0"/>
                  </a:moveTo>
                  <a:lnTo>
                    <a:pt x="0" y="0"/>
                  </a:lnTo>
                </a:path>
              </a:pathLst>
            </a:custGeom>
            <a:noFill/>
            <a:ln w="38100">
              <a:solidFill>
                <a:schemeClr val="bg1"/>
              </a:solidFill>
              <a:tailEnd type="stealt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defTabSz="685800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indent="114300" algn="l" defTabSz="685800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indent="228600" algn="l" defTabSz="685800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indent="342900" algn="l" defTabSz="685800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indent="457200" algn="l" defTabSz="685800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3" name="任意多边形 52">
            <a:extLst>
              <a:ext uri="{FF2B5EF4-FFF2-40B4-BE49-F238E27FC236}">
                <a16:creationId xmlns:a16="http://schemas.microsoft.com/office/drawing/2014/main" id="{717B8B6D-3523-4B04-AD01-04296514FA0F}"/>
              </a:ext>
            </a:extLst>
          </p:cNvPr>
          <p:cNvSpPr/>
          <p:nvPr/>
        </p:nvSpPr>
        <p:spPr bwMode="auto">
          <a:xfrm flipH="1">
            <a:off x="998310" y="2341567"/>
            <a:ext cx="356996" cy="774545"/>
          </a:xfrm>
          <a:custGeom>
            <a:avLst/>
            <a:gdLst>
              <a:gd name="connsiteX0" fmla="*/ 0 w 388307"/>
              <a:gd name="connsiteY0" fmla="*/ 0 h 576197"/>
              <a:gd name="connsiteX1" fmla="*/ 388307 w 388307"/>
              <a:gd name="connsiteY1" fmla="*/ 576197 h 576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88307" h="576197">
                <a:moveTo>
                  <a:pt x="0" y="0"/>
                </a:moveTo>
                <a:lnTo>
                  <a:pt x="388307" y="576197"/>
                </a:lnTo>
              </a:path>
            </a:pathLst>
          </a:custGeom>
          <a:noFill/>
          <a:ln w="38100">
            <a:solidFill>
              <a:schemeClr val="bg1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defTabSz="685800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indent="114300" algn="l" defTabSz="685800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indent="228600" algn="l" defTabSz="685800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indent="342900" algn="l" defTabSz="685800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457200" algn="l" defTabSz="685800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任意多边形 52">
            <a:extLst>
              <a:ext uri="{FF2B5EF4-FFF2-40B4-BE49-F238E27FC236}">
                <a16:creationId xmlns:a16="http://schemas.microsoft.com/office/drawing/2014/main" id="{F9388F50-4721-4758-A475-F0ACA4AC26E4}"/>
              </a:ext>
            </a:extLst>
          </p:cNvPr>
          <p:cNvSpPr/>
          <p:nvPr/>
        </p:nvSpPr>
        <p:spPr bwMode="auto">
          <a:xfrm flipV="1">
            <a:off x="2373656" y="1705302"/>
            <a:ext cx="2495760" cy="122308"/>
          </a:xfrm>
          <a:custGeom>
            <a:avLst/>
            <a:gdLst>
              <a:gd name="connsiteX0" fmla="*/ 0 w 388307"/>
              <a:gd name="connsiteY0" fmla="*/ 0 h 576197"/>
              <a:gd name="connsiteX1" fmla="*/ 388307 w 388307"/>
              <a:gd name="connsiteY1" fmla="*/ 576197 h 576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88307" h="576197">
                <a:moveTo>
                  <a:pt x="0" y="0"/>
                </a:moveTo>
                <a:lnTo>
                  <a:pt x="388307" y="576197"/>
                </a:lnTo>
              </a:path>
            </a:pathLst>
          </a:custGeom>
          <a:noFill/>
          <a:ln w="38100">
            <a:solidFill>
              <a:schemeClr val="bg1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defTabSz="685800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indent="114300" algn="l" defTabSz="685800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indent="228600" algn="l" defTabSz="685800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indent="342900" algn="l" defTabSz="685800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457200" algn="l" defTabSz="685800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任意多边形 52">
            <a:extLst>
              <a:ext uri="{FF2B5EF4-FFF2-40B4-BE49-F238E27FC236}">
                <a16:creationId xmlns:a16="http://schemas.microsoft.com/office/drawing/2014/main" id="{E8A8796B-F29F-4B41-AD1F-FCDF48AC31CB}"/>
              </a:ext>
            </a:extLst>
          </p:cNvPr>
          <p:cNvSpPr/>
          <p:nvPr/>
        </p:nvSpPr>
        <p:spPr bwMode="auto">
          <a:xfrm flipH="1" flipV="1">
            <a:off x="1156446" y="3844659"/>
            <a:ext cx="515536" cy="1121787"/>
          </a:xfrm>
          <a:custGeom>
            <a:avLst/>
            <a:gdLst>
              <a:gd name="connsiteX0" fmla="*/ 0 w 388307"/>
              <a:gd name="connsiteY0" fmla="*/ 0 h 576197"/>
              <a:gd name="connsiteX1" fmla="*/ 388307 w 388307"/>
              <a:gd name="connsiteY1" fmla="*/ 576197 h 576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88307" h="576197">
                <a:moveTo>
                  <a:pt x="0" y="0"/>
                </a:moveTo>
                <a:lnTo>
                  <a:pt x="388307" y="576197"/>
                </a:lnTo>
              </a:path>
            </a:pathLst>
          </a:custGeom>
          <a:noFill/>
          <a:ln w="38100">
            <a:solidFill>
              <a:schemeClr val="bg1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defTabSz="685800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indent="114300" algn="l" defTabSz="685800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indent="228600" algn="l" defTabSz="685800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indent="342900" algn="l" defTabSz="685800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457200" algn="l" defTabSz="685800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任意多边形 52">
            <a:extLst>
              <a:ext uri="{FF2B5EF4-FFF2-40B4-BE49-F238E27FC236}">
                <a16:creationId xmlns:a16="http://schemas.microsoft.com/office/drawing/2014/main" id="{219EDE37-7011-4FFD-929E-6D8FE1EB8731}"/>
              </a:ext>
            </a:extLst>
          </p:cNvPr>
          <p:cNvSpPr/>
          <p:nvPr/>
        </p:nvSpPr>
        <p:spPr bwMode="auto">
          <a:xfrm>
            <a:off x="6033556" y="2153289"/>
            <a:ext cx="283235" cy="962823"/>
          </a:xfrm>
          <a:custGeom>
            <a:avLst/>
            <a:gdLst>
              <a:gd name="connsiteX0" fmla="*/ 0 w 388307"/>
              <a:gd name="connsiteY0" fmla="*/ 0 h 576197"/>
              <a:gd name="connsiteX1" fmla="*/ 388307 w 388307"/>
              <a:gd name="connsiteY1" fmla="*/ 576197 h 576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88307" h="576197">
                <a:moveTo>
                  <a:pt x="0" y="0"/>
                </a:moveTo>
                <a:lnTo>
                  <a:pt x="388307" y="576197"/>
                </a:lnTo>
              </a:path>
            </a:pathLst>
          </a:custGeom>
          <a:noFill/>
          <a:ln w="38100">
            <a:solidFill>
              <a:schemeClr val="bg1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defTabSz="685800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indent="114300" algn="l" defTabSz="685800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indent="228600" algn="l" defTabSz="685800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indent="342900" algn="l" defTabSz="685800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457200" algn="l" defTabSz="685800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55">
            <a:extLst>
              <a:ext uri="{FF2B5EF4-FFF2-40B4-BE49-F238E27FC236}">
                <a16:creationId xmlns:a16="http://schemas.microsoft.com/office/drawing/2014/main" id="{4583E495-9269-4233-97AA-F0DEC7F9E1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3500" y="4388053"/>
            <a:ext cx="48511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= Bayesian Networks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9562220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67" y="370418"/>
            <a:ext cx="442384" cy="55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548218" y="478368"/>
            <a:ext cx="3423147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133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Background Information</a:t>
            </a:r>
          </a:p>
        </p:txBody>
      </p:sp>
      <p:grpSp>
        <p:nvGrpSpPr>
          <p:cNvPr id="54" name="组合 53"/>
          <p:cNvGrpSpPr>
            <a:grpSpLocks/>
          </p:cNvGrpSpPr>
          <p:nvPr/>
        </p:nvGrpSpPr>
        <p:grpSpPr bwMode="auto">
          <a:xfrm>
            <a:off x="1099608" y="2617116"/>
            <a:ext cx="9992783" cy="1623767"/>
            <a:chOff x="2954339" y="1349947"/>
            <a:chExt cx="7162269" cy="1146086"/>
          </a:xfrm>
        </p:grpSpPr>
        <p:sp>
          <p:nvSpPr>
            <p:cNvPr id="21519" name="矩形 54"/>
            <p:cNvSpPr>
              <a:spLocks noChangeArrowheads="1"/>
            </p:cNvSpPr>
            <p:nvPr/>
          </p:nvSpPr>
          <p:spPr bwMode="auto">
            <a:xfrm>
              <a:off x="2954339" y="1694799"/>
              <a:ext cx="7162269" cy="801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constructing a Bayesian network consisting of factors affecting congestion and congestion situations, in order to achieve congestion Diagnosis of causes or congestion prediction based on existing situations</a:t>
              </a:r>
            </a:p>
          </p:txBody>
        </p:sp>
        <p:sp>
          <p:nvSpPr>
            <p:cNvPr id="21520" name="矩形 55"/>
            <p:cNvSpPr>
              <a:spLocks noChangeArrowheads="1"/>
            </p:cNvSpPr>
            <p:nvPr/>
          </p:nvSpPr>
          <p:spPr bwMode="auto">
            <a:xfrm>
              <a:off x="2963100" y="1349947"/>
              <a:ext cx="3277015" cy="325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The purpose of this modelling</a:t>
              </a:r>
              <a:endPara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1087998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321175" y="447560"/>
            <a:ext cx="1991719" cy="632883"/>
            <a:chOff x="187282" y="336155"/>
            <a:chExt cx="1493213" cy="473415"/>
          </a:xfrm>
        </p:grpSpPr>
        <p:pic>
          <p:nvPicPr>
            <p:cNvPr id="31753" name="图片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87282" y="336155"/>
              <a:ext cx="422017" cy="473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文本框 2"/>
            <p:cNvSpPr txBox="1"/>
            <p:nvPr/>
          </p:nvSpPr>
          <p:spPr>
            <a:xfrm>
              <a:off x="539990" y="400194"/>
              <a:ext cx="1140505" cy="3453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zh-CN" sz="2400" dirty="0">
                  <a:solidFill>
                    <a:schemeClr val="bg1">
                      <a:lumMod val="95000"/>
                    </a:schemeClr>
                  </a:solidFill>
                  <a:ea typeface="微软雅黑" panose="020B0503020204020204" pitchFamily="34" charset="-122"/>
                </a:rPr>
                <a:t>CONTENT</a:t>
              </a:r>
              <a:endParaRPr lang="zh-CN" altLang="en-US" sz="24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678608" y="745533"/>
              <a:ext cx="863267" cy="0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4192532" y="2846809"/>
            <a:ext cx="7470549" cy="905354"/>
            <a:chOff x="3150494" y="2045140"/>
            <a:chExt cx="5603172" cy="678884"/>
          </a:xfrm>
        </p:grpSpPr>
        <p:sp>
          <p:nvSpPr>
            <p:cNvPr id="31751" name="文本框 12"/>
            <p:cNvSpPr txBox="1">
              <a:spLocks noChangeArrowheads="1"/>
            </p:cNvSpPr>
            <p:nvPr/>
          </p:nvSpPr>
          <p:spPr bwMode="auto">
            <a:xfrm>
              <a:off x="3150494" y="2239370"/>
              <a:ext cx="5603172" cy="484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r>
                <a:rPr lang="en-US" altLang="zh-CN" sz="3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Factors Selection and the Networks</a:t>
              </a:r>
              <a:endPara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1752" name="文本框 14"/>
            <p:cNvSpPr txBox="1">
              <a:spLocks noChangeArrowheads="1"/>
            </p:cNvSpPr>
            <p:nvPr/>
          </p:nvSpPr>
          <p:spPr bwMode="auto">
            <a:xfrm>
              <a:off x="3150494" y="2045140"/>
              <a:ext cx="1331264" cy="284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eaLnBrk="1" hangingPunct="1"/>
              <a:r>
                <a:rPr lang="en-US" altLang="zh-CN" sz="1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PART TWO</a:t>
              </a:r>
              <a:endParaRPr lang="zh-CN" altLang="en-US" sz="18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2571751" y="2592918"/>
            <a:ext cx="1507067" cy="1504949"/>
            <a:chOff x="1928879" y="1944350"/>
            <a:chExt cx="1129689" cy="1129689"/>
          </a:xfrm>
        </p:grpSpPr>
        <p:sp>
          <p:nvSpPr>
            <p:cNvPr id="17" name="椭圆 16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Freeform 7"/>
            <p:cNvSpPr>
              <a:spLocks noEditPoints="1"/>
            </p:cNvSpPr>
            <p:nvPr/>
          </p:nvSpPr>
          <p:spPr bwMode="auto">
            <a:xfrm>
              <a:off x="2109756" y="2227170"/>
              <a:ext cx="750481" cy="614894"/>
            </a:xfrm>
            <a:custGeom>
              <a:avLst/>
              <a:gdLst>
                <a:gd name="T0" fmla="*/ 310 w 563"/>
                <a:gd name="T1" fmla="*/ 372 h 461"/>
                <a:gd name="T2" fmla="*/ 321 w 563"/>
                <a:gd name="T3" fmla="*/ 370 h 461"/>
                <a:gd name="T4" fmla="*/ 552 w 563"/>
                <a:gd name="T5" fmla="*/ 248 h 461"/>
                <a:gd name="T6" fmla="*/ 559 w 563"/>
                <a:gd name="T7" fmla="*/ 226 h 461"/>
                <a:gd name="T8" fmla="*/ 537 w 563"/>
                <a:gd name="T9" fmla="*/ 220 h 461"/>
                <a:gd name="T10" fmla="*/ 311 w 563"/>
                <a:gd name="T11" fmla="*/ 339 h 461"/>
                <a:gd name="T12" fmla="*/ 59 w 563"/>
                <a:gd name="T13" fmla="*/ 285 h 461"/>
                <a:gd name="T14" fmla="*/ 38 w 563"/>
                <a:gd name="T15" fmla="*/ 253 h 461"/>
                <a:gd name="T16" fmla="*/ 71 w 563"/>
                <a:gd name="T17" fmla="*/ 232 h 461"/>
                <a:gd name="T18" fmla="*/ 313 w 563"/>
                <a:gd name="T19" fmla="*/ 283 h 461"/>
                <a:gd name="T20" fmla="*/ 321 w 563"/>
                <a:gd name="T21" fmla="*/ 281 h 461"/>
                <a:gd name="T22" fmla="*/ 552 w 563"/>
                <a:gd name="T23" fmla="*/ 159 h 461"/>
                <a:gd name="T24" fmla="*/ 559 w 563"/>
                <a:gd name="T25" fmla="*/ 138 h 461"/>
                <a:gd name="T26" fmla="*/ 537 w 563"/>
                <a:gd name="T27" fmla="*/ 131 h 461"/>
                <a:gd name="T28" fmla="*/ 310 w 563"/>
                <a:gd name="T29" fmla="*/ 251 h 461"/>
                <a:gd name="T30" fmla="*/ 59 w 563"/>
                <a:gd name="T31" fmla="*/ 197 h 461"/>
                <a:gd name="T32" fmla="*/ 38 w 563"/>
                <a:gd name="T33" fmla="*/ 164 h 461"/>
                <a:gd name="T34" fmla="*/ 71 w 563"/>
                <a:gd name="T35" fmla="*/ 143 h 461"/>
                <a:gd name="T36" fmla="*/ 298 w 563"/>
                <a:gd name="T37" fmla="*/ 191 h 461"/>
                <a:gd name="T38" fmla="*/ 306 w 563"/>
                <a:gd name="T39" fmla="*/ 189 h 461"/>
                <a:gd name="T40" fmla="*/ 538 w 563"/>
                <a:gd name="T41" fmla="*/ 69 h 461"/>
                <a:gd name="T42" fmla="*/ 535 w 563"/>
                <a:gd name="T43" fmla="*/ 48 h 461"/>
                <a:gd name="T44" fmla="*/ 310 w 563"/>
                <a:gd name="T45" fmla="*/ 4 h 461"/>
                <a:gd name="T46" fmla="*/ 249 w 563"/>
                <a:gd name="T47" fmla="*/ 12 h 461"/>
                <a:gd name="T48" fmla="*/ 41 w 563"/>
                <a:gd name="T49" fmla="*/ 114 h 461"/>
                <a:gd name="T50" fmla="*/ 33 w 563"/>
                <a:gd name="T51" fmla="*/ 119 h 461"/>
                <a:gd name="T52" fmla="*/ 7 w 563"/>
                <a:gd name="T53" fmla="*/ 157 h 461"/>
                <a:gd name="T54" fmla="*/ 25 w 563"/>
                <a:gd name="T55" fmla="*/ 214 h 461"/>
                <a:gd name="T56" fmla="*/ 7 w 563"/>
                <a:gd name="T57" fmla="*/ 246 h 461"/>
                <a:gd name="T58" fmla="*/ 25 w 563"/>
                <a:gd name="T59" fmla="*/ 303 h 461"/>
                <a:gd name="T60" fmla="*/ 7 w 563"/>
                <a:gd name="T61" fmla="*/ 335 h 461"/>
                <a:gd name="T62" fmla="*/ 52 w 563"/>
                <a:gd name="T63" fmla="*/ 405 h 461"/>
                <a:gd name="T64" fmla="*/ 311 w 563"/>
                <a:gd name="T65" fmla="*/ 460 h 461"/>
                <a:gd name="T66" fmla="*/ 321 w 563"/>
                <a:gd name="T67" fmla="*/ 459 h 461"/>
                <a:gd name="T68" fmla="*/ 552 w 563"/>
                <a:gd name="T69" fmla="*/ 337 h 461"/>
                <a:gd name="T70" fmla="*/ 559 w 563"/>
                <a:gd name="T71" fmla="*/ 315 h 461"/>
                <a:gd name="T72" fmla="*/ 537 w 563"/>
                <a:gd name="T73" fmla="*/ 308 h 461"/>
                <a:gd name="T74" fmla="*/ 310 w 563"/>
                <a:gd name="T75" fmla="*/ 428 h 461"/>
                <a:gd name="T76" fmla="*/ 59 w 563"/>
                <a:gd name="T77" fmla="*/ 374 h 461"/>
                <a:gd name="T78" fmla="*/ 38 w 563"/>
                <a:gd name="T79" fmla="*/ 341 h 461"/>
                <a:gd name="T80" fmla="*/ 71 w 563"/>
                <a:gd name="T81" fmla="*/ 320 h 461"/>
                <a:gd name="T82" fmla="*/ 310 w 563"/>
                <a:gd name="T83" fmla="*/ 372 h 461"/>
                <a:gd name="T84" fmla="*/ 296 w 563"/>
                <a:gd name="T85" fmla="*/ 57 h 461"/>
                <a:gd name="T86" fmla="*/ 404 w 563"/>
                <a:gd name="T87" fmla="*/ 78 h 461"/>
                <a:gd name="T88" fmla="*/ 357 w 563"/>
                <a:gd name="T89" fmla="*/ 101 h 461"/>
                <a:gd name="T90" fmla="*/ 249 w 563"/>
                <a:gd name="T91" fmla="*/ 79 h 461"/>
                <a:gd name="T92" fmla="*/ 296 w 563"/>
                <a:gd name="T93" fmla="*/ 57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63" h="461">
                  <a:moveTo>
                    <a:pt x="310" y="372"/>
                  </a:moveTo>
                  <a:cubicBezTo>
                    <a:pt x="314" y="372"/>
                    <a:pt x="318" y="371"/>
                    <a:pt x="321" y="370"/>
                  </a:cubicBezTo>
                  <a:cubicBezTo>
                    <a:pt x="552" y="248"/>
                    <a:pt x="552" y="248"/>
                    <a:pt x="552" y="248"/>
                  </a:cubicBezTo>
                  <a:cubicBezTo>
                    <a:pt x="560" y="244"/>
                    <a:pt x="563" y="234"/>
                    <a:pt x="559" y="226"/>
                  </a:cubicBezTo>
                  <a:cubicBezTo>
                    <a:pt x="555" y="218"/>
                    <a:pt x="545" y="215"/>
                    <a:pt x="537" y="220"/>
                  </a:cubicBezTo>
                  <a:cubicBezTo>
                    <a:pt x="311" y="339"/>
                    <a:pt x="311" y="339"/>
                    <a:pt x="311" y="339"/>
                  </a:cubicBezTo>
                  <a:cubicBezTo>
                    <a:pt x="59" y="285"/>
                    <a:pt x="59" y="285"/>
                    <a:pt x="59" y="285"/>
                  </a:cubicBezTo>
                  <a:cubicBezTo>
                    <a:pt x="44" y="282"/>
                    <a:pt x="35" y="268"/>
                    <a:pt x="38" y="253"/>
                  </a:cubicBezTo>
                  <a:cubicBezTo>
                    <a:pt x="41" y="238"/>
                    <a:pt x="56" y="228"/>
                    <a:pt x="71" y="232"/>
                  </a:cubicBezTo>
                  <a:cubicBezTo>
                    <a:pt x="71" y="232"/>
                    <a:pt x="313" y="283"/>
                    <a:pt x="313" y="283"/>
                  </a:cubicBezTo>
                  <a:cubicBezTo>
                    <a:pt x="316" y="283"/>
                    <a:pt x="318" y="283"/>
                    <a:pt x="321" y="281"/>
                  </a:cubicBezTo>
                  <a:cubicBezTo>
                    <a:pt x="552" y="159"/>
                    <a:pt x="552" y="159"/>
                    <a:pt x="552" y="159"/>
                  </a:cubicBezTo>
                  <a:cubicBezTo>
                    <a:pt x="560" y="155"/>
                    <a:pt x="563" y="146"/>
                    <a:pt x="559" y="138"/>
                  </a:cubicBezTo>
                  <a:cubicBezTo>
                    <a:pt x="555" y="130"/>
                    <a:pt x="545" y="127"/>
                    <a:pt x="537" y="131"/>
                  </a:cubicBezTo>
                  <a:cubicBezTo>
                    <a:pt x="310" y="251"/>
                    <a:pt x="310" y="251"/>
                    <a:pt x="310" y="251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44" y="194"/>
                    <a:pt x="35" y="179"/>
                    <a:pt x="38" y="164"/>
                  </a:cubicBezTo>
                  <a:cubicBezTo>
                    <a:pt x="41" y="149"/>
                    <a:pt x="56" y="140"/>
                    <a:pt x="71" y="143"/>
                  </a:cubicBezTo>
                  <a:cubicBezTo>
                    <a:pt x="71" y="143"/>
                    <a:pt x="297" y="191"/>
                    <a:pt x="298" y="191"/>
                  </a:cubicBezTo>
                  <a:cubicBezTo>
                    <a:pt x="301" y="191"/>
                    <a:pt x="303" y="191"/>
                    <a:pt x="306" y="189"/>
                  </a:cubicBezTo>
                  <a:cubicBezTo>
                    <a:pt x="306" y="189"/>
                    <a:pt x="538" y="69"/>
                    <a:pt x="538" y="69"/>
                  </a:cubicBezTo>
                  <a:cubicBezTo>
                    <a:pt x="554" y="61"/>
                    <a:pt x="553" y="51"/>
                    <a:pt x="535" y="48"/>
                  </a:cubicBezTo>
                  <a:cubicBezTo>
                    <a:pt x="310" y="4"/>
                    <a:pt x="310" y="4"/>
                    <a:pt x="310" y="4"/>
                  </a:cubicBezTo>
                  <a:cubicBezTo>
                    <a:pt x="292" y="0"/>
                    <a:pt x="265" y="4"/>
                    <a:pt x="249" y="12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38" y="116"/>
                    <a:pt x="35" y="118"/>
                    <a:pt x="33" y="119"/>
                  </a:cubicBezTo>
                  <a:cubicBezTo>
                    <a:pt x="20" y="128"/>
                    <a:pt x="10" y="141"/>
                    <a:pt x="7" y="157"/>
                  </a:cubicBezTo>
                  <a:cubicBezTo>
                    <a:pt x="2" y="179"/>
                    <a:pt x="10" y="200"/>
                    <a:pt x="25" y="214"/>
                  </a:cubicBezTo>
                  <a:cubicBezTo>
                    <a:pt x="16" y="222"/>
                    <a:pt x="9" y="233"/>
                    <a:pt x="7" y="246"/>
                  </a:cubicBezTo>
                  <a:cubicBezTo>
                    <a:pt x="2" y="268"/>
                    <a:pt x="10" y="289"/>
                    <a:pt x="25" y="303"/>
                  </a:cubicBezTo>
                  <a:cubicBezTo>
                    <a:pt x="16" y="311"/>
                    <a:pt x="9" y="322"/>
                    <a:pt x="7" y="335"/>
                  </a:cubicBezTo>
                  <a:cubicBezTo>
                    <a:pt x="0" y="367"/>
                    <a:pt x="20" y="399"/>
                    <a:pt x="52" y="405"/>
                  </a:cubicBezTo>
                  <a:cubicBezTo>
                    <a:pt x="52" y="405"/>
                    <a:pt x="310" y="461"/>
                    <a:pt x="311" y="460"/>
                  </a:cubicBezTo>
                  <a:cubicBezTo>
                    <a:pt x="314" y="460"/>
                    <a:pt x="318" y="460"/>
                    <a:pt x="321" y="459"/>
                  </a:cubicBezTo>
                  <a:cubicBezTo>
                    <a:pt x="552" y="337"/>
                    <a:pt x="552" y="337"/>
                    <a:pt x="552" y="337"/>
                  </a:cubicBezTo>
                  <a:cubicBezTo>
                    <a:pt x="560" y="332"/>
                    <a:pt x="563" y="323"/>
                    <a:pt x="559" y="315"/>
                  </a:cubicBezTo>
                  <a:cubicBezTo>
                    <a:pt x="555" y="307"/>
                    <a:pt x="545" y="304"/>
                    <a:pt x="537" y="308"/>
                  </a:cubicBezTo>
                  <a:cubicBezTo>
                    <a:pt x="310" y="428"/>
                    <a:pt x="310" y="428"/>
                    <a:pt x="310" y="428"/>
                  </a:cubicBezTo>
                  <a:cubicBezTo>
                    <a:pt x="59" y="374"/>
                    <a:pt x="59" y="374"/>
                    <a:pt x="59" y="374"/>
                  </a:cubicBezTo>
                  <a:cubicBezTo>
                    <a:pt x="44" y="371"/>
                    <a:pt x="35" y="356"/>
                    <a:pt x="38" y="341"/>
                  </a:cubicBezTo>
                  <a:cubicBezTo>
                    <a:pt x="41" y="327"/>
                    <a:pt x="56" y="317"/>
                    <a:pt x="71" y="320"/>
                  </a:cubicBezTo>
                  <a:cubicBezTo>
                    <a:pt x="71" y="320"/>
                    <a:pt x="309" y="372"/>
                    <a:pt x="310" y="372"/>
                  </a:cubicBezTo>
                  <a:close/>
                  <a:moveTo>
                    <a:pt x="296" y="57"/>
                  </a:moveTo>
                  <a:cubicBezTo>
                    <a:pt x="404" y="78"/>
                    <a:pt x="404" y="78"/>
                    <a:pt x="404" y="78"/>
                  </a:cubicBezTo>
                  <a:cubicBezTo>
                    <a:pt x="357" y="101"/>
                    <a:pt x="357" y="101"/>
                    <a:pt x="357" y="101"/>
                  </a:cubicBezTo>
                  <a:cubicBezTo>
                    <a:pt x="249" y="79"/>
                    <a:pt x="249" y="79"/>
                    <a:pt x="249" y="79"/>
                  </a:cubicBezTo>
                  <a:lnTo>
                    <a:pt x="296" y="5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75288641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67" y="370418"/>
            <a:ext cx="442384" cy="55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548218" y="478368"/>
            <a:ext cx="5260911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133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Factors Selection and the Networks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953C864D-E294-4210-BEF4-62BD9AFCD29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858"/>
          <a:stretch/>
        </p:blipFill>
        <p:spPr>
          <a:xfrm>
            <a:off x="548218" y="1595718"/>
            <a:ext cx="3404295" cy="3433186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AC563260-83D0-4556-BBE1-4D2B80556D2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84" r="29773"/>
          <a:stretch/>
        </p:blipFill>
        <p:spPr>
          <a:xfrm>
            <a:off x="4671982" y="1595718"/>
            <a:ext cx="3404295" cy="3433186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A98EEDC1-493A-46CD-A91E-DF36C783F45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84" r="8353"/>
          <a:stretch/>
        </p:blipFill>
        <p:spPr>
          <a:xfrm>
            <a:off x="9245810" y="1595718"/>
            <a:ext cx="2272914" cy="3433186"/>
          </a:xfrm>
          <a:prstGeom prst="rect">
            <a:avLst/>
          </a:prstGeom>
        </p:spPr>
      </p:pic>
      <p:sp>
        <p:nvSpPr>
          <p:cNvPr id="15" name="矩形 55">
            <a:extLst>
              <a:ext uri="{FF2B5EF4-FFF2-40B4-BE49-F238E27FC236}">
                <a16:creationId xmlns:a16="http://schemas.microsoft.com/office/drawing/2014/main" id="{C9BF0CCF-171F-4E68-9451-FD1DD85F3A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4702" y="5264025"/>
            <a:ext cx="20313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environment</a:t>
            </a:r>
            <a:endParaRPr lang="zh-CN" altLang="en-US" sz="2400" b="1" dirty="0">
              <a:solidFill>
                <a:schemeClr val="bg1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16" name="矩形 55">
            <a:extLst>
              <a:ext uri="{FF2B5EF4-FFF2-40B4-BE49-F238E27FC236}">
                <a16:creationId xmlns:a16="http://schemas.microsoft.com/office/drawing/2014/main" id="{63158BAE-319D-4D27-9B55-584D66C294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6068" y="5262282"/>
            <a:ext cx="24561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time conditions</a:t>
            </a:r>
            <a:endParaRPr lang="zh-CN" altLang="en-US" sz="2400" b="1" dirty="0">
              <a:solidFill>
                <a:schemeClr val="bg1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17" name="矩形 55">
            <a:extLst>
              <a:ext uri="{FF2B5EF4-FFF2-40B4-BE49-F238E27FC236}">
                <a16:creationId xmlns:a16="http://schemas.microsoft.com/office/drawing/2014/main" id="{626ECE54-BB3C-4104-9618-1C102F3C7B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18189" y="5262282"/>
            <a:ext cx="332815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accidental conditions</a:t>
            </a:r>
            <a:endParaRPr lang="zh-CN" altLang="en-US" sz="2400" b="1" dirty="0">
              <a:solidFill>
                <a:schemeClr val="bg1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0757843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1164</TotalTime>
  <Words>1287</Words>
  <Application>Microsoft Office PowerPoint</Application>
  <PresentationFormat>宽屏</PresentationFormat>
  <Paragraphs>255</Paragraphs>
  <Slides>41</Slides>
  <Notes>41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41</vt:i4>
      </vt:variant>
    </vt:vector>
  </HeadingPairs>
  <TitlesOfParts>
    <vt:vector size="50" baseType="lpstr">
      <vt:lpstr>等线</vt:lpstr>
      <vt:lpstr>等线 Light</vt:lpstr>
      <vt:lpstr>方正正纤黑简体</vt:lpstr>
      <vt:lpstr>宋体</vt:lpstr>
      <vt:lpstr>微软雅黑</vt:lpstr>
      <vt:lpstr>Arial</vt:lpstr>
      <vt:lpstr>Calibri</vt:lpstr>
      <vt:lpstr>Cambria Math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邢星雨</dc:creator>
  <cp:lastModifiedBy>邢星雨</cp:lastModifiedBy>
  <cp:revision>31</cp:revision>
  <dcterms:created xsi:type="dcterms:W3CDTF">2023-03-09T21:48:18Z</dcterms:created>
  <dcterms:modified xsi:type="dcterms:W3CDTF">2023-03-13T01:32:58Z</dcterms:modified>
</cp:coreProperties>
</file>