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64" r:id="rId5"/>
    <p:sldId id="258" r:id="rId6"/>
    <p:sldId id="259" r:id="rId7"/>
    <p:sldId id="261" r:id="rId8"/>
    <p:sldId id="265" r:id="rId9"/>
    <p:sldId id="263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13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06"/>
    <p:restoredTop sz="96327"/>
  </p:normalViewPr>
  <p:slideViewPr>
    <p:cSldViewPr snapToGrid="0">
      <p:cViewPr varScale="1">
        <p:scale>
          <a:sx n="128" d="100"/>
          <a:sy n="128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5/11/23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ebsinformationsdienst.de/tumorarten/lungenkrebs/frueherkennung.php#:~:text=Lungenkrebs%20(Bronchialkarzinom)%20ist%20eine%20sehr,der%20Brust%20oder%20den%20Knochen" TargetMode="External"/><Relationship Id="rId2" Type="http://schemas.openxmlformats.org/officeDocument/2006/relationships/hyperlink" Target="https://de.wikipedia.org/wiki/Bronchiti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24206-6ED3-EF81-9771-DBCA6FD87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139701"/>
            <a:ext cx="10993549" cy="1475013"/>
          </a:xfrm>
        </p:spPr>
        <p:txBody>
          <a:bodyPr>
            <a:normAutofit/>
          </a:bodyPr>
          <a:lstStyle/>
          <a:p>
            <a:r>
              <a:rPr lang="de-DE" sz="6000" dirty="0" err="1"/>
              <a:t>Bayesian</a:t>
            </a:r>
            <a:r>
              <a:rPr lang="de-DE" sz="6000" dirty="0"/>
              <a:t> network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225894-C124-C48D-EADA-2F6DBA438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072" y="2396057"/>
            <a:ext cx="10993546" cy="590321"/>
          </a:xfrm>
        </p:spPr>
        <p:txBody>
          <a:bodyPr>
            <a:normAutofit/>
          </a:bodyPr>
          <a:lstStyle/>
          <a:p>
            <a:r>
              <a:rPr lang="de-DE" sz="2800" dirty="0"/>
              <a:t>Lung Cancer And Asia (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Chest</a:t>
            </a:r>
            <a:r>
              <a:rPr lang="de-DE" sz="2800" dirty="0"/>
              <a:t> Clinic)</a:t>
            </a:r>
          </a:p>
        </p:txBody>
      </p:sp>
    </p:spTree>
    <p:extLst>
      <p:ext uri="{BB962C8B-B14F-4D97-AF65-F5344CB8AC3E}">
        <p14:creationId xmlns:p14="http://schemas.microsoft.com/office/powerpoint/2010/main" val="2898022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E7CE39-3F09-A919-A7E9-F4379DA76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Model </a:t>
            </a:r>
            <a:r>
              <a:rPr lang="de-DE" dirty="0" err="1"/>
              <a:t>learning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3DAB8A-8050-346F-D354-13433D55B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0" y="1351722"/>
            <a:ext cx="11029615" cy="4373217"/>
          </a:xfrm>
        </p:spPr>
        <p:txBody>
          <a:bodyPr/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de-DE" dirty="0" err="1"/>
              <a:t>structurize</a:t>
            </a:r>
            <a:r>
              <a:rPr lang="de-DE" dirty="0"/>
              <a:t> network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de-DE" dirty="0" err="1"/>
              <a:t>estimate</a:t>
            </a:r>
            <a:r>
              <a:rPr lang="de-DE" dirty="0"/>
              <a:t> </a:t>
            </a:r>
            <a:r>
              <a:rPr lang="de-DE" dirty="0" err="1"/>
              <a:t>probabilities</a:t>
            </a:r>
            <a:br>
              <a:rPr lang="de-DE" dirty="0"/>
            </a:br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>
                <a:sym typeface="Wingdings" pitchFamily="2" charset="2"/>
              </a:rPr>
              <a:t>MaximumLikelihoodEstimator</a:t>
            </a:r>
            <a:endParaRPr lang="de-DE" dirty="0">
              <a:sym typeface="Wingdings" pitchFamily="2" charset="2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de-DE" dirty="0">
                <a:sym typeface="Wingdings" pitchFamily="2" charset="2"/>
              </a:rPr>
              <a:t> </a:t>
            </a:r>
            <a:r>
              <a:rPr lang="de-DE" dirty="0" err="1">
                <a:sym typeface="Wingdings" pitchFamily="2" charset="2"/>
              </a:rPr>
              <a:t>Let‘s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see</a:t>
            </a:r>
            <a:r>
              <a:rPr lang="de-DE" dirty="0">
                <a:sym typeface="Wingdings" pitchFamily="2" charset="2"/>
              </a:rPr>
              <a:t> </a:t>
            </a:r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780B91E-19BD-F178-706D-058D9708EAB4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Workflow</a:t>
            </a:r>
          </a:p>
        </p:txBody>
      </p:sp>
    </p:spTree>
    <p:extLst>
      <p:ext uri="{BB962C8B-B14F-4D97-AF65-F5344CB8AC3E}">
        <p14:creationId xmlns:p14="http://schemas.microsoft.com/office/powerpoint/2010/main" val="1322182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4AD62-88E3-2C08-585F-69AD8E026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3A764-2CD9-4CBC-E3C8-AE09DCF2D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  <a:hlinkClick r:id="rId2"/>
              </a:rPr>
              <a:t>https://de.wikipedia.org/wiki/Bronchitis</a:t>
            </a:r>
            <a:endParaRPr lang="en-GB" b="0" i="0" u="none" strike="noStrike" dirty="0">
              <a:solidFill>
                <a:srgbClr val="333333"/>
              </a:solidFill>
              <a:effectLst/>
              <a:latin typeface="Ubuntu" panose="020B0504030602030204" pitchFamily="34" charset="0"/>
            </a:endParaRPr>
          </a:p>
          <a:p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  <a:hlinkClick r:id="rId3"/>
              </a:rPr>
              <a:t>https://www.krebsinformationsdienst.de/tumorarten/lungenkrebs/frueherkennung.php#:~:text=Lungenkrebs%20(Bronchialkarzinom)%20ist%20eine%20sehr,der%20Brust%20oder%20den%20Knochen</a:t>
            </a:r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</a:rPr>
              <a:t>.</a:t>
            </a:r>
            <a:endParaRPr lang="en-GB" dirty="0">
              <a:solidFill>
                <a:srgbClr val="333333"/>
              </a:solidFill>
              <a:latin typeface="Ubuntu" panose="020B0504030602030204" pitchFamily="34" charset="0"/>
            </a:endParaRPr>
          </a:p>
          <a:p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</a:rPr>
              <a:t>https://</a:t>
            </a:r>
            <a:r>
              <a:rPr lang="en-GB" b="0" i="0" u="none" strike="noStrike" dirty="0" err="1">
                <a:solidFill>
                  <a:srgbClr val="333333"/>
                </a:solidFill>
                <a:effectLst/>
                <a:latin typeface="Ubuntu" panose="020B0504030602030204" pitchFamily="34" charset="0"/>
              </a:rPr>
              <a:t>my.clevelandclinic.org</a:t>
            </a:r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</a:rPr>
              <a:t>/health/symptoms/16942-dyspnea</a:t>
            </a:r>
          </a:p>
          <a:p>
            <a:r>
              <a:rPr lang="en-GB" b="0" i="0" u="none" strike="noStrike" dirty="0">
                <a:solidFill>
                  <a:srgbClr val="333333"/>
                </a:solidFill>
                <a:effectLst/>
                <a:latin typeface="Ubuntu" panose="020B0504030602030204" pitchFamily="34" charset="0"/>
              </a:rPr>
              <a:t>HUGIN EXPERT A/S.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39492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F4A161EE-E923-B450-627D-457E9DFCC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agenda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8403589-D787-63DC-07C3-88EFE07CD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1" y="1957472"/>
            <a:ext cx="11029615" cy="4733260"/>
          </a:xfrm>
        </p:spPr>
        <p:txBody>
          <a:bodyPr>
            <a:normAutofit fontScale="92500" lnSpcReduction="20000"/>
          </a:bodyPr>
          <a:lstStyle/>
          <a:p>
            <a:r>
              <a:rPr lang="de-DE" sz="3200" dirty="0"/>
              <a:t>Background </a:t>
            </a:r>
            <a:r>
              <a:rPr lang="de-DE" sz="3200" dirty="0" err="1"/>
              <a:t>research</a:t>
            </a:r>
            <a:endParaRPr lang="de-DE" sz="3200" dirty="0"/>
          </a:p>
          <a:p>
            <a:pPr lvl="1">
              <a:buFont typeface="Wingdings" pitchFamily="2" charset="2"/>
              <a:buChar char="§"/>
            </a:pPr>
            <a:r>
              <a:rPr lang="de-DE" sz="2000" dirty="0"/>
              <a:t>Lung Cancer</a:t>
            </a:r>
          </a:p>
          <a:p>
            <a:r>
              <a:rPr lang="de-DE" sz="3200" dirty="0" err="1"/>
              <a:t>Bayesian</a:t>
            </a:r>
            <a:r>
              <a:rPr lang="de-DE" sz="3200" dirty="0"/>
              <a:t> Networks </a:t>
            </a:r>
            <a:r>
              <a:rPr lang="de-DE" sz="3200" dirty="0" err="1"/>
              <a:t>lung</a:t>
            </a:r>
            <a:r>
              <a:rPr lang="de-DE" sz="3200" dirty="0"/>
              <a:t> </a:t>
            </a:r>
            <a:r>
              <a:rPr lang="de-DE" sz="3200" dirty="0" err="1"/>
              <a:t>cancer</a:t>
            </a:r>
            <a:endParaRPr lang="de-DE" sz="3200" dirty="0"/>
          </a:p>
          <a:p>
            <a:pPr lvl="1"/>
            <a:r>
              <a:rPr lang="de-DE" sz="2000" dirty="0"/>
              <a:t>Version 1</a:t>
            </a:r>
          </a:p>
          <a:p>
            <a:pPr lvl="1"/>
            <a:r>
              <a:rPr lang="de-DE" sz="2000" dirty="0"/>
              <a:t>Version II</a:t>
            </a:r>
          </a:p>
          <a:p>
            <a:r>
              <a:rPr lang="de-DE" sz="3200" dirty="0"/>
              <a:t>Background </a:t>
            </a:r>
            <a:r>
              <a:rPr lang="de-DE" sz="3200" dirty="0" err="1"/>
              <a:t>research</a:t>
            </a:r>
            <a:endParaRPr lang="de-DE" sz="3200" dirty="0"/>
          </a:p>
          <a:p>
            <a:pPr lvl="1"/>
            <a:r>
              <a:rPr lang="en-GB" sz="2400" b="0" i="0" u="none" strike="noStrike" dirty="0">
                <a:solidFill>
                  <a:srgbClr val="333333"/>
                </a:solidFill>
                <a:effectLst/>
                <a:latin typeface="Ubuntu" panose="020F0502020204030204" pitchFamily="34" charset="0"/>
              </a:rPr>
              <a:t>Shortness-of-breath (dyspnoea) </a:t>
            </a:r>
            <a:endParaRPr lang="de-DE" sz="2200" dirty="0"/>
          </a:p>
          <a:p>
            <a:r>
              <a:rPr lang="de-DE" sz="3200" dirty="0" err="1"/>
              <a:t>Bayesian</a:t>
            </a:r>
            <a:r>
              <a:rPr lang="de-DE" sz="3200" dirty="0"/>
              <a:t> Networks </a:t>
            </a:r>
            <a:r>
              <a:rPr lang="de-DE" sz="3200" dirty="0" err="1"/>
              <a:t>asia</a:t>
            </a:r>
            <a:r>
              <a:rPr lang="de-DE" sz="3200" dirty="0"/>
              <a:t> (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chest</a:t>
            </a:r>
            <a:r>
              <a:rPr lang="de-DE" sz="3200" dirty="0"/>
              <a:t> </a:t>
            </a:r>
            <a:r>
              <a:rPr lang="de-DE" sz="3200" dirty="0" err="1"/>
              <a:t>clinic</a:t>
            </a:r>
            <a:r>
              <a:rPr lang="de-DE" sz="3200" dirty="0"/>
              <a:t>)</a:t>
            </a:r>
          </a:p>
          <a:p>
            <a:r>
              <a:rPr lang="de-DE" sz="3200" dirty="0"/>
              <a:t>Model Learning</a:t>
            </a:r>
          </a:p>
          <a:p>
            <a:r>
              <a:rPr lang="de-DE" sz="3200" dirty="0"/>
              <a:t>Model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822489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106513-E1D2-1190-337A-77DA67C1A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Research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C32573-B206-B41B-FC74-851A66C60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317355"/>
            <a:ext cx="11317159" cy="4384528"/>
          </a:xfrm>
        </p:spPr>
        <p:txBody>
          <a:bodyPr>
            <a:normAutofit/>
          </a:bodyPr>
          <a:lstStyle/>
          <a:p>
            <a:pPr algn="l"/>
            <a:r>
              <a:rPr lang="en-GB" sz="2200" b="0" i="0" u="none" strike="noStrike" dirty="0">
                <a:solidFill>
                  <a:srgbClr val="374151"/>
                </a:solidFill>
                <a:effectLst/>
                <a:latin typeface="Söhne"/>
              </a:rPr>
              <a:t>I. Introduction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Definition of lung cancer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Explanation of the types of lung cancer</a:t>
            </a:r>
          </a:p>
          <a:p>
            <a:pPr algn="l"/>
            <a:r>
              <a:rPr lang="en-GB" sz="2200" b="0" i="0" u="none" strike="noStrike" dirty="0">
                <a:solidFill>
                  <a:srgbClr val="374151"/>
                </a:solidFill>
                <a:effectLst/>
                <a:latin typeface="Söhne"/>
              </a:rPr>
              <a:t>II. Causes and Risk Factors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Overview of common causes and risk factors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Explanation of how smoking is the primary risk factor</a:t>
            </a:r>
          </a:p>
          <a:p>
            <a:pPr algn="l"/>
            <a:r>
              <a:rPr lang="en-GB" sz="2200" b="0" i="0" u="none" strike="noStrike" dirty="0">
                <a:solidFill>
                  <a:srgbClr val="374151"/>
                </a:solidFill>
                <a:effectLst/>
                <a:latin typeface="Söhne"/>
              </a:rPr>
              <a:t>III. Symptoms and Diagnosis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Explanation of common symptoms of lung cancer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374151"/>
                </a:solidFill>
                <a:effectLst/>
                <a:latin typeface="Söhne"/>
              </a:rPr>
              <a:t>Overview of the diagnostic process, including imaging tests and biopsies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5FC32C4-AEE2-D41B-470C-135094E65FC5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Lung Cancer</a:t>
            </a:r>
          </a:p>
        </p:txBody>
      </p:sp>
    </p:spTree>
    <p:extLst>
      <p:ext uri="{BB962C8B-B14F-4D97-AF65-F5344CB8AC3E}">
        <p14:creationId xmlns:p14="http://schemas.microsoft.com/office/powerpoint/2010/main" val="2437571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C130E-404D-907A-461C-12752859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Research</a:t>
            </a:r>
            <a:endParaRPr lang="en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D0CF775A-DDF9-EE1C-4051-AFD323B41C9C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Lung Cancer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06D415C8-61D1-C751-2A74-673894B44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024" y="2317750"/>
            <a:ext cx="11283873" cy="1897411"/>
          </a:xfrm>
        </p:spPr>
        <p:txBody>
          <a:bodyPr>
            <a:normAutofit/>
          </a:bodyPr>
          <a:lstStyle/>
          <a:p>
            <a:pPr algn="l"/>
            <a:r>
              <a:rPr lang="en-GB" sz="2400" b="0" i="0" u="none" strike="noStrike" dirty="0">
                <a:solidFill>
                  <a:srgbClr val="374151"/>
                </a:solidFill>
                <a:effectLst/>
                <a:latin typeface="Söhne"/>
              </a:rPr>
              <a:t>V. Prevention and Early Detection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900" b="0" i="0" u="none" strike="noStrike" dirty="0">
                <a:solidFill>
                  <a:srgbClr val="374151"/>
                </a:solidFill>
                <a:effectLst/>
                <a:latin typeface="Söhne"/>
              </a:rPr>
              <a:t>Overview of measures to reduce the risk of lung cancer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900" b="0" i="0" u="none" strike="noStrike" dirty="0">
                <a:solidFill>
                  <a:srgbClr val="374151"/>
                </a:solidFill>
                <a:effectLst/>
                <a:latin typeface="Söhne"/>
              </a:rPr>
              <a:t>Explanation of the importance of early detection and screening for lung cancer in high-risk individuals</a:t>
            </a:r>
          </a:p>
        </p:txBody>
      </p:sp>
      <p:pic>
        <p:nvPicPr>
          <p:cNvPr id="2050" name="Picture 2" descr="Rauchen und Diabetes | diabetesDE - Deutsche Diabetes-Hilfe">
            <a:extLst>
              <a:ext uri="{FF2B5EF4-FFF2-40B4-BE49-F238E27FC236}">
                <a16:creationId xmlns:a16="http://schemas.microsoft.com/office/drawing/2014/main" id="{107E2148-BA1F-C5C8-8002-301012F4C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522" y="4865649"/>
            <a:ext cx="5590478" cy="199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48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45E3F9FB-FA27-C5BE-B7AB-59CFC72E93E5}"/>
              </a:ext>
            </a:extLst>
          </p:cNvPr>
          <p:cNvCxnSpPr>
            <a:stCxn id="6" idx="3"/>
            <a:endCxn id="4" idx="0"/>
          </p:cNvCxnSpPr>
          <p:nvPr/>
        </p:nvCxnSpPr>
        <p:spPr>
          <a:xfrm flipH="1">
            <a:off x="4410884" y="3369983"/>
            <a:ext cx="978491" cy="145440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3EBDC92-043C-7240-1346-448B7473D776}"/>
              </a:ext>
            </a:extLst>
          </p:cNvPr>
          <p:cNvCxnSpPr>
            <a:cxnSpLocks/>
            <a:stCxn id="6" idx="5"/>
            <a:endCxn id="5" idx="0"/>
          </p:cNvCxnSpPr>
          <p:nvPr/>
        </p:nvCxnSpPr>
        <p:spPr>
          <a:xfrm>
            <a:off x="6802624" y="3369983"/>
            <a:ext cx="978492" cy="1454001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D2F983C3-565C-D12D-6E3A-9F98C2C95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Network 1 </a:t>
            </a:r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cancer</a:t>
            </a:r>
            <a:endParaRPr lang="de-D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FDBEBF-0505-D6DF-C76C-1CCAB527374C}"/>
              </a:ext>
            </a:extLst>
          </p:cNvPr>
          <p:cNvSpPr/>
          <p:nvPr/>
        </p:nvSpPr>
        <p:spPr>
          <a:xfrm>
            <a:off x="3411567" y="4823985"/>
            <a:ext cx="1998633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bronchitis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3F0649B-0DDF-7FF1-1D92-FDD401413F8A}"/>
              </a:ext>
            </a:extLst>
          </p:cNvPr>
          <p:cNvSpPr/>
          <p:nvPr/>
        </p:nvSpPr>
        <p:spPr>
          <a:xfrm>
            <a:off x="6781799" y="4823984"/>
            <a:ext cx="1998633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cancer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04EA48-1F9A-A855-7F1F-B92C89676D81}"/>
              </a:ext>
            </a:extLst>
          </p:cNvPr>
          <p:cNvSpPr/>
          <p:nvPr/>
        </p:nvSpPr>
        <p:spPr>
          <a:xfrm>
            <a:off x="5096682" y="2504651"/>
            <a:ext cx="1998635" cy="101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smoker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C865CE82-D236-0098-3446-595BE0D8D64D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Part I</a:t>
            </a:r>
          </a:p>
        </p:txBody>
      </p:sp>
    </p:spTree>
    <p:extLst>
      <p:ext uri="{BB962C8B-B14F-4D97-AF65-F5344CB8AC3E}">
        <p14:creationId xmlns:p14="http://schemas.microsoft.com/office/powerpoint/2010/main" val="425665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45E3F9FB-FA27-C5BE-B7AB-59CFC72E93E5}"/>
              </a:ext>
            </a:extLst>
          </p:cNvPr>
          <p:cNvCxnSpPr>
            <a:cxnSpLocks/>
            <a:stCxn id="4" idx="4"/>
            <a:endCxn id="6" idx="1"/>
          </p:cNvCxnSpPr>
          <p:nvPr/>
        </p:nvCxnSpPr>
        <p:spPr>
          <a:xfrm>
            <a:off x="4410884" y="3932553"/>
            <a:ext cx="978490" cy="1357959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3EBDC92-043C-7240-1346-448B7473D776}"/>
              </a:ext>
            </a:extLst>
          </p:cNvPr>
          <p:cNvCxnSpPr>
            <a:cxnSpLocks/>
            <a:stCxn id="5" idx="4"/>
            <a:endCxn id="6" idx="7"/>
          </p:cNvCxnSpPr>
          <p:nvPr/>
        </p:nvCxnSpPr>
        <p:spPr>
          <a:xfrm flipH="1">
            <a:off x="6802623" y="3935899"/>
            <a:ext cx="978493" cy="1354613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D2F983C3-565C-D12D-6E3A-9F98C2C95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Network 1 </a:t>
            </a:r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cancer</a:t>
            </a:r>
            <a:endParaRPr lang="de-D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FDBEBF-0505-D6DF-C76C-1CCAB527374C}"/>
              </a:ext>
            </a:extLst>
          </p:cNvPr>
          <p:cNvSpPr/>
          <p:nvPr/>
        </p:nvSpPr>
        <p:spPr>
          <a:xfrm>
            <a:off x="3411567" y="2918754"/>
            <a:ext cx="1998633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cancer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3F0649B-0DDF-7FF1-1D92-FDD401413F8A}"/>
              </a:ext>
            </a:extLst>
          </p:cNvPr>
          <p:cNvSpPr/>
          <p:nvPr/>
        </p:nvSpPr>
        <p:spPr>
          <a:xfrm>
            <a:off x="6781799" y="2922100"/>
            <a:ext cx="1998633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tuberculosis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04EA48-1F9A-A855-7F1F-B92C89676D81}"/>
              </a:ext>
            </a:extLst>
          </p:cNvPr>
          <p:cNvSpPr/>
          <p:nvPr/>
        </p:nvSpPr>
        <p:spPr>
          <a:xfrm>
            <a:off x="5096681" y="5142044"/>
            <a:ext cx="1998635" cy="101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chest</a:t>
            </a:r>
            <a:r>
              <a:rPr lang="de-DE" dirty="0"/>
              <a:t> X-Ray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C865CE82-D236-0098-3446-595BE0D8D64D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Part II</a:t>
            </a:r>
          </a:p>
        </p:txBody>
      </p:sp>
    </p:spTree>
    <p:extLst>
      <p:ext uri="{BB962C8B-B14F-4D97-AF65-F5344CB8AC3E}">
        <p14:creationId xmlns:p14="http://schemas.microsoft.com/office/powerpoint/2010/main" val="4204628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E2A060FC-3C1A-B5A1-B085-0AEBC3B35489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6095999" y="1810455"/>
            <a:ext cx="0" cy="129200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45E3F9FB-FA27-C5BE-B7AB-59CFC72E93E5}"/>
              </a:ext>
            </a:extLst>
          </p:cNvPr>
          <p:cNvCxnSpPr>
            <a:cxnSpLocks/>
            <a:stCxn id="6" idx="3"/>
            <a:endCxn id="4" idx="0"/>
          </p:cNvCxnSpPr>
          <p:nvPr/>
        </p:nvCxnSpPr>
        <p:spPr>
          <a:xfrm flipH="1">
            <a:off x="3717134" y="3967787"/>
            <a:ext cx="1181685" cy="856198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3EBDC92-043C-7240-1346-448B7473D776}"/>
              </a:ext>
            </a:extLst>
          </p:cNvPr>
          <p:cNvCxnSpPr>
            <a:cxnSpLocks/>
            <a:stCxn id="6" idx="5"/>
            <a:endCxn id="5" idx="0"/>
          </p:cNvCxnSpPr>
          <p:nvPr/>
        </p:nvCxnSpPr>
        <p:spPr>
          <a:xfrm>
            <a:off x="7293179" y="3967787"/>
            <a:ext cx="1181688" cy="856197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D2F983C3-565C-D12D-6E3A-9F98C2C95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Network 1 </a:t>
            </a:r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cancer</a:t>
            </a:r>
            <a:endParaRPr lang="de-D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BFDBEBF-0505-D6DF-C76C-1CCAB527374C}"/>
              </a:ext>
            </a:extLst>
          </p:cNvPr>
          <p:cNvSpPr/>
          <p:nvPr/>
        </p:nvSpPr>
        <p:spPr>
          <a:xfrm>
            <a:off x="2024066" y="4823985"/>
            <a:ext cx="3386136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computed</a:t>
            </a:r>
            <a:r>
              <a:rPr lang="de-DE" dirty="0"/>
              <a:t> </a:t>
            </a:r>
            <a:r>
              <a:rPr lang="de-DE" dirty="0" err="1"/>
              <a:t>tomography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3F0649B-0DDF-7FF1-1D92-FDD401413F8A}"/>
              </a:ext>
            </a:extLst>
          </p:cNvPr>
          <p:cNvSpPr/>
          <p:nvPr/>
        </p:nvSpPr>
        <p:spPr>
          <a:xfrm>
            <a:off x="6781799" y="4823984"/>
            <a:ext cx="3386135" cy="1013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mediastinoscopy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404EA48-1F9A-A855-7F1F-B92C89676D81}"/>
              </a:ext>
            </a:extLst>
          </p:cNvPr>
          <p:cNvSpPr/>
          <p:nvPr/>
        </p:nvSpPr>
        <p:spPr>
          <a:xfrm>
            <a:off x="4402931" y="3102455"/>
            <a:ext cx="3386136" cy="1013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mediastinal </a:t>
            </a:r>
            <a:r>
              <a:rPr lang="de-DE" dirty="0" err="1"/>
              <a:t>metastises</a:t>
            </a:r>
            <a:br>
              <a:rPr lang="de-DE" dirty="0"/>
            </a:br>
            <a:r>
              <a:rPr lang="de-DE" sz="1200" dirty="0" err="1"/>
              <a:t>yes|no</a:t>
            </a:r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C865CE82-D236-0098-3446-595BE0D8D64D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Part III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A864D66-72B9-BE99-5E90-6EE0BF39F608}"/>
              </a:ext>
            </a:extLst>
          </p:cNvPr>
          <p:cNvSpPr txBox="1"/>
          <p:nvPr/>
        </p:nvSpPr>
        <p:spPr>
          <a:xfrm>
            <a:off x="6068323" y="1739174"/>
            <a:ext cx="142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4D1334"/>
                </a:solidFill>
              </a:rPr>
              <a:t>lung</a:t>
            </a:r>
            <a:r>
              <a:rPr lang="de-DE" dirty="0">
                <a:solidFill>
                  <a:srgbClr val="4D1334"/>
                </a:solidFill>
              </a:rPr>
              <a:t> </a:t>
            </a:r>
            <a:r>
              <a:rPr lang="de-DE" dirty="0" err="1">
                <a:solidFill>
                  <a:srgbClr val="4D1334"/>
                </a:solidFill>
              </a:rPr>
              <a:t>cancer</a:t>
            </a:r>
            <a:endParaRPr lang="de-DE" dirty="0">
              <a:solidFill>
                <a:srgbClr val="4D13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87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450AB-DD52-684F-282B-27BB7D84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Background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55DFF-DF60-A0A9-D34B-F6A0D4D1F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317355"/>
            <a:ext cx="11029615" cy="3678303"/>
          </a:xfrm>
        </p:spPr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dyspnea</a:t>
            </a:r>
            <a:r>
              <a:rPr lang="en-GB" dirty="0"/>
              <a:t> and how is it related to tuberculosis, lung cancer and bronchitis</a:t>
            </a:r>
            <a:r>
              <a:rPr lang="en-GB" b="0" i="0" u="none" strike="noStrike" dirty="0">
                <a:solidFill>
                  <a:srgbClr val="333333"/>
                </a:solidFill>
                <a:effectLst/>
              </a:rPr>
              <a:t>?</a:t>
            </a:r>
          </a:p>
          <a:p>
            <a:r>
              <a:rPr lang="en-GB" dirty="0">
                <a:solidFill>
                  <a:srgbClr val="333333"/>
                </a:solidFill>
              </a:rPr>
              <a:t>What is tuberculosis?</a:t>
            </a:r>
          </a:p>
          <a:p>
            <a:r>
              <a:rPr lang="en-GB" dirty="0">
                <a:solidFill>
                  <a:srgbClr val="333333"/>
                </a:solidFill>
              </a:rPr>
              <a:t>How can a chest X-ray determine if I have tuberculosis, lung cancer, or bronchitis?</a:t>
            </a:r>
          </a:p>
          <a:p>
            <a:r>
              <a:rPr lang="en-GB" dirty="0">
                <a:solidFill>
                  <a:srgbClr val="333333"/>
                </a:solidFill>
              </a:rPr>
              <a:t>Is there a link between tuberculosis and lung cancer or bronchitis?</a:t>
            </a:r>
            <a:endParaRPr lang="en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603FC2DF-573D-9154-4A5B-81AD233B3CD2}"/>
              </a:ext>
            </a:extLst>
          </p:cNvPr>
          <p:cNvSpPr txBox="1">
            <a:spLocks/>
          </p:cNvSpPr>
          <p:nvPr/>
        </p:nvSpPr>
        <p:spPr>
          <a:xfrm>
            <a:off x="581191" y="1303555"/>
            <a:ext cx="11029616" cy="1013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>
                <a:solidFill>
                  <a:srgbClr val="4D1334"/>
                </a:solidFill>
              </a:rPr>
              <a:t>Shortness-</a:t>
            </a:r>
            <a:r>
              <a:rPr lang="de-DE" dirty="0" err="1">
                <a:solidFill>
                  <a:srgbClr val="4D1334"/>
                </a:solidFill>
              </a:rPr>
              <a:t>of</a:t>
            </a:r>
            <a:r>
              <a:rPr lang="de-DE" dirty="0">
                <a:solidFill>
                  <a:srgbClr val="4D1334"/>
                </a:solidFill>
              </a:rPr>
              <a:t>-</a:t>
            </a:r>
            <a:r>
              <a:rPr lang="de-DE" dirty="0" err="1">
                <a:solidFill>
                  <a:srgbClr val="4D1334"/>
                </a:solidFill>
              </a:rPr>
              <a:t>breath</a:t>
            </a:r>
            <a:r>
              <a:rPr lang="de-DE" dirty="0">
                <a:solidFill>
                  <a:srgbClr val="4D1334"/>
                </a:solidFill>
              </a:rPr>
              <a:t> (</a:t>
            </a:r>
            <a:r>
              <a:rPr lang="de-DE" dirty="0" err="1">
                <a:solidFill>
                  <a:srgbClr val="4D1334"/>
                </a:solidFill>
              </a:rPr>
              <a:t>dyspnoea</a:t>
            </a:r>
            <a:r>
              <a:rPr lang="de-DE" dirty="0">
                <a:solidFill>
                  <a:srgbClr val="4D1334"/>
                </a:solidFill>
              </a:rPr>
              <a:t>)</a:t>
            </a:r>
          </a:p>
        </p:txBody>
      </p:sp>
      <p:pic>
        <p:nvPicPr>
          <p:cNvPr id="1026" name="Picture 2" descr="Lungenkrebs » Symptome, Ursachen &amp; Therapie | MeinMed.at">
            <a:extLst>
              <a:ext uri="{FF2B5EF4-FFF2-40B4-BE49-F238E27FC236}">
                <a16:creationId xmlns:a16="http://schemas.microsoft.com/office/drawing/2014/main" id="{93FEFABC-2328-5AD6-7F6A-72EBBBB0B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878" y="4517400"/>
            <a:ext cx="4163122" cy="234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078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B691D59-8F51-4DD8-AD41-D568D29B08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4AEF18-0627-48F3-9B3D-F7E8F050B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AEE08A-C572-438F-9753-B0D527A51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93146F-62ED-4C59-844C-0935D0FB50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BF3D65BA-1C65-40FB-92EF-83951BDC1D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8175"/>
            <a:ext cx="12191999" cy="621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picture containing circle, text, diagram, screenshot&#10;&#10;Description automatically generated">
            <a:extLst>
              <a:ext uri="{FF2B5EF4-FFF2-40B4-BE49-F238E27FC236}">
                <a16:creationId xmlns:a16="http://schemas.microsoft.com/office/drawing/2014/main" id="{BE654929-E0FB-8048-C189-CEF6B4DFD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934" y="1053706"/>
            <a:ext cx="7692792" cy="500705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DF52CCA-FCDD-49A0-BFFC-3BD41F1B8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59FF1-C837-A39E-1ACE-C9E82817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6275" y="1419225"/>
            <a:ext cx="3081576" cy="208586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>
                <a:solidFill>
                  <a:srgbClr val="FFFFFF"/>
                </a:solidFill>
              </a:rPr>
              <a:t>Network II asia (the chest Clinic)</a:t>
            </a:r>
          </a:p>
        </p:txBody>
      </p:sp>
    </p:spTree>
    <p:extLst>
      <p:ext uri="{BB962C8B-B14F-4D97-AF65-F5344CB8AC3E}">
        <p14:creationId xmlns:p14="http://schemas.microsoft.com/office/powerpoint/2010/main" val="1445429896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Dividende</Template>
  <TotalTime>0</TotalTime>
  <Words>360</Words>
  <Application>Microsoft Macintosh PowerPoint</Application>
  <PresentationFormat>Breitbild</PresentationFormat>
  <Paragraphs>62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Gill Sans MT</vt:lpstr>
      <vt:lpstr>Söhne</vt:lpstr>
      <vt:lpstr>Ubuntu</vt:lpstr>
      <vt:lpstr>Wingdings</vt:lpstr>
      <vt:lpstr>Wingdings 2</vt:lpstr>
      <vt:lpstr>Dividende</vt:lpstr>
      <vt:lpstr>Bayesian network</vt:lpstr>
      <vt:lpstr>agenda</vt:lpstr>
      <vt:lpstr>Background Research</vt:lpstr>
      <vt:lpstr>Background Research</vt:lpstr>
      <vt:lpstr>Network 1 lung cancer</vt:lpstr>
      <vt:lpstr>Network 1 lung cancer</vt:lpstr>
      <vt:lpstr>Network 1 lung cancer</vt:lpstr>
      <vt:lpstr>Background research</vt:lpstr>
      <vt:lpstr>Network II asia (the chest Clinic)</vt:lpstr>
      <vt:lpstr>Model learning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Bayesian network</dc:title>
  <dc:creator>Weber, Hannes</dc:creator>
  <cp:lastModifiedBy>Weber, Hannes</cp:lastModifiedBy>
  <cp:revision>10</cp:revision>
  <dcterms:created xsi:type="dcterms:W3CDTF">2023-05-08T08:52:24Z</dcterms:created>
  <dcterms:modified xsi:type="dcterms:W3CDTF">2023-05-11T13:26:43Z</dcterms:modified>
</cp:coreProperties>
</file>