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4"/>
  </p:notesMasterIdLst>
  <p:handoutMasterIdLst>
    <p:handoutMasterId r:id="rId55"/>
  </p:handoutMasterIdLst>
  <p:sldIdLst>
    <p:sldId id="256" r:id="rId2"/>
    <p:sldId id="286" r:id="rId3"/>
    <p:sldId id="284" r:id="rId4"/>
    <p:sldId id="287" r:id="rId5"/>
    <p:sldId id="288" r:id="rId6"/>
    <p:sldId id="291" r:id="rId7"/>
    <p:sldId id="332" r:id="rId8"/>
    <p:sldId id="333" r:id="rId9"/>
    <p:sldId id="334" r:id="rId10"/>
    <p:sldId id="290" r:id="rId11"/>
    <p:sldId id="295" r:id="rId12"/>
    <p:sldId id="292" r:id="rId13"/>
    <p:sldId id="296" r:id="rId14"/>
    <p:sldId id="297" r:id="rId15"/>
    <p:sldId id="293" r:id="rId16"/>
    <p:sldId id="294" r:id="rId17"/>
    <p:sldId id="335" r:id="rId18"/>
    <p:sldId id="298" r:id="rId19"/>
    <p:sldId id="303" r:id="rId20"/>
    <p:sldId id="299" r:id="rId21"/>
    <p:sldId id="300" r:id="rId22"/>
    <p:sldId id="301" r:id="rId23"/>
    <p:sldId id="302" r:id="rId24"/>
    <p:sldId id="304" r:id="rId25"/>
    <p:sldId id="306" r:id="rId26"/>
    <p:sldId id="305" r:id="rId27"/>
    <p:sldId id="307" r:id="rId28"/>
    <p:sldId id="308" r:id="rId29"/>
    <p:sldId id="311" r:id="rId30"/>
    <p:sldId id="309" r:id="rId31"/>
    <p:sldId id="312" r:id="rId32"/>
    <p:sldId id="310" r:id="rId33"/>
    <p:sldId id="313" r:id="rId34"/>
    <p:sldId id="314" r:id="rId35"/>
    <p:sldId id="315" r:id="rId36"/>
    <p:sldId id="316" r:id="rId37"/>
    <p:sldId id="318" r:id="rId38"/>
    <p:sldId id="317" r:id="rId39"/>
    <p:sldId id="319" r:id="rId40"/>
    <p:sldId id="320" r:id="rId41"/>
    <p:sldId id="321" r:id="rId42"/>
    <p:sldId id="322" r:id="rId43"/>
    <p:sldId id="323" r:id="rId44"/>
    <p:sldId id="324" r:id="rId45"/>
    <p:sldId id="325" r:id="rId46"/>
    <p:sldId id="326" r:id="rId47"/>
    <p:sldId id="327" r:id="rId48"/>
    <p:sldId id="328" r:id="rId49"/>
    <p:sldId id="330" r:id="rId50"/>
    <p:sldId id="329" r:id="rId51"/>
    <p:sldId id="331" r:id="rId52"/>
    <p:sldId id="281" r:id="rId5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0EEFC"/>
    <a:srgbClr val="55A9DD"/>
    <a:srgbClr val="96CAEA"/>
    <a:srgbClr val="8282F6"/>
    <a:srgbClr val="BCBCFA"/>
    <a:srgbClr val="8AED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9690" autoAdjust="0"/>
    <p:restoredTop sz="94660"/>
  </p:normalViewPr>
  <p:slideViewPr>
    <p:cSldViewPr snapToGrid="0">
      <p:cViewPr varScale="1">
        <p:scale>
          <a:sx n="55" d="100"/>
          <a:sy n="55" d="100"/>
        </p:scale>
        <p:origin x="67" y="566"/>
      </p:cViewPr>
      <p:guideLst/>
    </p:cSldViewPr>
  </p:slideViewPr>
  <p:notesTextViewPr>
    <p:cViewPr>
      <p:scale>
        <a:sx n="1" d="1"/>
        <a:sy n="1" d="1"/>
      </p:scale>
      <p:origin x="0" y="0"/>
    </p:cViewPr>
  </p:notesTextViewPr>
  <p:sorterViewPr>
    <p:cViewPr>
      <p:scale>
        <a:sx n="100" d="100"/>
        <a:sy n="100" d="100"/>
      </p:scale>
      <p:origin x="0" y="-343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handoutMaster" Target="handoutMasters/handout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AF7CD3E-8668-40F7-8C9E-DD832C4F3578}" type="datetimeFigureOut">
              <a:rPr lang="en-US" smtClean="0"/>
              <a:t>6/21/2023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CFAD164-58EC-4D67-93B5-55A35F7D0321}" type="slidenum">
              <a:rPr lang="en-US" smtClean="0"/>
              <a:t>‹#›</a:t>
            </a:fld>
            <a:endParaRPr lang="en-US"/>
          </a:p>
        </p:txBody>
      </p:sp>
    </p:spTree>
    <p:extLst>
      <p:ext uri="{BB962C8B-B14F-4D97-AF65-F5344CB8AC3E}">
        <p14:creationId xmlns:p14="http://schemas.microsoft.com/office/powerpoint/2010/main" val="6723250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E14A63-53AD-41D4-B5C6-EB15153E851F}" type="datetimeFigureOut">
              <a:rPr lang="en-US" smtClean="0"/>
              <a:t>6/21/2023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C732A3-3CCA-45B5-82F5-85B851659135}" type="slidenum">
              <a:rPr lang="en-US" smtClean="0"/>
              <a:t>‹#›</a:t>
            </a:fld>
            <a:endParaRPr lang="en-US"/>
          </a:p>
        </p:txBody>
      </p:sp>
    </p:spTree>
    <p:extLst>
      <p:ext uri="{BB962C8B-B14F-4D97-AF65-F5344CB8AC3E}">
        <p14:creationId xmlns:p14="http://schemas.microsoft.com/office/powerpoint/2010/main" val="10458625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3BCAF774-D439-486B-BA3D-CC3490704237}" type="datetime1">
              <a:rPr lang="en-US" smtClean="0"/>
              <a:t>6/21/2023</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21A9D750-17E9-472F-B72C-6AF24681985C}" type="slidenum">
              <a:rPr lang="en-US" smtClean="0"/>
              <a:t>‹#›</a:t>
            </a:fld>
            <a:endParaRPr lang="en-US"/>
          </a:p>
        </p:txBody>
      </p:sp>
    </p:spTree>
    <p:extLst>
      <p:ext uri="{BB962C8B-B14F-4D97-AF65-F5344CB8AC3E}">
        <p14:creationId xmlns:p14="http://schemas.microsoft.com/office/powerpoint/2010/main" val="28234660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187593A2-7FA0-4259-9161-172F8E35573B}" type="datetime1">
              <a:rPr lang="en-US" smtClean="0"/>
              <a:t>6/21/2023</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21A9D750-17E9-472F-B72C-6AF24681985C}" type="slidenum">
              <a:rPr lang="en-US" smtClean="0"/>
              <a:t>‹#›</a:t>
            </a:fld>
            <a:endParaRPr lang="en-US"/>
          </a:p>
        </p:txBody>
      </p:sp>
    </p:spTree>
    <p:extLst>
      <p:ext uri="{BB962C8B-B14F-4D97-AF65-F5344CB8AC3E}">
        <p14:creationId xmlns:p14="http://schemas.microsoft.com/office/powerpoint/2010/main" val="7001595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198C89D3-288C-4EDA-8F6D-1D4FC8E188EC}" type="datetime1">
              <a:rPr lang="en-US" smtClean="0"/>
              <a:t>6/21/2023</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21A9D750-17E9-472F-B72C-6AF24681985C}" type="slidenum">
              <a:rPr lang="en-US" smtClean="0"/>
              <a:t>‹#›</a:t>
            </a:fld>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0777783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C1D633F0-34E4-499A-A58B-616FCA54DC6F}" type="datetime1">
              <a:rPr lang="en-US" smtClean="0"/>
              <a:t>6/21/2023</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21A9D750-17E9-472F-B72C-6AF24681985C}" type="slidenum">
              <a:rPr lang="en-US" smtClean="0"/>
              <a:t>‹#›</a:t>
            </a:fld>
            <a:endParaRPr lang="en-US"/>
          </a:p>
        </p:txBody>
      </p:sp>
    </p:spTree>
    <p:extLst>
      <p:ext uri="{BB962C8B-B14F-4D97-AF65-F5344CB8AC3E}">
        <p14:creationId xmlns:p14="http://schemas.microsoft.com/office/powerpoint/2010/main" val="40808946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7A9193B0-9296-4042-BEE8-6D3B3F97235F}" type="datetime1">
              <a:rPr lang="en-US" smtClean="0"/>
              <a:t>6/21/2023</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21A9D750-17E9-472F-B72C-6AF24681985C}" type="slidenum">
              <a:rPr lang="en-US" smtClean="0"/>
              <a:t>‹#›</a:t>
            </a:fld>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4112935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DB9FEE83-B6CA-436F-9B11-5E2EB0F2E6A4}" type="datetime1">
              <a:rPr lang="en-US" smtClean="0"/>
              <a:t>6/21/2023</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21A9D750-17E9-472F-B72C-6AF24681985C}" type="slidenum">
              <a:rPr lang="en-US" smtClean="0"/>
              <a:t>‹#›</a:t>
            </a:fld>
            <a:endParaRPr lang="en-US"/>
          </a:p>
        </p:txBody>
      </p:sp>
    </p:spTree>
    <p:extLst>
      <p:ext uri="{BB962C8B-B14F-4D97-AF65-F5344CB8AC3E}">
        <p14:creationId xmlns:p14="http://schemas.microsoft.com/office/powerpoint/2010/main" val="7516277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6BE362E-6C60-4F4E-B585-5F4BCBB45F87}" type="datetime1">
              <a:rPr lang="en-US" smtClean="0"/>
              <a:t>6/21/2023</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21A9D750-17E9-472F-B72C-6AF24681985C}" type="slidenum">
              <a:rPr lang="en-US" smtClean="0"/>
              <a:t>‹#›</a:t>
            </a:fld>
            <a:endParaRPr lang="en-US"/>
          </a:p>
        </p:txBody>
      </p:sp>
    </p:spTree>
    <p:extLst>
      <p:ext uri="{BB962C8B-B14F-4D97-AF65-F5344CB8AC3E}">
        <p14:creationId xmlns:p14="http://schemas.microsoft.com/office/powerpoint/2010/main" val="9681083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98C9024-D894-4DE9-9AAB-184749E1E71A}" type="datetime1">
              <a:rPr lang="en-US" smtClean="0"/>
              <a:t>6/21/2023</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21A9D750-17E9-472F-B72C-6AF24681985C}" type="slidenum">
              <a:rPr lang="en-US" smtClean="0"/>
              <a:t>‹#›</a:t>
            </a:fld>
            <a:endParaRPr lang="en-US"/>
          </a:p>
        </p:txBody>
      </p:sp>
    </p:spTree>
    <p:extLst>
      <p:ext uri="{BB962C8B-B14F-4D97-AF65-F5344CB8AC3E}">
        <p14:creationId xmlns:p14="http://schemas.microsoft.com/office/powerpoint/2010/main" val="26504914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C8BEB31-5BAC-4F9E-9D2B-6E1D4B38896D}" type="datetime1">
              <a:rPr lang="en-US" smtClean="0"/>
              <a:t>6/21/2023</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21A9D750-17E9-472F-B72C-6AF24681985C}" type="slidenum">
              <a:rPr lang="en-US" smtClean="0"/>
              <a:t>‹#›</a:t>
            </a:fld>
            <a:endParaRPr lang="en-US"/>
          </a:p>
        </p:txBody>
      </p:sp>
    </p:spTree>
    <p:extLst>
      <p:ext uri="{BB962C8B-B14F-4D97-AF65-F5344CB8AC3E}">
        <p14:creationId xmlns:p14="http://schemas.microsoft.com/office/powerpoint/2010/main" val="22781550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218C21E-627A-49B2-9D00-A2CC8F75CC86}" type="datetime1">
              <a:rPr lang="en-US" smtClean="0"/>
              <a:t>6/21/2023</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21A9D750-17E9-472F-B72C-6AF24681985C}" type="slidenum">
              <a:rPr lang="en-US" smtClean="0"/>
              <a:t>‹#›</a:t>
            </a:fld>
            <a:endParaRPr lang="en-US"/>
          </a:p>
        </p:txBody>
      </p:sp>
    </p:spTree>
    <p:extLst>
      <p:ext uri="{BB962C8B-B14F-4D97-AF65-F5344CB8AC3E}">
        <p14:creationId xmlns:p14="http://schemas.microsoft.com/office/powerpoint/2010/main" val="9578105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26F077F-254A-4C23-A755-F86C59F4CDB5}" type="datetime1">
              <a:rPr lang="en-US" smtClean="0"/>
              <a:t>6/21/2023</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21A9D750-17E9-472F-B72C-6AF24681985C}" type="slidenum">
              <a:rPr lang="en-US" smtClean="0"/>
              <a:t>‹#›</a:t>
            </a:fld>
            <a:endParaRPr lang="en-US"/>
          </a:p>
        </p:txBody>
      </p:sp>
    </p:spTree>
    <p:extLst>
      <p:ext uri="{BB962C8B-B14F-4D97-AF65-F5344CB8AC3E}">
        <p14:creationId xmlns:p14="http://schemas.microsoft.com/office/powerpoint/2010/main" val="38846906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7D9EBA42-FF98-4C78-BD65-BD7DC47A1BC0}" type="datetime1">
              <a:rPr lang="en-US" smtClean="0"/>
              <a:t>6/21/2023</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21A9D750-17E9-472F-B72C-6AF24681985C}" type="slidenum">
              <a:rPr lang="en-US" smtClean="0"/>
              <a:t>‹#›</a:t>
            </a:fld>
            <a:endParaRPr lang="en-US"/>
          </a:p>
        </p:txBody>
      </p:sp>
    </p:spTree>
    <p:extLst>
      <p:ext uri="{BB962C8B-B14F-4D97-AF65-F5344CB8AC3E}">
        <p14:creationId xmlns:p14="http://schemas.microsoft.com/office/powerpoint/2010/main" val="3381747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9002D3D-9371-470B-A06C-6B97EAEC5C21}" type="datetime1">
              <a:rPr lang="en-US" smtClean="0"/>
              <a:t>6/21/2023</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21A9D750-17E9-472F-B72C-6AF24681985C}" type="slidenum">
              <a:rPr lang="en-US" smtClean="0"/>
              <a:t>‹#›</a:t>
            </a:fld>
            <a:endParaRPr lang="en-US"/>
          </a:p>
        </p:txBody>
      </p:sp>
    </p:spTree>
    <p:extLst>
      <p:ext uri="{BB962C8B-B14F-4D97-AF65-F5344CB8AC3E}">
        <p14:creationId xmlns:p14="http://schemas.microsoft.com/office/powerpoint/2010/main" val="1998652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AB7246-220E-4D1B-B6B0-2F787C367669}" type="datetime1">
              <a:rPr lang="en-US" smtClean="0"/>
              <a:t>6/21/2023</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21A9D750-17E9-472F-B72C-6AF24681985C}" type="slidenum">
              <a:rPr lang="en-US" smtClean="0"/>
              <a:t>‹#›</a:t>
            </a:fld>
            <a:endParaRPr lang="en-US"/>
          </a:p>
        </p:txBody>
      </p:sp>
    </p:spTree>
    <p:extLst>
      <p:ext uri="{BB962C8B-B14F-4D97-AF65-F5344CB8AC3E}">
        <p14:creationId xmlns:p14="http://schemas.microsoft.com/office/powerpoint/2010/main" val="14923150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E7732939-7AF1-4645-BED6-892236C00FA6}" type="datetime1">
              <a:rPr lang="en-US" smtClean="0"/>
              <a:t>6/21/2023</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21A9D750-17E9-472F-B72C-6AF24681985C}" type="slidenum">
              <a:rPr lang="en-US" smtClean="0"/>
              <a:t>‹#›</a:t>
            </a:fld>
            <a:endParaRPr lang="en-US"/>
          </a:p>
        </p:txBody>
      </p:sp>
    </p:spTree>
    <p:extLst>
      <p:ext uri="{BB962C8B-B14F-4D97-AF65-F5344CB8AC3E}">
        <p14:creationId xmlns:p14="http://schemas.microsoft.com/office/powerpoint/2010/main" val="13919310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739FF730-3B95-4ED8-9CF7-F34C7BB529B7}" type="datetime1">
              <a:rPr lang="en-US" smtClean="0"/>
              <a:t>6/21/2023</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21A9D750-17E9-472F-B72C-6AF24681985C}" type="slidenum">
              <a:rPr lang="en-US" smtClean="0"/>
              <a:t>‹#›</a:t>
            </a:fld>
            <a:endParaRPr lang="en-US"/>
          </a:p>
        </p:txBody>
      </p:sp>
    </p:spTree>
    <p:extLst>
      <p:ext uri="{BB962C8B-B14F-4D97-AF65-F5344CB8AC3E}">
        <p14:creationId xmlns:p14="http://schemas.microsoft.com/office/powerpoint/2010/main" val="26188324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5B2C02F3-3C50-4040-917F-BDD2F0812C76}" type="datetime1">
              <a:rPr lang="en-US" smtClean="0"/>
              <a:t>6/21/2023</a:t>
            </a:fld>
            <a:endParaRPr 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21A9D750-17E9-472F-B72C-6AF24681985C}" type="slidenum">
              <a:rPr lang="en-US" smtClean="0"/>
              <a:t>‹#›</a:t>
            </a:fld>
            <a:endParaRPr lang="en-US"/>
          </a:p>
        </p:txBody>
      </p:sp>
    </p:spTree>
    <p:extLst>
      <p:ext uri="{BB962C8B-B14F-4D97-AF65-F5344CB8AC3E}">
        <p14:creationId xmlns:p14="http://schemas.microsoft.com/office/powerpoint/2010/main" val="99470723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hf hdr="0" ftr="0"/>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www.analyticsvidhya.com/blog/2021/03/data-science-101-introduction-to-cost-function/"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10.w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11.wmf"/></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12.wmf"/></Relationships>
</file>

<file path=ppt/slides/_rels/slide17.xml.rels><?xml version="1.0" encoding="UTF-8" standalone="yes"?>
<Relationships xmlns="http://schemas.openxmlformats.org/package/2006/relationships"><Relationship Id="rId2" Type="http://schemas.openxmlformats.org/officeDocument/2006/relationships/hyperlink" Target="Book1.xlsx"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storm.cis.fordham.edu/~gweiss/data-mining/weka-data/weather.nominal.arff"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image" Target="../media/image2.wmf"/><Relationship Id="rId5" Type="http://schemas.openxmlformats.org/officeDocument/2006/relationships/oleObject" Target="../embeddings/oleObject2.bin"/><Relationship Id="rId4" Type="http://schemas.openxmlformats.org/officeDocument/2006/relationships/image" Target="../media/image1.wmf"/><Relationship Id="rId9"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37.emf"/><Relationship Id="rId1" Type="http://schemas.openxmlformats.org/officeDocument/2006/relationships/slideLayout" Target="../slideLayouts/slideLayout6.xml"/><Relationship Id="rId4" Type="http://schemas.openxmlformats.org/officeDocument/2006/relationships/image" Target="../media/image39.emf"/></Relationships>
</file>

<file path=ppt/slides/_rels/slide48.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image" Target="../media/image40.emf"/><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image" Target="../media/image42.emf"/><Relationship Id="rId1" Type="http://schemas.openxmlformats.org/officeDocument/2006/relationships/slideLayout" Target="../slideLayouts/slideLayout6.xml"/><Relationship Id="rId4" Type="http://schemas.openxmlformats.org/officeDocument/2006/relationships/image" Target="../media/image44.emf"/></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5.emf"/><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image" Target="../media/image46.emf"/><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2176" y="592016"/>
            <a:ext cx="10759359" cy="2262781"/>
          </a:xfrm>
        </p:spPr>
        <p:txBody>
          <a:bodyPr>
            <a:normAutofit/>
          </a:bodyPr>
          <a:lstStyle/>
          <a:p>
            <a:pPr algn="ctr"/>
            <a:r>
              <a:rPr lang="de-DE" sz="3200" b="1" dirty="0" smtClean="0"/>
              <a:t>Machine Learning Schemes</a:t>
            </a:r>
            <a:endParaRPr lang="en-US" sz="3200" b="1" dirty="0"/>
          </a:p>
        </p:txBody>
      </p:sp>
      <p:sp>
        <p:nvSpPr>
          <p:cNvPr id="3" name="Subtitle 2"/>
          <p:cNvSpPr>
            <a:spLocks noGrp="1"/>
          </p:cNvSpPr>
          <p:nvPr>
            <p:ph type="subTitle" idx="1"/>
          </p:nvPr>
        </p:nvSpPr>
        <p:spPr/>
        <p:txBody>
          <a:bodyPr/>
          <a:lstStyle/>
          <a:p>
            <a:pPr algn="ctr"/>
            <a:r>
              <a:rPr lang="en-US" b="1" dirty="0" smtClean="0"/>
              <a:t>Jamal Raiyn</a:t>
            </a:r>
            <a:endParaRPr lang="en-US" b="1" dirty="0"/>
          </a:p>
        </p:txBody>
      </p:sp>
      <p:sp>
        <p:nvSpPr>
          <p:cNvPr id="4" name="Date Placeholder 3"/>
          <p:cNvSpPr>
            <a:spLocks noGrp="1"/>
          </p:cNvSpPr>
          <p:nvPr>
            <p:ph type="dt" sz="half" idx="10"/>
          </p:nvPr>
        </p:nvSpPr>
        <p:spPr/>
        <p:txBody>
          <a:bodyPr/>
          <a:lstStyle/>
          <a:p>
            <a:fld id="{13CA55B6-DBE7-47F3-809C-62FFB49169B7}" type="datetime1">
              <a:rPr lang="en-US" smtClean="0"/>
              <a:t>6/21/2023</a:t>
            </a:fld>
            <a:endParaRPr lang="en-US"/>
          </a:p>
        </p:txBody>
      </p:sp>
      <p:sp>
        <p:nvSpPr>
          <p:cNvPr id="5" name="Slide Number Placeholder 4"/>
          <p:cNvSpPr>
            <a:spLocks noGrp="1"/>
          </p:cNvSpPr>
          <p:nvPr>
            <p:ph type="sldNum" sz="quarter" idx="12"/>
          </p:nvPr>
        </p:nvSpPr>
        <p:spPr/>
        <p:txBody>
          <a:bodyPr/>
          <a:lstStyle/>
          <a:p>
            <a:fld id="{21A9D750-17E9-472F-B72C-6AF24681985C}" type="slidenum">
              <a:rPr lang="en-US" smtClean="0"/>
              <a:t>1</a:t>
            </a:fld>
            <a:endParaRPr lang="en-US"/>
          </a:p>
        </p:txBody>
      </p:sp>
    </p:spTree>
    <p:extLst>
      <p:ext uri="{BB962C8B-B14F-4D97-AF65-F5344CB8AC3E}">
        <p14:creationId xmlns:p14="http://schemas.microsoft.com/office/powerpoint/2010/main" val="22602166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a:t>Random Error(Residuals)</a:t>
            </a:r>
            <a:endParaRPr lang="en-US" dirty="0"/>
          </a:p>
        </p:txBody>
      </p:sp>
      <p:sp>
        <p:nvSpPr>
          <p:cNvPr id="3" name="Content Placeholder 2"/>
          <p:cNvSpPr>
            <a:spLocks noGrp="1"/>
          </p:cNvSpPr>
          <p:nvPr>
            <p:ph idx="1"/>
          </p:nvPr>
        </p:nvSpPr>
        <p:spPr/>
        <p:txBody>
          <a:bodyPr/>
          <a:lstStyle/>
          <a:p>
            <a:r>
              <a:rPr lang="en-US" dirty="0"/>
              <a:t>In regression, the difference between the observed value of the dependent variable(</a:t>
            </a:r>
            <a:r>
              <a:rPr lang="en-US" b="1" dirty="0" err="1"/>
              <a:t>y</a:t>
            </a:r>
            <a:r>
              <a:rPr lang="en-US" b="1" baseline="-25000" dirty="0" err="1"/>
              <a:t>i</a:t>
            </a:r>
            <a:r>
              <a:rPr lang="en-US" dirty="0"/>
              <a:t>) and the predicted value(</a:t>
            </a:r>
            <a:r>
              <a:rPr lang="en-US" b="1" dirty="0"/>
              <a:t>predicted</a:t>
            </a:r>
            <a:r>
              <a:rPr lang="en-US" dirty="0"/>
              <a:t>) is called the residuals.</a:t>
            </a:r>
          </a:p>
          <a:p>
            <a:r>
              <a:rPr lang="en-US" b="1" dirty="0" err="1"/>
              <a:t>ε</a:t>
            </a:r>
            <a:r>
              <a:rPr lang="en-US" b="1" baseline="-25000" dirty="0" err="1"/>
              <a:t>i</a:t>
            </a:r>
            <a:r>
              <a:rPr lang="en-US" b="1" baseline="-25000" dirty="0"/>
              <a:t> </a:t>
            </a:r>
            <a:r>
              <a:rPr lang="en-US" b="1" dirty="0"/>
              <a:t>= </a:t>
            </a:r>
            <a:r>
              <a:rPr lang="en-US" dirty="0"/>
              <a:t> </a:t>
            </a:r>
            <a:r>
              <a:rPr lang="en-US" b="1" dirty="0" err="1"/>
              <a:t>y</a:t>
            </a:r>
            <a:r>
              <a:rPr lang="en-US" b="1" baseline="-25000" dirty="0" err="1"/>
              <a:t>predicted</a:t>
            </a:r>
            <a:r>
              <a:rPr lang="en-US" dirty="0"/>
              <a:t> –   </a:t>
            </a:r>
            <a:r>
              <a:rPr lang="en-US" b="1" dirty="0" err="1"/>
              <a:t>y</a:t>
            </a:r>
            <a:r>
              <a:rPr lang="en-US" b="1" baseline="-25000" dirty="0" err="1"/>
              <a:t>i</a:t>
            </a:r>
            <a:endParaRPr lang="en-US" dirty="0"/>
          </a:p>
          <a:p>
            <a:r>
              <a:rPr lang="en-US" b="1" dirty="0"/>
              <a:t>where </a:t>
            </a:r>
            <a:r>
              <a:rPr lang="en-US" b="1" dirty="0" err="1"/>
              <a:t>y</a:t>
            </a:r>
            <a:r>
              <a:rPr lang="en-US" b="1" baseline="-25000" dirty="0" err="1"/>
              <a:t>predicted</a:t>
            </a:r>
            <a:r>
              <a:rPr lang="en-US" b="1" dirty="0"/>
              <a:t> =   B</a:t>
            </a:r>
            <a:r>
              <a:rPr lang="en-US" b="1" baseline="-25000" dirty="0"/>
              <a:t>0</a:t>
            </a:r>
            <a:r>
              <a:rPr lang="en-US" b="1" dirty="0"/>
              <a:t> + B</a:t>
            </a:r>
            <a:r>
              <a:rPr lang="en-US" b="1" baseline="-25000" dirty="0"/>
              <a:t>1</a:t>
            </a:r>
            <a:r>
              <a:rPr lang="en-US" b="1" dirty="0"/>
              <a:t> X</a:t>
            </a:r>
            <a:r>
              <a:rPr lang="en-US" b="1" baseline="-25000" dirty="0"/>
              <a:t>i</a:t>
            </a:r>
            <a:endParaRPr lang="en-US" dirty="0"/>
          </a:p>
          <a:p>
            <a:endParaRPr lang="en-US" dirty="0"/>
          </a:p>
        </p:txBody>
      </p:sp>
      <p:sp>
        <p:nvSpPr>
          <p:cNvPr id="4" name="Date Placeholder 3"/>
          <p:cNvSpPr>
            <a:spLocks noGrp="1"/>
          </p:cNvSpPr>
          <p:nvPr>
            <p:ph type="dt" sz="half" idx="10"/>
          </p:nvPr>
        </p:nvSpPr>
        <p:spPr/>
        <p:txBody>
          <a:bodyPr/>
          <a:lstStyle/>
          <a:p>
            <a:fld id="{3C8BEB31-5BAC-4F9E-9D2B-6E1D4B38896D}" type="datetime1">
              <a:rPr lang="en-US" smtClean="0"/>
              <a:t>6/21/2023</a:t>
            </a:fld>
            <a:endParaRPr lang="en-US"/>
          </a:p>
        </p:txBody>
      </p:sp>
      <p:sp>
        <p:nvSpPr>
          <p:cNvPr id="5" name="Slide Number Placeholder 4"/>
          <p:cNvSpPr>
            <a:spLocks noGrp="1"/>
          </p:cNvSpPr>
          <p:nvPr>
            <p:ph type="sldNum" sz="quarter" idx="12"/>
          </p:nvPr>
        </p:nvSpPr>
        <p:spPr/>
        <p:txBody>
          <a:bodyPr/>
          <a:lstStyle/>
          <a:p>
            <a:fld id="{21A9D750-17E9-472F-B72C-6AF24681985C}" type="slidenum">
              <a:rPr lang="en-US" smtClean="0"/>
              <a:t>10</a:t>
            </a:fld>
            <a:endParaRPr lang="en-US"/>
          </a:p>
        </p:txBody>
      </p:sp>
    </p:spTree>
    <p:extLst>
      <p:ext uri="{BB962C8B-B14F-4D97-AF65-F5344CB8AC3E}">
        <p14:creationId xmlns:p14="http://schemas.microsoft.com/office/powerpoint/2010/main" val="152721320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Model Evaluation</a:t>
            </a:r>
            <a:endParaRPr lang="en-US" b="1" dirty="0"/>
          </a:p>
        </p:txBody>
      </p:sp>
      <p:sp>
        <p:nvSpPr>
          <p:cNvPr id="3" name="Content Placeholder 2"/>
          <p:cNvSpPr>
            <a:spLocks noGrp="1"/>
          </p:cNvSpPr>
          <p:nvPr>
            <p:ph idx="1"/>
          </p:nvPr>
        </p:nvSpPr>
        <p:spPr>
          <a:xfrm>
            <a:off x="1451113" y="2128907"/>
            <a:ext cx="10053499" cy="2959928"/>
          </a:xfrm>
        </p:spPr>
        <p:txBody>
          <a:bodyPr>
            <a:normAutofit/>
          </a:bodyPr>
          <a:lstStyle/>
          <a:p>
            <a:r>
              <a:rPr lang="en-US" sz="2800" dirty="0" smtClean="0"/>
              <a:t>Statistical Measurement error</a:t>
            </a:r>
            <a:endParaRPr lang="en-US" sz="2800" dirty="0"/>
          </a:p>
        </p:txBody>
      </p:sp>
      <p:sp>
        <p:nvSpPr>
          <p:cNvPr id="4" name="Date Placeholder 3"/>
          <p:cNvSpPr>
            <a:spLocks noGrp="1"/>
          </p:cNvSpPr>
          <p:nvPr>
            <p:ph type="dt" sz="half" idx="10"/>
          </p:nvPr>
        </p:nvSpPr>
        <p:spPr/>
        <p:txBody>
          <a:bodyPr/>
          <a:lstStyle/>
          <a:p>
            <a:fld id="{3C8BEB31-5BAC-4F9E-9D2B-6E1D4B38896D}" type="datetime1">
              <a:rPr lang="en-US" smtClean="0"/>
              <a:t>6/21/2023</a:t>
            </a:fld>
            <a:endParaRPr lang="en-US"/>
          </a:p>
        </p:txBody>
      </p:sp>
      <p:sp>
        <p:nvSpPr>
          <p:cNvPr id="5" name="Slide Number Placeholder 4"/>
          <p:cNvSpPr>
            <a:spLocks noGrp="1"/>
          </p:cNvSpPr>
          <p:nvPr>
            <p:ph type="sldNum" sz="quarter" idx="12"/>
          </p:nvPr>
        </p:nvSpPr>
        <p:spPr/>
        <p:txBody>
          <a:bodyPr/>
          <a:lstStyle/>
          <a:p>
            <a:fld id="{21A9D750-17E9-472F-B72C-6AF24681985C}" type="slidenum">
              <a:rPr lang="en-US" smtClean="0"/>
              <a:t>11</a:t>
            </a:fld>
            <a:endParaRPr lang="en-US"/>
          </a:p>
        </p:txBody>
      </p:sp>
      <p:pic>
        <p:nvPicPr>
          <p:cNvPr id="9218" name="Picture 1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39310" b="60260"/>
          <a:stretch/>
        </p:blipFill>
        <p:spPr bwMode="auto">
          <a:xfrm>
            <a:off x="1451113" y="2914470"/>
            <a:ext cx="7820918" cy="3215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768793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Cost Function for Linear Regression</a:t>
            </a:r>
            <a:r>
              <a:rPr lang="en-US" dirty="0"/>
              <a:t/>
            </a:r>
            <a:br>
              <a:rPr lang="en-US" dirty="0"/>
            </a:br>
            <a:endParaRPr lang="en-US" dirty="0"/>
          </a:p>
        </p:txBody>
      </p:sp>
      <p:sp>
        <p:nvSpPr>
          <p:cNvPr id="3" name="Content Placeholder 2"/>
          <p:cNvSpPr>
            <a:spLocks noGrp="1"/>
          </p:cNvSpPr>
          <p:nvPr>
            <p:ph idx="1"/>
          </p:nvPr>
        </p:nvSpPr>
        <p:spPr>
          <a:xfrm>
            <a:off x="2451099" y="2133600"/>
            <a:ext cx="8915400" cy="3777622"/>
          </a:xfrm>
        </p:spPr>
        <p:txBody>
          <a:bodyPr>
            <a:normAutofit fontScale="92500" lnSpcReduction="10000"/>
          </a:bodyPr>
          <a:lstStyle/>
          <a:p>
            <a:r>
              <a:rPr lang="en-US" dirty="0"/>
              <a:t>The </a:t>
            </a:r>
            <a:r>
              <a:rPr lang="en-US" dirty="0">
                <a:hlinkClick r:id="rId2"/>
              </a:rPr>
              <a:t>cost function</a:t>
            </a:r>
            <a:r>
              <a:rPr lang="en-US" dirty="0"/>
              <a:t> helps to work out the optimal values for B</a:t>
            </a:r>
            <a:r>
              <a:rPr lang="en-US" baseline="-25000" dirty="0"/>
              <a:t>0</a:t>
            </a:r>
            <a:r>
              <a:rPr lang="en-US" dirty="0"/>
              <a:t> and B</a:t>
            </a:r>
            <a:r>
              <a:rPr lang="en-US" baseline="-25000" dirty="0"/>
              <a:t>1</a:t>
            </a:r>
            <a:r>
              <a:rPr lang="en-US" dirty="0"/>
              <a:t>, which provides the best fit line for the data points.</a:t>
            </a:r>
          </a:p>
          <a:p>
            <a:r>
              <a:rPr lang="en-US" dirty="0"/>
              <a:t>In Linear Regression, generally </a:t>
            </a:r>
            <a:r>
              <a:rPr lang="en-US" b="1" dirty="0"/>
              <a:t>Mean Squared Error (MSE)</a:t>
            </a:r>
            <a:r>
              <a:rPr lang="en-US" dirty="0"/>
              <a:t> cost function is used, which is the average of squared error that occurred between the </a:t>
            </a:r>
            <a:r>
              <a:rPr lang="en-US" b="1" dirty="0" err="1"/>
              <a:t>y</a:t>
            </a:r>
            <a:r>
              <a:rPr lang="en-US" b="1" baseline="-25000" dirty="0" err="1"/>
              <a:t>predicted</a:t>
            </a:r>
            <a:r>
              <a:rPr lang="en-US" dirty="0"/>
              <a:t> and </a:t>
            </a:r>
            <a:r>
              <a:rPr lang="en-US" b="1" dirty="0" err="1"/>
              <a:t>y</a:t>
            </a:r>
            <a:r>
              <a:rPr lang="en-US" b="1" baseline="-25000" dirty="0" err="1"/>
              <a:t>i</a:t>
            </a:r>
            <a:r>
              <a:rPr lang="en-US" dirty="0" smtClean="0"/>
              <a:t>.</a:t>
            </a:r>
          </a:p>
          <a:p>
            <a:pPr lvl="0"/>
            <a:r>
              <a:rPr lang="en-US" altLang="en-US" dirty="0">
                <a:solidFill>
                  <a:srgbClr val="222222"/>
                </a:solidFill>
                <a:latin typeface="Lato"/>
              </a:rPr>
              <a:t>We calculate MSE using simple linear equation y=</a:t>
            </a:r>
            <a:r>
              <a:rPr lang="en-US" altLang="en-US" dirty="0" err="1">
                <a:solidFill>
                  <a:srgbClr val="222222"/>
                </a:solidFill>
                <a:latin typeface="Lato"/>
              </a:rPr>
              <a:t>mx+b</a:t>
            </a:r>
            <a:r>
              <a:rPr lang="en-US" altLang="en-US" dirty="0">
                <a:solidFill>
                  <a:srgbClr val="222222"/>
                </a:solidFill>
                <a:latin typeface="Lato"/>
              </a:rPr>
              <a:t>:</a:t>
            </a:r>
            <a:endParaRPr lang="en-US" altLang="en-US" sz="1000" dirty="0">
              <a:solidFill>
                <a:schemeClr val="tx1"/>
              </a:solidFill>
            </a:endParaRPr>
          </a:p>
          <a:p>
            <a:pPr marL="0" indent="0">
              <a:buNone/>
            </a:pPr>
            <a:endParaRPr lang="en-US" dirty="0"/>
          </a:p>
          <a:p>
            <a:pPr marL="0" indent="0">
              <a:buNone/>
            </a:pPr>
            <a:endParaRPr lang="en-US" dirty="0" smtClean="0"/>
          </a:p>
          <a:p>
            <a:pPr marL="0" indent="0">
              <a:buNone/>
            </a:pPr>
            <a:endParaRPr lang="en-US" dirty="0"/>
          </a:p>
          <a:p>
            <a:pPr marL="0" indent="0">
              <a:buNone/>
            </a:pPr>
            <a:r>
              <a:rPr lang="en-US" dirty="0"/>
              <a:t>Using the MSE function, we’ll update the values of B</a:t>
            </a:r>
            <a:r>
              <a:rPr lang="en-US" baseline="-25000" dirty="0"/>
              <a:t>0</a:t>
            </a:r>
            <a:r>
              <a:rPr lang="en-US" dirty="0"/>
              <a:t> and B</a:t>
            </a:r>
            <a:r>
              <a:rPr lang="en-US" baseline="-25000" dirty="0"/>
              <a:t>1</a:t>
            </a:r>
            <a:r>
              <a:rPr lang="en-US" dirty="0"/>
              <a:t> such that the MSE value settles at the minima.  These parameters can be determined using the gradient descent method such that the value for the cost function is minimum.</a:t>
            </a:r>
          </a:p>
        </p:txBody>
      </p:sp>
      <p:sp>
        <p:nvSpPr>
          <p:cNvPr id="4" name="Date Placeholder 3"/>
          <p:cNvSpPr>
            <a:spLocks noGrp="1"/>
          </p:cNvSpPr>
          <p:nvPr>
            <p:ph type="dt" sz="half" idx="10"/>
          </p:nvPr>
        </p:nvSpPr>
        <p:spPr/>
        <p:txBody>
          <a:bodyPr/>
          <a:lstStyle/>
          <a:p>
            <a:fld id="{3C8BEB31-5BAC-4F9E-9D2B-6E1D4B38896D}" type="datetime1">
              <a:rPr lang="en-US" smtClean="0"/>
              <a:t>6/21/2023</a:t>
            </a:fld>
            <a:endParaRPr lang="en-US"/>
          </a:p>
        </p:txBody>
      </p:sp>
      <p:sp>
        <p:nvSpPr>
          <p:cNvPr id="5" name="Slide Number Placeholder 4"/>
          <p:cNvSpPr>
            <a:spLocks noGrp="1"/>
          </p:cNvSpPr>
          <p:nvPr>
            <p:ph type="sldNum" sz="quarter" idx="12"/>
          </p:nvPr>
        </p:nvSpPr>
        <p:spPr/>
        <p:txBody>
          <a:bodyPr/>
          <a:lstStyle/>
          <a:p>
            <a:fld id="{21A9D750-17E9-472F-B72C-6AF24681985C}" type="slidenum">
              <a:rPr lang="en-US" smtClean="0"/>
              <a:t>12</a:t>
            </a:fld>
            <a:endParaRPr lang="en-US"/>
          </a:p>
        </p:txBody>
      </p:sp>
      <p:pic>
        <p:nvPicPr>
          <p:cNvPr id="3078" name="Picture 6" descr="MS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67012" y="4291973"/>
            <a:ext cx="5876925" cy="6762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313860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Multiple R</a:t>
            </a:r>
            <a:endParaRPr lang="en-US" dirty="0"/>
          </a:p>
        </p:txBody>
      </p:sp>
      <p:sp>
        <p:nvSpPr>
          <p:cNvPr id="3" name="Content Placeholder 2"/>
          <p:cNvSpPr>
            <a:spLocks noGrp="1"/>
          </p:cNvSpPr>
          <p:nvPr>
            <p:ph idx="1"/>
          </p:nvPr>
        </p:nvSpPr>
        <p:spPr/>
        <p:txBody>
          <a:bodyPr>
            <a:normAutofit/>
          </a:bodyPr>
          <a:lstStyle/>
          <a:p>
            <a:pPr marL="0" indent="0" algn="just">
              <a:buNone/>
            </a:pPr>
            <a:r>
              <a:rPr lang="en-US" sz="2000" dirty="0"/>
              <a:t> This is the Pearson correlation coefficient that describes the correlation between the predicted values of Y and the observed values of Y. A value of 1 means that there is a perfect correlation between the two, and a value of 0 means that there is no correlation at all. In this analysis the value is 0.96, so there is a very strong correlation between the predicted and observed y-values.</a:t>
            </a:r>
          </a:p>
        </p:txBody>
      </p:sp>
      <p:sp>
        <p:nvSpPr>
          <p:cNvPr id="4" name="Date Placeholder 3"/>
          <p:cNvSpPr>
            <a:spLocks noGrp="1"/>
          </p:cNvSpPr>
          <p:nvPr>
            <p:ph type="dt" sz="half" idx="10"/>
          </p:nvPr>
        </p:nvSpPr>
        <p:spPr/>
        <p:txBody>
          <a:bodyPr/>
          <a:lstStyle/>
          <a:p>
            <a:fld id="{3C8BEB31-5BAC-4F9E-9D2B-6E1D4B38896D}" type="datetime1">
              <a:rPr lang="en-US" smtClean="0"/>
              <a:t>6/21/2023</a:t>
            </a:fld>
            <a:endParaRPr lang="en-US"/>
          </a:p>
        </p:txBody>
      </p:sp>
      <p:sp>
        <p:nvSpPr>
          <p:cNvPr id="5" name="Slide Number Placeholder 4"/>
          <p:cNvSpPr>
            <a:spLocks noGrp="1"/>
          </p:cNvSpPr>
          <p:nvPr>
            <p:ph type="sldNum" sz="quarter" idx="12"/>
          </p:nvPr>
        </p:nvSpPr>
        <p:spPr/>
        <p:txBody>
          <a:bodyPr/>
          <a:lstStyle/>
          <a:p>
            <a:fld id="{21A9D750-17E9-472F-B72C-6AF24681985C}" type="slidenum">
              <a:rPr lang="en-US" smtClean="0"/>
              <a:t>13</a:t>
            </a:fld>
            <a:endParaRPr lang="en-US"/>
          </a:p>
        </p:txBody>
      </p:sp>
      <p:sp>
        <p:nvSpPr>
          <p:cNvPr id="6" name="Rectangle 2"/>
          <p:cNvSpPr>
            <a:spLocks noChangeArrowheads="1"/>
          </p:cNvSpPr>
          <p:nvPr/>
        </p:nvSpPr>
        <p:spPr bwMode="auto">
          <a:xfrm>
            <a:off x="4483100" y="46228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p:cNvGraphicFramePr>
            <a:graphicFrameLocks noChangeAspect="1"/>
          </p:cNvGraphicFramePr>
          <p:nvPr>
            <p:extLst>
              <p:ext uri="{D42A27DB-BD31-4B8C-83A1-F6EECF244321}">
                <p14:modId xmlns:p14="http://schemas.microsoft.com/office/powerpoint/2010/main" val="2357929347"/>
              </p:ext>
            </p:extLst>
          </p:nvPr>
        </p:nvGraphicFramePr>
        <p:xfrm>
          <a:off x="2968625" y="4479925"/>
          <a:ext cx="4198449" cy="935038"/>
        </p:xfrm>
        <a:graphic>
          <a:graphicData uri="http://schemas.openxmlformats.org/presentationml/2006/ole">
            <mc:AlternateContent xmlns:mc="http://schemas.openxmlformats.org/markup-compatibility/2006">
              <mc:Choice xmlns:v="urn:schemas-microsoft-com:vml" Requires="v">
                <p:oleObj spid="_x0000_s7188" name="Equation" r:id="rId3" imgW="2514600" imgH="558800" progId="Equation.3">
                  <p:embed/>
                </p:oleObj>
              </mc:Choice>
              <mc:Fallback>
                <p:oleObj name="Equation" r:id="rId3" imgW="2514600" imgH="558800"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68625" y="4479925"/>
                        <a:ext cx="4198449" cy="935038"/>
                      </a:xfrm>
                      <a:prstGeom prst="rect">
                        <a:avLst/>
                      </a:prstGeom>
                      <a:noFill/>
                    </p:spPr>
                  </p:pic>
                </p:oleObj>
              </mc:Fallback>
            </mc:AlternateContent>
          </a:graphicData>
        </a:graphic>
      </p:graphicFrame>
    </p:spTree>
    <p:extLst>
      <p:ext uri="{BB962C8B-B14F-4D97-AF65-F5344CB8AC3E}">
        <p14:creationId xmlns:p14="http://schemas.microsoft.com/office/powerpoint/2010/main" val="333177133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R-Square:</a:t>
            </a:r>
            <a:endParaRPr lang="en-US" dirty="0"/>
          </a:p>
        </p:txBody>
      </p:sp>
      <p:sp>
        <p:nvSpPr>
          <p:cNvPr id="3" name="Content Placeholder 2"/>
          <p:cNvSpPr>
            <a:spLocks noGrp="1"/>
          </p:cNvSpPr>
          <p:nvPr>
            <p:ph idx="1"/>
          </p:nvPr>
        </p:nvSpPr>
        <p:spPr/>
        <p:txBody>
          <a:bodyPr/>
          <a:lstStyle/>
          <a:p>
            <a:pPr marL="0" indent="0">
              <a:buNone/>
            </a:pPr>
            <a:r>
              <a:rPr lang="en-US" dirty="0"/>
              <a:t> This is the coefficient of determination and it explains how much of the variation in the dependent variable can be explained by the equation. In this case, the R-Squared value is 0.91, so 91% of the variation is captured by the equation. That means the other 9% of the variation is not explained by the equation. It may be due to randomness or measurement error</a:t>
            </a:r>
          </a:p>
        </p:txBody>
      </p:sp>
      <p:sp>
        <p:nvSpPr>
          <p:cNvPr id="4" name="Date Placeholder 3"/>
          <p:cNvSpPr>
            <a:spLocks noGrp="1"/>
          </p:cNvSpPr>
          <p:nvPr>
            <p:ph type="dt" sz="half" idx="10"/>
          </p:nvPr>
        </p:nvSpPr>
        <p:spPr/>
        <p:txBody>
          <a:bodyPr/>
          <a:lstStyle/>
          <a:p>
            <a:fld id="{3C8BEB31-5BAC-4F9E-9D2B-6E1D4B38896D}" type="datetime1">
              <a:rPr lang="en-US" smtClean="0"/>
              <a:t>6/21/2023</a:t>
            </a:fld>
            <a:endParaRPr lang="en-US"/>
          </a:p>
        </p:txBody>
      </p:sp>
      <p:sp>
        <p:nvSpPr>
          <p:cNvPr id="5" name="Slide Number Placeholder 4"/>
          <p:cNvSpPr>
            <a:spLocks noGrp="1"/>
          </p:cNvSpPr>
          <p:nvPr>
            <p:ph type="sldNum" sz="quarter" idx="12"/>
          </p:nvPr>
        </p:nvSpPr>
        <p:spPr/>
        <p:txBody>
          <a:bodyPr/>
          <a:lstStyle/>
          <a:p>
            <a:fld id="{21A9D750-17E9-472F-B72C-6AF24681985C}" type="slidenum">
              <a:rPr lang="en-US" smtClean="0"/>
              <a:t>14</a:t>
            </a:fld>
            <a:endParaRPr lang="en-US"/>
          </a:p>
        </p:txBody>
      </p:sp>
    </p:spTree>
    <p:extLst>
      <p:ext uri="{BB962C8B-B14F-4D97-AF65-F5344CB8AC3E}">
        <p14:creationId xmlns:p14="http://schemas.microsoft.com/office/powerpoint/2010/main" val="405865830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Forecast error = actual -forecast</a:t>
            </a:r>
            <a:endParaRPr lang="en-US" dirty="0"/>
          </a:p>
        </p:txBody>
      </p:sp>
      <p:sp>
        <p:nvSpPr>
          <p:cNvPr id="3" name="Date Placeholder 2"/>
          <p:cNvSpPr>
            <a:spLocks noGrp="1"/>
          </p:cNvSpPr>
          <p:nvPr>
            <p:ph type="dt" sz="half" idx="10"/>
          </p:nvPr>
        </p:nvSpPr>
        <p:spPr/>
        <p:txBody>
          <a:bodyPr/>
          <a:lstStyle/>
          <a:p>
            <a:fld id="{69002D3D-9371-470B-A06C-6B97EAEC5C21}" type="datetime1">
              <a:rPr lang="en-US" smtClean="0"/>
              <a:t>6/21/2023</a:t>
            </a:fld>
            <a:endParaRPr lang="en-US"/>
          </a:p>
        </p:txBody>
      </p:sp>
      <p:sp>
        <p:nvSpPr>
          <p:cNvPr id="4" name="Slide Number Placeholder 3"/>
          <p:cNvSpPr>
            <a:spLocks noGrp="1"/>
          </p:cNvSpPr>
          <p:nvPr>
            <p:ph type="sldNum" sz="quarter" idx="12"/>
          </p:nvPr>
        </p:nvSpPr>
        <p:spPr/>
        <p:txBody>
          <a:bodyPr/>
          <a:lstStyle/>
          <a:p>
            <a:fld id="{21A9D750-17E9-472F-B72C-6AF24681985C}" type="slidenum">
              <a:rPr lang="en-US" smtClean="0"/>
              <a:t>15</a:t>
            </a:fld>
            <a:endParaRPr lang="en-US"/>
          </a:p>
        </p:txBody>
      </p:sp>
      <p:graphicFrame>
        <p:nvGraphicFramePr>
          <p:cNvPr id="10" name="Object 9"/>
          <p:cNvGraphicFramePr>
            <a:graphicFrameLocks noChangeAspect="1"/>
          </p:cNvGraphicFramePr>
          <p:nvPr>
            <p:extLst>
              <p:ext uri="{D42A27DB-BD31-4B8C-83A1-F6EECF244321}">
                <p14:modId xmlns:p14="http://schemas.microsoft.com/office/powerpoint/2010/main" val="3766067828"/>
              </p:ext>
            </p:extLst>
          </p:nvPr>
        </p:nvGraphicFramePr>
        <p:xfrm>
          <a:off x="4035287" y="3222589"/>
          <a:ext cx="5761342" cy="860460"/>
        </p:xfrm>
        <a:graphic>
          <a:graphicData uri="http://schemas.openxmlformats.org/presentationml/2006/ole">
            <mc:AlternateContent xmlns:mc="http://schemas.openxmlformats.org/markup-compatibility/2006">
              <mc:Choice xmlns:v="urn:schemas-microsoft-com:vml" Requires="v">
                <p:oleObj spid="_x0000_s5154" name="Equation" r:id="rId3" imgW="761669" imgH="228501" progId="Equation.3">
                  <p:embed/>
                </p:oleObj>
              </mc:Choice>
              <mc:Fallback>
                <p:oleObj name="Equation" r:id="rId3" imgW="761669" imgH="228501"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35287" y="3222589"/>
                        <a:ext cx="5761342" cy="860460"/>
                      </a:xfrm>
                      <a:prstGeom prst="rect">
                        <a:avLst/>
                      </a:prstGeom>
                      <a:noFill/>
                    </p:spPr>
                  </p:pic>
                </p:oleObj>
              </mc:Fallback>
            </mc:AlternateContent>
          </a:graphicData>
        </a:graphic>
      </p:graphicFrame>
    </p:spTree>
    <p:extLst>
      <p:ext uri="{BB962C8B-B14F-4D97-AF65-F5344CB8AC3E}">
        <p14:creationId xmlns:p14="http://schemas.microsoft.com/office/powerpoint/2010/main" val="400057116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Mean Square Error (MSE)</a:t>
            </a:r>
            <a:endParaRPr lang="en-US" dirty="0"/>
          </a:p>
        </p:txBody>
      </p:sp>
      <p:sp>
        <p:nvSpPr>
          <p:cNvPr id="4" name="Date Placeholder 3"/>
          <p:cNvSpPr>
            <a:spLocks noGrp="1"/>
          </p:cNvSpPr>
          <p:nvPr>
            <p:ph type="dt" sz="half" idx="10"/>
          </p:nvPr>
        </p:nvSpPr>
        <p:spPr/>
        <p:txBody>
          <a:bodyPr/>
          <a:lstStyle/>
          <a:p>
            <a:fld id="{3C8BEB31-5BAC-4F9E-9D2B-6E1D4B38896D}" type="datetime1">
              <a:rPr lang="en-US" smtClean="0"/>
              <a:t>6/21/2023</a:t>
            </a:fld>
            <a:endParaRPr lang="en-US"/>
          </a:p>
        </p:txBody>
      </p:sp>
      <p:sp>
        <p:nvSpPr>
          <p:cNvPr id="5" name="Slide Number Placeholder 4"/>
          <p:cNvSpPr>
            <a:spLocks noGrp="1"/>
          </p:cNvSpPr>
          <p:nvPr>
            <p:ph type="sldNum" sz="quarter" idx="12"/>
          </p:nvPr>
        </p:nvSpPr>
        <p:spPr/>
        <p:txBody>
          <a:bodyPr/>
          <a:lstStyle/>
          <a:p>
            <a:fld id="{21A9D750-17E9-472F-B72C-6AF24681985C}" type="slidenum">
              <a:rPr lang="en-US" smtClean="0"/>
              <a:t>16</a:t>
            </a:fld>
            <a:endParaRPr lang="en-US"/>
          </a:p>
        </p:txBody>
      </p:sp>
      <p:sp>
        <p:nvSpPr>
          <p:cNvPr id="6" name="Rectangle 2"/>
          <p:cNvSpPr>
            <a:spLocks noChangeArrowheads="1"/>
          </p:cNvSpPr>
          <p:nvPr/>
        </p:nvSpPr>
        <p:spPr bwMode="auto">
          <a:xfrm flipV="1">
            <a:off x="3279912" y="4194312"/>
            <a:ext cx="2353586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7" name="Object 6"/>
          <p:cNvGraphicFramePr>
            <a:graphicFrameLocks noChangeAspect="1"/>
          </p:cNvGraphicFramePr>
          <p:nvPr>
            <p:extLst>
              <p:ext uri="{D42A27DB-BD31-4B8C-83A1-F6EECF244321}">
                <p14:modId xmlns:p14="http://schemas.microsoft.com/office/powerpoint/2010/main" val="1122580756"/>
              </p:ext>
            </p:extLst>
          </p:nvPr>
        </p:nvGraphicFramePr>
        <p:xfrm>
          <a:off x="3995530" y="3143594"/>
          <a:ext cx="4698863" cy="2101436"/>
        </p:xfrm>
        <a:graphic>
          <a:graphicData uri="http://schemas.openxmlformats.org/presentationml/2006/ole">
            <mc:AlternateContent xmlns:mc="http://schemas.openxmlformats.org/markup-compatibility/2006">
              <mc:Choice xmlns:v="urn:schemas-microsoft-com:vml" Requires="v">
                <p:oleObj spid="_x0000_s6176" name="Equation" r:id="rId3" imgW="1143000" imgH="508000" progId="Equation.3">
                  <p:embed/>
                </p:oleObj>
              </mc:Choice>
              <mc:Fallback>
                <p:oleObj name="Equation" r:id="rId3" imgW="1143000" imgH="508000"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95530" y="3143594"/>
                        <a:ext cx="4698863" cy="2101436"/>
                      </a:xfrm>
                      <a:prstGeom prst="rect">
                        <a:avLst/>
                      </a:prstGeom>
                      <a:noFill/>
                    </p:spPr>
                  </p:pic>
                </p:oleObj>
              </mc:Fallback>
            </mc:AlternateContent>
          </a:graphicData>
        </a:graphic>
      </p:graphicFrame>
    </p:spTree>
    <p:extLst>
      <p:ext uri="{BB962C8B-B14F-4D97-AF65-F5344CB8AC3E}">
        <p14:creationId xmlns:p14="http://schemas.microsoft.com/office/powerpoint/2010/main" val="322111374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hlinkClick r:id="rId2" action="ppaction://hlinkfile"/>
              </a:rPr>
              <a:t>Examples in Excel</a:t>
            </a:r>
            <a:endParaRPr lang="en-US" dirty="0"/>
          </a:p>
        </p:txBody>
      </p:sp>
      <p:sp>
        <p:nvSpPr>
          <p:cNvPr id="4" name="Date Placeholder 3"/>
          <p:cNvSpPr>
            <a:spLocks noGrp="1"/>
          </p:cNvSpPr>
          <p:nvPr>
            <p:ph type="dt" sz="half" idx="10"/>
          </p:nvPr>
        </p:nvSpPr>
        <p:spPr/>
        <p:txBody>
          <a:bodyPr/>
          <a:lstStyle/>
          <a:p>
            <a:fld id="{3C8BEB31-5BAC-4F9E-9D2B-6E1D4B38896D}" type="datetime1">
              <a:rPr lang="en-US" smtClean="0"/>
              <a:t>6/21/2023</a:t>
            </a:fld>
            <a:endParaRPr lang="en-US"/>
          </a:p>
        </p:txBody>
      </p:sp>
      <p:sp>
        <p:nvSpPr>
          <p:cNvPr id="5" name="Slide Number Placeholder 4"/>
          <p:cNvSpPr>
            <a:spLocks noGrp="1"/>
          </p:cNvSpPr>
          <p:nvPr>
            <p:ph type="sldNum" sz="quarter" idx="12"/>
          </p:nvPr>
        </p:nvSpPr>
        <p:spPr/>
        <p:txBody>
          <a:bodyPr/>
          <a:lstStyle/>
          <a:p>
            <a:fld id="{21A9D750-17E9-472F-B72C-6AF24681985C}" type="slidenum">
              <a:rPr lang="en-US" smtClean="0"/>
              <a:t>17</a:t>
            </a:fld>
            <a:endParaRPr lang="en-US"/>
          </a:p>
        </p:txBody>
      </p:sp>
      <p:graphicFrame>
        <p:nvGraphicFramePr>
          <p:cNvPr id="6" name="Table 5"/>
          <p:cNvGraphicFramePr>
            <a:graphicFrameLocks noGrp="1"/>
          </p:cNvGraphicFramePr>
          <p:nvPr>
            <p:extLst>
              <p:ext uri="{D42A27DB-BD31-4B8C-83A1-F6EECF244321}">
                <p14:modId xmlns:p14="http://schemas.microsoft.com/office/powerpoint/2010/main" val="414445840"/>
              </p:ext>
            </p:extLst>
          </p:nvPr>
        </p:nvGraphicFramePr>
        <p:xfrm>
          <a:off x="3914078" y="2884993"/>
          <a:ext cx="3043354" cy="3615840"/>
        </p:xfrm>
        <a:graphic>
          <a:graphicData uri="http://schemas.openxmlformats.org/drawingml/2006/table">
            <a:tbl>
              <a:tblPr>
                <a:tableStyleId>{8A107856-5554-42FB-B03E-39F5DBC370BA}</a:tableStyleId>
              </a:tblPr>
              <a:tblGrid>
                <a:gridCol w="1615608">
                  <a:extLst>
                    <a:ext uri="{9D8B030D-6E8A-4147-A177-3AD203B41FA5}">
                      <a16:colId xmlns:a16="http://schemas.microsoft.com/office/drawing/2014/main" val="1108418611"/>
                    </a:ext>
                  </a:extLst>
                </a:gridCol>
                <a:gridCol w="1427746">
                  <a:extLst>
                    <a:ext uri="{9D8B030D-6E8A-4147-A177-3AD203B41FA5}">
                      <a16:colId xmlns:a16="http://schemas.microsoft.com/office/drawing/2014/main" val="297431577"/>
                    </a:ext>
                  </a:extLst>
                </a:gridCol>
              </a:tblGrid>
              <a:tr h="361584">
                <a:tc>
                  <a:txBody>
                    <a:bodyPr/>
                    <a:lstStyle/>
                    <a:p>
                      <a:pPr algn="ctr" fontAlgn="b"/>
                      <a:r>
                        <a:rPr lang="en-US" sz="1800" u="none" strike="noStrike">
                          <a:effectLst/>
                        </a:rPr>
                        <a:t>income (X)</a:t>
                      </a:r>
                      <a:endParaRPr lang="en-US" sz="18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800" u="none" strike="noStrike">
                          <a:effectLst/>
                        </a:rPr>
                        <a:t>expense(Y)</a:t>
                      </a:r>
                      <a:endParaRPr lang="en-US" sz="18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3043837493"/>
                  </a:ext>
                </a:extLst>
              </a:tr>
              <a:tr h="361584">
                <a:tc>
                  <a:txBody>
                    <a:bodyPr/>
                    <a:lstStyle/>
                    <a:p>
                      <a:pPr algn="ctr" fontAlgn="b"/>
                      <a:r>
                        <a:rPr lang="en-US" sz="1800" u="none" strike="noStrike">
                          <a:effectLst/>
                        </a:rPr>
                        <a:t>64</a:t>
                      </a:r>
                      <a:endParaRPr lang="en-US" sz="18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800" u="none" strike="noStrike">
                          <a:effectLst/>
                        </a:rPr>
                        <a:t>52</a:t>
                      </a:r>
                      <a:endParaRPr lang="en-US" sz="18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3807649770"/>
                  </a:ext>
                </a:extLst>
              </a:tr>
              <a:tr h="361584">
                <a:tc>
                  <a:txBody>
                    <a:bodyPr/>
                    <a:lstStyle/>
                    <a:p>
                      <a:pPr algn="ctr" fontAlgn="b"/>
                      <a:r>
                        <a:rPr lang="en-US" sz="1800" u="none" strike="noStrike">
                          <a:effectLst/>
                        </a:rPr>
                        <a:t>52</a:t>
                      </a:r>
                      <a:endParaRPr lang="en-US" sz="18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800" u="none" strike="noStrike">
                          <a:effectLst/>
                        </a:rPr>
                        <a:t>40</a:t>
                      </a:r>
                      <a:endParaRPr lang="en-US" sz="18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494354505"/>
                  </a:ext>
                </a:extLst>
              </a:tr>
              <a:tr h="361584">
                <a:tc>
                  <a:txBody>
                    <a:bodyPr/>
                    <a:lstStyle/>
                    <a:p>
                      <a:pPr algn="ctr" fontAlgn="b"/>
                      <a:r>
                        <a:rPr lang="en-US" sz="1800" u="none" strike="noStrike">
                          <a:effectLst/>
                        </a:rPr>
                        <a:t>84</a:t>
                      </a:r>
                      <a:endParaRPr lang="en-US" sz="18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800" u="none" strike="noStrike">
                          <a:effectLst/>
                        </a:rPr>
                        <a:t>60</a:t>
                      </a:r>
                      <a:endParaRPr lang="en-US" sz="18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1436052688"/>
                  </a:ext>
                </a:extLst>
              </a:tr>
              <a:tr h="361584">
                <a:tc>
                  <a:txBody>
                    <a:bodyPr/>
                    <a:lstStyle/>
                    <a:p>
                      <a:pPr algn="ctr" fontAlgn="b"/>
                      <a:r>
                        <a:rPr lang="en-US" sz="1800" u="none" strike="noStrike">
                          <a:effectLst/>
                        </a:rPr>
                        <a:t>64</a:t>
                      </a:r>
                      <a:endParaRPr lang="en-US" sz="18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800" u="none" strike="noStrike">
                          <a:effectLst/>
                        </a:rPr>
                        <a:t>52</a:t>
                      </a:r>
                      <a:endParaRPr lang="en-US" sz="18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2947661652"/>
                  </a:ext>
                </a:extLst>
              </a:tr>
              <a:tr h="361584">
                <a:tc>
                  <a:txBody>
                    <a:bodyPr/>
                    <a:lstStyle/>
                    <a:p>
                      <a:pPr algn="ctr" fontAlgn="b"/>
                      <a:r>
                        <a:rPr lang="en-US" sz="1800" u="none" strike="noStrike">
                          <a:effectLst/>
                        </a:rPr>
                        <a:t>76</a:t>
                      </a:r>
                      <a:endParaRPr lang="en-US" sz="18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800" u="none" strike="noStrike">
                          <a:effectLst/>
                        </a:rPr>
                        <a:t>60</a:t>
                      </a:r>
                      <a:endParaRPr lang="en-US" sz="18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2994069076"/>
                  </a:ext>
                </a:extLst>
              </a:tr>
              <a:tr h="361584">
                <a:tc>
                  <a:txBody>
                    <a:bodyPr/>
                    <a:lstStyle/>
                    <a:p>
                      <a:pPr algn="ctr" fontAlgn="b"/>
                      <a:r>
                        <a:rPr lang="en-US" sz="1800" u="none" strike="noStrike">
                          <a:effectLst/>
                        </a:rPr>
                        <a:t>56</a:t>
                      </a:r>
                      <a:endParaRPr lang="en-US" sz="18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800" u="none" strike="noStrike">
                          <a:effectLst/>
                        </a:rPr>
                        <a:t>42</a:t>
                      </a:r>
                      <a:endParaRPr lang="en-US" sz="18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6234309"/>
                  </a:ext>
                </a:extLst>
              </a:tr>
              <a:tr h="361584">
                <a:tc>
                  <a:txBody>
                    <a:bodyPr/>
                    <a:lstStyle/>
                    <a:p>
                      <a:pPr algn="ctr" fontAlgn="b"/>
                      <a:r>
                        <a:rPr lang="en-US" sz="1800" u="none" strike="noStrike">
                          <a:effectLst/>
                        </a:rPr>
                        <a:t>68</a:t>
                      </a:r>
                      <a:endParaRPr lang="en-US" sz="18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800" u="none" strike="noStrike">
                          <a:effectLst/>
                        </a:rPr>
                        <a:t>50</a:t>
                      </a:r>
                      <a:endParaRPr lang="en-US" sz="18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3952930459"/>
                  </a:ext>
                </a:extLst>
              </a:tr>
              <a:tr h="361584">
                <a:tc>
                  <a:txBody>
                    <a:bodyPr/>
                    <a:lstStyle/>
                    <a:p>
                      <a:pPr algn="ctr" fontAlgn="b"/>
                      <a:r>
                        <a:rPr lang="en-US" sz="1800" u="none" strike="noStrike">
                          <a:effectLst/>
                        </a:rPr>
                        <a:t>64</a:t>
                      </a:r>
                      <a:endParaRPr lang="en-US" sz="18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800" u="none" strike="noStrike">
                          <a:effectLst/>
                        </a:rPr>
                        <a:t>52</a:t>
                      </a:r>
                      <a:endParaRPr lang="en-US" sz="18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4218418275"/>
                  </a:ext>
                </a:extLst>
              </a:tr>
              <a:tr h="361584">
                <a:tc>
                  <a:txBody>
                    <a:bodyPr/>
                    <a:lstStyle/>
                    <a:p>
                      <a:pPr algn="ctr" fontAlgn="b"/>
                      <a:r>
                        <a:rPr lang="en-US" sz="1800" u="none" strike="noStrike">
                          <a:effectLst/>
                        </a:rPr>
                        <a:t>70</a:t>
                      </a:r>
                      <a:endParaRPr lang="en-US" sz="18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814019852"/>
                  </a:ext>
                </a:extLst>
              </a:tr>
            </a:tbl>
          </a:graphicData>
        </a:graphic>
      </p:graphicFrame>
    </p:spTree>
    <p:extLst>
      <p:ext uri="{BB962C8B-B14F-4D97-AF65-F5344CB8AC3E}">
        <p14:creationId xmlns:p14="http://schemas.microsoft.com/office/powerpoint/2010/main" val="20617858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3C8BEB31-5BAC-4F9E-9D2B-6E1D4B38896D}" type="datetime1">
              <a:rPr lang="en-US" smtClean="0"/>
              <a:t>6/21/2023</a:t>
            </a:fld>
            <a:endParaRPr lang="en-US"/>
          </a:p>
        </p:txBody>
      </p:sp>
      <p:sp>
        <p:nvSpPr>
          <p:cNvPr id="5" name="Slide Number Placeholder 4"/>
          <p:cNvSpPr>
            <a:spLocks noGrp="1"/>
          </p:cNvSpPr>
          <p:nvPr>
            <p:ph type="sldNum" sz="quarter" idx="12"/>
          </p:nvPr>
        </p:nvSpPr>
        <p:spPr/>
        <p:txBody>
          <a:bodyPr/>
          <a:lstStyle/>
          <a:p>
            <a:fld id="{21A9D750-17E9-472F-B72C-6AF24681985C}" type="slidenum">
              <a:rPr lang="en-US" smtClean="0"/>
              <a:t>18</a:t>
            </a:fld>
            <a:endParaRPr lang="en-US"/>
          </a:p>
        </p:txBody>
      </p:sp>
      <p:pic>
        <p:nvPicPr>
          <p:cNvPr id="7" name="Picture 6"/>
          <p:cNvPicPr>
            <a:picLocks noChangeAspect="1"/>
          </p:cNvPicPr>
          <p:nvPr/>
        </p:nvPicPr>
        <p:blipFill>
          <a:blip r:embed="rId2"/>
          <a:stretch>
            <a:fillRect/>
          </a:stretch>
        </p:blipFill>
        <p:spPr>
          <a:xfrm>
            <a:off x="1943127" y="-180109"/>
            <a:ext cx="7738170" cy="7038109"/>
          </a:xfrm>
          <a:prstGeom prst="rect">
            <a:avLst/>
          </a:prstGeom>
        </p:spPr>
      </p:pic>
    </p:spTree>
    <p:extLst>
      <p:ext uri="{BB962C8B-B14F-4D97-AF65-F5344CB8AC3E}">
        <p14:creationId xmlns:p14="http://schemas.microsoft.com/office/powerpoint/2010/main" val="293482124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
            </a:r>
            <a:br>
              <a:rPr lang="en-US" dirty="0"/>
            </a:br>
            <a:r>
              <a:rPr lang="en-US" b="1" dirty="0" smtClean="0"/>
              <a:t>WEKA </a:t>
            </a:r>
            <a:r>
              <a:rPr lang="en-US" b="1" dirty="0"/>
              <a:t>— Installation </a:t>
            </a:r>
            <a:r>
              <a:rPr lang="en-US" dirty="0"/>
              <a:t/>
            </a:r>
            <a:br>
              <a:rPr lang="en-US" dirty="0"/>
            </a:br>
            <a:r>
              <a:rPr lang="en-US" dirty="0"/>
              <a:t/>
            </a:r>
            <a:br>
              <a:rPr lang="en-US" dirty="0"/>
            </a:br>
            <a:endParaRPr lang="en-US" dirty="0"/>
          </a:p>
        </p:txBody>
      </p:sp>
      <p:sp>
        <p:nvSpPr>
          <p:cNvPr id="6" name="Text Placeholder 5"/>
          <p:cNvSpPr>
            <a:spLocks noGrp="1"/>
          </p:cNvSpPr>
          <p:nvPr>
            <p:ph type="body" sz="half" idx="2"/>
          </p:nvPr>
        </p:nvSpPr>
        <p:spPr/>
        <p:txBody>
          <a:bodyPr/>
          <a:lstStyle/>
          <a:p>
            <a:pPr algn="just"/>
            <a:r>
              <a:rPr lang="en-US" dirty="0"/>
              <a:t>To install WEKA on your machine, visit WEKA’s official website and download the installation file. WEKA supports installation on Windows, Mac OS X and Linux. You just need to follow the instructions on this page to install WEKA for your OS. </a:t>
            </a:r>
          </a:p>
          <a:p>
            <a:pPr algn="just"/>
            <a:r>
              <a:rPr lang="en-US" dirty="0"/>
              <a:t>The steps for installing on Mac are as follows: </a:t>
            </a:r>
          </a:p>
          <a:p>
            <a:pPr algn="just"/>
            <a:r>
              <a:rPr lang="en-US" dirty="0"/>
              <a:t> Download the Mac installation file. </a:t>
            </a:r>
          </a:p>
          <a:p>
            <a:pPr algn="just"/>
            <a:r>
              <a:rPr lang="en-US" dirty="0"/>
              <a:t> Double click on the downloaded </a:t>
            </a:r>
            <a:r>
              <a:rPr lang="en-US" b="1" dirty="0"/>
              <a:t>weka-3-8-3-corretto-jvm.dmg file</a:t>
            </a:r>
            <a:r>
              <a:rPr lang="en-US" dirty="0"/>
              <a:t>. </a:t>
            </a:r>
          </a:p>
          <a:p>
            <a:pPr algn="just"/>
            <a:endParaRPr lang="en-US" dirty="0"/>
          </a:p>
          <a:p>
            <a:pPr algn="just"/>
            <a:r>
              <a:rPr lang="en-US" dirty="0"/>
              <a:t>You will see the following screen on successful installation.</a:t>
            </a:r>
          </a:p>
        </p:txBody>
      </p:sp>
      <p:sp>
        <p:nvSpPr>
          <p:cNvPr id="2" name="Date Placeholder 1"/>
          <p:cNvSpPr>
            <a:spLocks noGrp="1"/>
          </p:cNvSpPr>
          <p:nvPr>
            <p:ph type="dt" sz="half" idx="10"/>
          </p:nvPr>
        </p:nvSpPr>
        <p:spPr/>
        <p:txBody>
          <a:bodyPr/>
          <a:lstStyle/>
          <a:p>
            <a:fld id="{1BAB7246-220E-4D1B-B6B0-2F787C367669}" type="datetime1">
              <a:rPr lang="en-US" smtClean="0"/>
              <a:t>6/21/2023</a:t>
            </a:fld>
            <a:endParaRPr lang="en-US"/>
          </a:p>
        </p:txBody>
      </p:sp>
      <p:sp>
        <p:nvSpPr>
          <p:cNvPr id="3" name="Slide Number Placeholder 2"/>
          <p:cNvSpPr>
            <a:spLocks noGrp="1"/>
          </p:cNvSpPr>
          <p:nvPr>
            <p:ph type="sldNum" sz="quarter" idx="12"/>
          </p:nvPr>
        </p:nvSpPr>
        <p:spPr/>
        <p:txBody>
          <a:bodyPr/>
          <a:lstStyle/>
          <a:p>
            <a:fld id="{21A9D750-17E9-472F-B72C-6AF24681985C}" type="slidenum">
              <a:rPr lang="en-US" smtClean="0"/>
              <a:t>19</a:t>
            </a:fld>
            <a:endParaRPr lang="en-US"/>
          </a:p>
        </p:txBody>
      </p:sp>
      <p:pic>
        <p:nvPicPr>
          <p:cNvPr id="7" name="Picture 6"/>
          <p:cNvPicPr>
            <a:picLocks noChangeAspect="1"/>
          </p:cNvPicPr>
          <p:nvPr/>
        </p:nvPicPr>
        <p:blipFill>
          <a:blip r:embed="rId2"/>
          <a:stretch>
            <a:fillRect/>
          </a:stretch>
        </p:blipFill>
        <p:spPr>
          <a:xfrm>
            <a:off x="7217971" y="1704109"/>
            <a:ext cx="4792188" cy="2701636"/>
          </a:xfrm>
          <a:prstGeom prst="rect">
            <a:avLst/>
          </a:prstGeom>
        </p:spPr>
      </p:pic>
    </p:spTree>
    <p:extLst>
      <p:ext uri="{BB962C8B-B14F-4D97-AF65-F5344CB8AC3E}">
        <p14:creationId xmlns:p14="http://schemas.microsoft.com/office/powerpoint/2010/main" val="95971216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What is Linear Regression?</a:t>
            </a:r>
            <a:br>
              <a:rPr lang="en-US" dirty="0"/>
            </a:br>
            <a:endParaRPr lang="en-US" dirty="0"/>
          </a:p>
        </p:txBody>
      </p:sp>
      <p:sp>
        <p:nvSpPr>
          <p:cNvPr id="6" name="Content Placeholder 5"/>
          <p:cNvSpPr>
            <a:spLocks noGrp="1"/>
          </p:cNvSpPr>
          <p:nvPr>
            <p:ph idx="1"/>
          </p:nvPr>
        </p:nvSpPr>
        <p:spPr/>
        <p:txBody>
          <a:bodyPr>
            <a:normAutofit/>
          </a:bodyPr>
          <a:lstStyle/>
          <a:p>
            <a:pPr algn="just"/>
            <a:r>
              <a:rPr lang="en-US" sz="2400" dirty="0" smtClean="0"/>
              <a:t>Linear </a:t>
            </a:r>
            <a:r>
              <a:rPr lang="en-US" sz="2400" dirty="0"/>
              <a:t>regression is a type of statistical analysis used to predict the relationship between two variables. It assumes a linear relationship between the independent variable and the dependent variable, and aims to find the best-fitting line that describes the relationship. The line is determined by minimizing the sum of the squared differences between the predicted values and the actual values.</a:t>
            </a:r>
          </a:p>
          <a:p>
            <a:pPr algn="just"/>
            <a:endParaRPr lang="en-US" sz="2400" dirty="0"/>
          </a:p>
        </p:txBody>
      </p:sp>
      <p:sp>
        <p:nvSpPr>
          <p:cNvPr id="3" name="Date Placeholder 2"/>
          <p:cNvSpPr>
            <a:spLocks noGrp="1"/>
          </p:cNvSpPr>
          <p:nvPr>
            <p:ph type="dt" sz="half" idx="10"/>
          </p:nvPr>
        </p:nvSpPr>
        <p:spPr/>
        <p:txBody>
          <a:bodyPr/>
          <a:lstStyle/>
          <a:p>
            <a:fld id="{69002D3D-9371-470B-A06C-6B97EAEC5C21}" type="datetime1">
              <a:rPr lang="en-US" smtClean="0"/>
              <a:t>6/21/2023</a:t>
            </a:fld>
            <a:endParaRPr lang="en-US"/>
          </a:p>
        </p:txBody>
      </p:sp>
      <p:sp>
        <p:nvSpPr>
          <p:cNvPr id="4" name="Slide Number Placeholder 3"/>
          <p:cNvSpPr>
            <a:spLocks noGrp="1"/>
          </p:cNvSpPr>
          <p:nvPr>
            <p:ph type="sldNum" sz="quarter" idx="12"/>
          </p:nvPr>
        </p:nvSpPr>
        <p:spPr/>
        <p:txBody>
          <a:bodyPr/>
          <a:lstStyle/>
          <a:p>
            <a:fld id="{21A9D750-17E9-472F-B72C-6AF24681985C}" type="slidenum">
              <a:rPr lang="en-US" smtClean="0"/>
              <a:t>2</a:t>
            </a:fld>
            <a:endParaRPr lang="en-US"/>
          </a:p>
        </p:txBody>
      </p:sp>
    </p:spTree>
    <p:extLst>
      <p:ext uri="{BB962C8B-B14F-4D97-AF65-F5344CB8AC3E}">
        <p14:creationId xmlns:p14="http://schemas.microsoft.com/office/powerpoint/2010/main" val="367528699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90562" y="2189018"/>
            <a:ext cx="5599402" cy="3777622"/>
          </a:xfrm>
        </p:spPr>
        <p:txBody>
          <a:bodyPr/>
          <a:lstStyle/>
          <a:p>
            <a:pPr marL="0" indent="0">
              <a:buNone/>
            </a:pPr>
            <a:r>
              <a:rPr lang="en-US" dirty="0"/>
              <a:t>The GUI Chooser application allows you to run five different types of applications as listed here: </a:t>
            </a:r>
          </a:p>
          <a:p>
            <a:r>
              <a:rPr lang="en-US" dirty="0" smtClean="0"/>
              <a:t>Explorer </a:t>
            </a:r>
            <a:endParaRPr lang="en-US" dirty="0"/>
          </a:p>
          <a:p>
            <a:r>
              <a:rPr lang="en-US" dirty="0" smtClean="0"/>
              <a:t> </a:t>
            </a:r>
            <a:r>
              <a:rPr lang="en-US" dirty="0"/>
              <a:t>Experimenter </a:t>
            </a:r>
          </a:p>
          <a:p>
            <a:r>
              <a:rPr lang="en-US" dirty="0" err="1" smtClean="0"/>
              <a:t>KnowledgeFlow</a:t>
            </a:r>
            <a:r>
              <a:rPr lang="en-US" dirty="0" smtClean="0"/>
              <a:t> </a:t>
            </a:r>
            <a:endParaRPr lang="en-US" dirty="0"/>
          </a:p>
          <a:p>
            <a:r>
              <a:rPr lang="en-US" dirty="0" smtClean="0"/>
              <a:t>Workbench </a:t>
            </a:r>
            <a:endParaRPr lang="en-US" dirty="0"/>
          </a:p>
          <a:p>
            <a:r>
              <a:rPr lang="en-US" dirty="0" smtClean="0"/>
              <a:t>Simple </a:t>
            </a:r>
            <a:r>
              <a:rPr lang="en-US" dirty="0"/>
              <a:t>CLI </a:t>
            </a:r>
          </a:p>
          <a:p>
            <a:endParaRPr lang="en-US" dirty="0"/>
          </a:p>
          <a:p>
            <a:pPr marL="0" indent="0">
              <a:buNone/>
            </a:pPr>
            <a:r>
              <a:rPr lang="en-US" dirty="0"/>
              <a:t>We will be using </a:t>
            </a:r>
            <a:r>
              <a:rPr lang="en-US" b="1" dirty="0"/>
              <a:t>Explorer </a:t>
            </a:r>
            <a:r>
              <a:rPr lang="en-US" dirty="0"/>
              <a:t>in this tutorial.</a:t>
            </a:r>
          </a:p>
        </p:txBody>
      </p:sp>
      <p:sp>
        <p:nvSpPr>
          <p:cNvPr id="4" name="Date Placeholder 3"/>
          <p:cNvSpPr>
            <a:spLocks noGrp="1"/>
          </p:cNvSpPr>
          <p:nvPr>
            <p:ph type="dt" sz="half" idx="10"/>
          </p:nvPr>
        </p:nvSpPr>
        <p:spPr/>
        <p:txBody>
          <a:bodyPr/>
          <a:lstStyle/>
          <a:p>
            <a:fld id="{3C8BEB31-5BAC-4F9E-9D2B-6E1D4B38896D}" type="datetime1">
              <a:rPr lang="en-US" smtClean="0"/>
              <a:t>6/21/2023</a:t>
            </a:fld>
            <a:endParaRPr lang="en-US"/>
          </a:p>
        </p:txBody>
      </p:sp>
      <p:sp>
        <p:nvSpPr>
          <p:cNvPr id="5" name="Slide Number Placeholder 4"/>
          <p:cNvSpPr>
            <a:spLocks noGrp="1"/>
          </p:cNvSpPr>
          <p:nvPr>
            <p:ph type="sldNum" sz="quarter" idx="12"/>
          </p:nvPr>
        </p:nvSpPr>
        <p:spPr/>
        <p:txBody>
          <a:bodyPr/>
          <a:lstStyle/>
          <a:p>
            <a:fld id="{21A9D750-17E9-472F-B72C-6AF24681985C}" type="slidenum">
              <a:rPr lang="en-US" smtClean="0"/>
              <a:t>20</a:t>
            </a:fld>
            <a:endParaRPr lang="en-US"/>
          </a:p>
        </p:txBody>
      </p:sp>
      <p:pic>
        <p:nvPicPr>
          <p:cNvPr id="6" name="Picture 5"/>
          <p:cNvPicPr>
            <a:picLocks noChangeAspect="1"/>
          </p:cNvPicPr>
          <p:nvPr/>
        </p:nvPicPr>
        <p:blipFill>
          <a:blip r:embed="rId2"/>
          <a:stretch>
            <a:fillRect/>
          </a:stretch>
        </p:blipFill>
        <p:spPr>
          <a:xfrm>
            <a:off x="7019925" y="1717098"/>
            <a:ext cx="5172075" cy="3562350"/>
          </a:xfrm>
          <a:prstGeom prst="rect">
            <a:avLst/>
          </a:prstGeom>
        </p:spPr>
      </p:pic>
    </p:spTree>
    <p:extLst>
      <p:ext uri="{BB962C8B-B14F-4D97-AF65-F5344CB8AC3E}">
        <p14:creationId xmlns:p14="http://schemas.microsoft.com/office/powerpoint/2010/main" val="385137956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23066" y="147337"/>
            <a:ext cx="8911687" cy="1280890"/>
          </a:xfrm>
        </p:spPr>
        <p:txBody>
          <a:bodyPr>
            <a:normAutofit fontScale="90000"/>
          </a:bodyPr>
          <a:lstStyle/>
          <a:p>
            <a:r>
              <a:rPr lang="en-US" dirty="0"/>
              <a:t/>
            </a:r>
            <a:br>
              <a:rPr lang="en-US" dirty="0"/>
            </a:br>
            <a:r>
              <a:rPr lang="en-US" b="1" dirty="0"/>
              <a:t>WEKA — Launching Explorer </a:t>
            </a:r>
            <a:r>
              <a:rPr lang="en-US" dirty="0"/>
              <a:t/>
            </a:r>
            <a:br>
              <a:rPr lang="en-US" dirty="0"/>
            </a:br>
            <a:r>
              <a:rPr lang="en-US" dirty="0"/>
              <a:t/>
            </a:r>
            <a:br>
              <a:rPr lang="en-US" dirty="0"/>
            </a:br>
            <a:endParaRPr lang="en-US" dirty="0"/>
          </a:p>
        </p:txBody>
      </p:sp>
      <p:sp>
        <p:nvSpPr>
          <p:cNvPr id="3" name="Content Placeholder 2"/>
          <p:cNvSpPr>
            <a:spLocks noGrp="1"/>
          </p:cNvSpPr>
          <p:nvPr>
            <p:ph idx="1"/>
          </p:nvPr>
        </p:nvSpPr>
        <p:spPr>
          <a:xfrm>
            <a:off x="531812" y="1787237"/>
            <a:ext cx="6076806" cy="1524000"/>
          </a:xfrm>
        </p:spPr>
        <p:txBody>
          <a:bodyPr/>
          <a:lstStyle/>
          <a:p>
            <a:pPr marL="0" indent="0">
              <a:buNone/>
            </a:pPr>
            <a:r>
              <a:rPr lang="en-US" dirty="0"/>
              <a:t>In this chapter, let us look into various functionalities that the explorer provides for working with big data. </a:t>
            </a:r>
          </a:p>
          <a:p>
            <a:pPr marL="0" indent="0">
              <a:buNone/>
            </a:pPr>
            <a:r>
              <a:rPr lang="en-US" dirty="0"/>
              <a:t>When you click on the </a:t>
            </a:r>
            <a:r>
              <a:rPr lang="en-US" b="1" dirty="0"/>
              <a:t>Explorer </a:t>
            </a:r>
            <a:r>
              <a:rPr lang="en-US" dirty="0"/>
              <a:t>button in the </a:t>
            </a:r>
            <a:r>
              <a:rPr lang="en-US" b="1" dirty="0"/>
              <a:t>Applications </a:t>
            </a:r>
            <a:r>
              <a:rPr lang="en-US" dirty="0"/>
              <a:t>selector, it opens the following screen:</a:t>
            </a:r>
          </a:p>
        </p:txBody>
      </p:sp>
      <p:sp>
        <p:nvSpPr>
          <p:cNvPr id="4" name="Date Placeholder 3"/>
          <p:cNvSpPr>
            <a:spLocks noGrp="1"/>
          </p:cNvSpPr>
          <p:nvPr>
            <p:ph type="dt" sz="half" idx="10"/>
          </p:nvPr>
        </p:nvSpPr>
        <p:spPr/>
        <p:txBody>
          <a:bodyPr/>
          <a:lstStyle/>
          <a:p>
            <a:fld id="{3C8BEB31-5BAC-4F9E-9D2B-6E1D4B38896D}" type="datetime1">
              <a:rPr lang="en-US" smtClean="0"/>
              <a:t>6/21/2023</a:t>
            </a:fld>
            <a:endParaRPr lang="en-US"/>
          </a:p>
        </p:txBody>
      </p:sp>
      <p:sp>
        <p:nvSpPr>
          <p:cNvPr id="5" name="Slide Number Placeholder 4"/>
          <p:cNvSpPr>
            <a:spLocks noGrp="1"/>
          </p:cNvSpPr>
          <p:nvPr>
            <p:ph type="sldNum" sz="quarter" idx="12"/>
          </p:nvPr>
        </p:nvSpPr>
        <p:spPr/>
        <p:txBody>
          <a:bodyPr/>
          <a:lstStyle/>
          <a:p>
            <a:fld id="{21A9D750-17E9-472F-B72C-6AF24681985C}" type="slidenum">
              <a:rPr lang="en-US" smtClean="0"/>
              <a:t>21</a:t>
            </a:fld>
            <a:endParaRPr lang="en-US"/>
          </a:p>
        </p:txBody>
      </p:sp>
      <p:pic>
        <p:nvPicPr>
          <p:cNvPr id="6" name="Picture 5"/>
          <p:cNvPicPr>
            <a:picLocks noChangeAspect="1"/>
          </p:cNvPicPr>
          <p:nvPr/>
        </p:nvPicPr>
        <p:blipFill>
          <a:blip r:embed="rId2"/>
          <a:stretch>
            <a:fillRect/>
          </a:stretch>
        </p:blipFill>
        <p:spPr>
          <a:xfrm>
            <a:off x="6705600" y="1914525"/>
            <a:ext cx="5486400" cy="4943475"/>
          </a:xfrm>
          <a:prstGeom prst="rect">
            <a:avLst/>
          </a:prstGeom>
        </p:spPr>
      </p:pic>
      <p:sp>
        <p:nvSpPr>
          <p:cNvPr id="8" name="Content Placeholder 2"/>
          <p:cNvSpPr txBox="1">
            <a:spLocks/>
          </p:cNvSpPr>
          <p:nvPr/>
        </p:nvSpPr>
        <p:spPr>
          <a:xfrm>
            <a:off x="531807" y="3532909"/>
            <a:ext cx="6076806" cy="2369128"/>
          </a:xfrm>
          <a:prstGeom prst="rect">
            <a:avLst/>
          </a:prstGeom>
        </p:spPr>
        <p:txBody>
          <a:bodyPr vert="horz" lIns="91440" tIns="45720" rIns="91440" bIns="45720" rtlCol="0">
            <a:normAutofit fontScale="77500" lnSpcReduction="20000"/>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r>
              <a:rPr lang="en-US" dirty="0"/>
              <a:t>On the top, you will see several tabs as listed here: </a:t>
            </a:r>
          </a:p>
          <a:p>
            <a:r>
              <a:rPr lang="en-US" dirty="0" smtClean="0"/>
              <a:t>Preprocess </a:t>
            </a:r>
            <a:endParaRPr lang="en-US" dirty="0"/>
          </a:p>
          <a:p>
            <a:r>
              <a:rPr lang="en-US" dirty="0" smtClean="0"/>
              <a:t> </a:t>
            </a:r>
            <a:r>
              <a:rPr lang="en-US" dirty="0"/>
              <a:t>Classify </a:t>
            </a:r>
          </a:p>
          <a:p>
            <a:r>
              <a:rPr lang="en-US" dirty="0" smtClean="0"/>
              <a:t>Cluster </a:t>
            </a:r>
            <a:endParaRPr lang="en-US" dirty="0"/>
          </a:p>
          <a:p>
            <a:r>
              <a:rPr lang="en-US" dirty="0" smtClean="0"/>
              <a:t> </a:t>
            </a:r>
            <a:r>
              <a:rPr lang="en-US" dirty="0"/>
              <a:t>Associate </a:t>
            </a:r>
          </a:p>
          <a:p>
            <a:r>
              <a:rPr lang="en-US" dirty="0" smtClean="0"/>
              <a:t> </a:t>
            </a:r>
            <a:r>
              <a:rPr lang="en-US" dirty="0"/>
              <a:t>Select Attributes </a:t>
            </a:r>
          </a:p>
          <a:p>
            <a:endParaRPr lang="en-US" dirty="0"/>
          </a:p>
          <a:p>
            <a:r>
              <a:rPr lang="en-US" dirty="0" smtClean="0"/>
              <a:t> </a:t>
            </a:r>
            <a:r>
              <a:rPr lang="en-US" dirty="0"/>
              <a:t>Visualize </a:t>
            </a:r>
          </a:p>
          <a:p>
            <a:pPr marL="0" indent="0">
              <a:buFont typeface="Wingdings 3" charset="2"/>
              <a:buNone/>
            </a:pPr>
            <a:endParaRPr lang="en-US" dirty="0"/>
          </a:p>
        </p:txBody>
      </p:sp>
    </p:spTree>
    <p:extLst>
      <p:ext uri="{BB962C8B-B14F-4D97-AF65-F5344CB8AC3E}">
        <p14:creationId xmlns:p14="http://schemas.microsoft.com/office/powerpoint/2010/main" val="115238114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20982" y="221673"/>
            <a:ext cx="9883630" cy="6279160"/>
          </a:xfrm>
        </p:spPr>
        <p:txBody>
          <a:bodyPr>
            <a:normAutofit fontScale="85000" lnSpcReduction="20000"/>
          </a:bodyPr>
          <a:lstStyle/>
          <a:p>
            <a:r>
              <a:rPr lang="en-US" b="1" dirty="0"/>
              <a:t>Preprocess Tab </a:t>
            </a:r>
            <a:endParaRPr lang="en-US" dirty="0"/>
          </a:p>
          <a:p>
            <a:pPr marL="0" indent="0">
              <a:buNone/>
            </a:pPr>
            <a:r>
              <a:rPr lang="en-US" dirty="0"/>
              <a:t>Initially as you open the explorer, only the </a:t>
            </a:r>
            <a:r>
              <a:rPr lang="en-US" b="1" dirty="0"/>
              <a:t>Preprocess </a:t>
            </a:r>
            <a:r>
              <a:rPr lang="en-US" dirty="0"/>
              <a:t>tab is enabled. The first step in machine learning is to preprocess the data. Thus, in the </a:t>
            </a:r>
            <a:r>
              <a:rPr lang="en-US" b="1" dirty="0"/>
              <a:t>Preprocess </a:t>
            </a:r>
            <a:r>
              <a:rPr lang="en-US" dirty="0"/>
              <a:t>option, you will select the data file, process it and make it fit for applying the various machine learning algorithms. </a:t>
            </a:r>
          </a:p>
          <a:p>
            <a:r>
              <a:rPr lang="en-US" b="1" dirty="0"/>
              <a:t>Classify Tab </a:t>
            </a:r>
            <a:endParaRPr lang="en-US" dirty="0"/>
          </a:p>
          <a:p>
            <a:pPr marL="0" indent="0">
              <a:buNone/>
            </a:pPr>
            <a:r>
              <a:rPr lang="en-US" dirty="0"/>
              <a:t>The </a:t>
            </a:r>
            <a:r>
              <a:rPr lang="en-US" b="1" dirty="0"/>
              <a:t>Classify </a:t>
            </a:r>
            <a:r>
              <a:rPr lang="en-US" dirty="0"/>
              <a:t>tab provides you several machine learning algorithms for the classification of your data. To list a few, you may apply algorithms such as Linear Regression, Logistic Regression, Support Vector Machines, Decision Trees, </a:t>
            </a:r>
            <a:r>
              <a:rPr lang="en-US" dirty="0" err="1"/>
              <a:t>RandomTree</a:t>
            </a:r>
            <a:r>
              <a:rPr lang="en-US" dirty="0"/>
              <a:t>, </a:t>
            </a:r>
            <a:r>
              <a:rPr lang="en-US" dirty="0" err="1"/>
              <a:t>RandomForest</a:t>
            </a:r>
            <a:r>
              <a:rPr lang="en-US" dirty="0"/>
              <a:t>, </a:t>
            </a:r>
            <a:r>
              <a:rPr lang="en-US" dirty="0" err="1"/>
              <a:t>NaiveBayes</a:t>
            </a:r>
            <a:r>
              <a:rPr lang="en-US" dirty="0"/>
              <a:t>, and so on. The list is very exhaustive and provides both supervised and unsupervised machine learning algorithms. </a:t>
            </a:r>
          </a:p>
          <a:p>
            <a:r>
              <a:rPr lang="en-US" b="1" dirty="0"/>
              <a:t>Cluster Tab </a:t>
            </a:r>
            <a:endParaRPr lang="en-US" dirty="0"/>
          </a:p>
          <a:p>
            <a:pPr marL="0" indent="0">
              <a:buNone/>
            </a:pPr>
            <a:r>
              <a:rPr lang="en-US" dirty="0"/>
              <a:t>Under the </a:t>
            </a:r>
            <a:r>
              <a:rPr lang="en-US" b="1" dirty="0"/>
              <a:t>Cluster </a:t>
            </a:r>
            <a:r>
              <a:rPr lang="en-US" dirty="0"/>
              <a:t>tab, there are several clustering algorithms provided - such as </a:t>
            </a:r>
            <a:r>
              <a:rPr lang="en-US" dirty="0" err="1"/>
              <a:t>SimpleKMeans</a:t>
            </a:r>
            <a:r>
              <a:rPr lang="en-US" dirty="0"/>
              <a:t>, </a:t>
            </a:r>
            <a:r>
              <a:rPr lang="en-US" dirty="0" err="1"/>
              <a:t>FilteredClusterer</a:t>
            </a:r>
            <a:r>
              <a:rPr lang="en-US" dirty="0"/>
              <a:t>, </a:t>
            </a:r>
            <a:r>
              <a:rPr lang="en-US" dirty="0" err="1"/>
              <a:t>HierarchicalClusterer</a:t>
            </a:r>
            <a:r>
              <a:rPr lang="en-US" dirty="0"/>
              <a:t>, and so on. </a:t>
            </a:r>
          </a:p>
          <a:p>
            <a:r>
              <a:rPr lang="en-US" b="1" dirty="0"/>
              <a:t>Associate Tab </a:t>
            </a:r>
            <a:endParaRPr lang="en-US" dirty="0"/>
          </a:p>
          <a:p>
            <a:pPr marL="0" indent="0">
              <a:buNone/>
            </a:pPr>
            <a:r>
              <a:rPr lang="en-US" dirty="0"/>
              <a:t>Under the </a:t>
            </a:r>
            <a:r>
              <a:rPr lang="en-US" b="1" dirty="0"/>
              <a:t>Associate </a:t>
            </a:r>
            <a:r>
              <a:rPr lang="en-US" dirty="0"/>
              <a:t>tab, you would find </a:t>
            </a:r>
            <a:r>
              <a:rPr lang="en-US" dirty="0" err="1"/>
              <a:t>Apriori</a:t>
            </a:r>
            <a:r>
              <a:rPr lang="en-US" dirty="0"/>
              <a:t>, </a:t>
            </a:r>
            <a:r>
              <a:rPr lang="en-US" dirty="0" err="1"/>
              <a:t>FilteredAssociator</a:t>
            </a:r>
            <a:r>
              <a:rPr lang="en-US" dirty="0"/>
              <a:t> and </a:t>
            </a:r>
            <a:r>
              <a:rPr lang="en-US" dirty="0" err="1"/>
              <a:t>FPGrowth</a:t>
            </a:r>
            <a:r>
              <a:rPr lang="en-US" dirty="0"/>
              <a:t>. </a:t>
            </a:r>
          </a:p>
          <a:p>
            <a:r>
              <a:rPr lang="en-US" b="1" dirty="0"/>
              <a:t>Select Attributes Tab </a:t>
            </a:r>
            <a:endParaRPr lang="en-US" dirty="0"/>
          </a:p>
          <a:p>
            <a:pPr marL="0" indent="0">
              <a:buNone/>
            </a:pPr>
            <a:r>
              <a:rPr lang="en-US" b="1" dirty="0"/>
              <a:t>Select Attributes </a:t>
            </a:r>
            <a:r>
              <a:rPr lang="en-US" dirty="0"/>
              <a:t>allows you feature selections based on several algorithms such as </a:t>
            </a:r>
            <a:r>
              <a:rPr lang="en-US" dirty="0" err="1"/>
              <a:t>ClassifierSubsetEval</a:t>
            </a:r>
            <a:r>
              <a:rPr lang="en-US" dirty="0"/>
              <a:t>, </a:t>
            </a:r>
            <a:r>
              <a:rPr lang="en-US" dirty="0" err="1"/>
              <a:t>PrinicipalComponents</a:t>
            </a:r>
            <a:r>
              <a:rPr lang="en-US" dirty="0"/>
              <a:t>, etc. </a:t>
            </a:r>
          </a:p>
          <a:p>
            <a:r>
              <a:rPr lang="en-US" b="1" dirty="0"/>
              <a:t>Visualize Tab </a:t>
            </a:r>
            <a:endParaRPr lang="en-US" dirty="0"/>
          </a:p>
          <a:p>
            <a:pPr marL="0" indent="0">
              <a:buNone/>
            </a:pPr>
            <a:r>
              <a:rPr lang="en-US" dirty="0"/>
              <a:t>Lastly, the </a:t>
            </a:r>
            <a:r>
              <a:rPr lang="en-US" b="1" dirty="0"/>
              <a:t>Visualize </a:t>
            </a:r>
            <a:r>
              <a:rPr lang="en-US" dirty="0"/>
              <a:t>option allows you to visualize your processed data for analysis. </a:t>
            </a:r>
          </a:p>
          <a:p>
            <a:r>
              <a:rPr lang="en-US" dirty="0"/>
              <a:t>As you noticed, WEKA provides several ready-to-use algorithms for testing and building your machine learning applications. To use WEKA effectively, you must have a sound knowledge of these algorithms, how they work, which one to choose under what circumstances, what to look for in their processed output, and so on. In short, you must have a solid foundation in machine learning to use WEKA effectively in building your apps. </a:t>
            </a:r>
          </a:p>
        </p:txBody>
      </p:sp>
      <p:sp>
        <p:nvSpPr>
          <p:cNvPr id="4" name="Date Placeholder 3"/>
          <p:cNvSpPr>
            <a:spLocks noGrp="1"/>
          </p:cNvSpPr>
          <p:nvPr>
            <p:ph type="dt" sz="half" idx="10"/>
          </p:nvPr>
        </p:nvSpPr>
        <p:spPr/>
        <p:txBody>
          <a:bodyPr/>
          <a:lstStyle/>
          <a:p>
            <a:fld id="{3C8BEB31-5BAC-4F9E-9D2B-6E1D4B38896D}" type="datetime1">
              <a:rPr lang="en-US" smtClean="0"/>
              <a:t>6/21/2023</a:t>
            </a:fld>
            <a:endParaRPr lang="en-US"/>
          </a:p>
        </p:txBody>
      </p:sp>
      <p:sp>
        <p:nvSpPr>
          <p:cNvPr id="5" name="Slide Number Placeholder 4"/>
          <p:cNvSpPr>
            <a:spLocks noGrp="1"/>
          </p:cNvSpPr>
          <p:nvPr>
            <p:ph type="sldNum" sz="quarter" idx="12"/>
          </p:nvPr>
        </p:nvSpPr>
        <p:spPr/>
        <p:txBody>
          <a:bodyPr/>
          <a:lstStyle/>
          <a:p>
            <a:fld id="{21A9D750-17E9-472F-B72C-6AF24681985C}" type="slidenum">
              <a:rPr lang="en-US" smtClean="0"/>
              <a:t>22</a:t>
            </a:fld>
            <a:endParaRPr lang="en-US"/>
          </a:p>
        </p:txBody>
      </p:sp>
    </p:spTree>
    <p:extLst>
      <p:ext uri="{BB962C8B-B14F-4D97-AF65-F5344CB8AC3E}">
        <p14:creationId xmlns:p14="http://schemas.microsoft.com/office/powerpoint/2010/main" val="19823554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Loading Data from Local File System </a:t>
            </a:r>
            <a:endParaRPr lang="en-US" dirty="0"/>
          </a:p>
        </p:txBody>
      </p:sp>
      <p:sp>
        <p:nvSpPr>
          <p:cNvPr id="3" name="Content Placeholder 2"/>
          <p:cNvSpPr>
            <a:spLocks noGrp="1"/>
          </p:cNvSpPr>
          <p:nvPr>
            <p:ph idx="1"/>
          </p:nvPr>
        </p:nvSpPr>
        <p:spPr/>
        <p:txBody>
          <a:bodyPr/>
          <a:lstStyle/>
          <a:p>
            <a:pPr marL="0" indent="0">
              <a:buNone/>
            </a:pPr>
            <a:r>
              <a:rPr lang="en-US" dirty="0"/>
              <a:t>Just under the Machine Learning tabs that you studied in the previous lesson, you would find the following three buttons: </a:t>
            </a:r>
            <a:endParaRPr lang="en-US" dirty="0" smtClean="0"/>
          </a:p>
          <a:p>
            <a:endParaRPr lang="en-US" dirty="0"/>
          </a:p>
          <a:p>
            <a:pPr marL="0" indent="0">
              <a:buNone/>
            </a:pPr>
            <a:endParaRPr lang="en-US" dirty="0"/>
          </a:p>
          <a:p>
            <a:r>
              <a:rPr lang="en-US" dirty="0" smtClean="0"/>
              <a:t>Open </a:t>
            </a:r>
            <a:r>
              <a:rPr lang="en-US" dirty="0"/>
              <a:t>file … </a:t>
            </a:r>
          </a:p>
          <a:p>
            <a:r>
              <a:rPr lang="en-US" dirty="0" smtClean="0"/>
              <a:t> </a:t>
            </a:r>
            <a:r>
              <a:rPr lang="en-US" dirty="0"/>
              <a:t>Open URL … </a:t>
            </a:r>
          </a:p>
          <a:p>
            <a:r>
              <a:rPr lang="en-US" dirty="0" smtClean="0"/>
              <a:t> </a:t>
            </a:r>
            <a:r>
              <a:rPr lang="en-US" dirty="0"/>
              <a:t>Open DB … </a:t>
            </a:r>
          </a:p>
          <a:p>
            <a:pPr marL="0" indent="0">
              <a:buNone/>
            </a:pPr>
            <a:endParaRPr lang="en-US" dirty="0"/>
          </a:p>
        </p:txBody>
      </p:sp>
      <p:sp>
        <p:nvSpPr>
          <p:cNvPr id="4" name="Date Placeholder 3"/>
          <p:cNvSpPr>
            <a:spLocks noGrp="1"/>
          </p:cNvSpPr>
          <p:nvPr>
            <p:ph type="dt" sz="half" idx="10"/>
          </p:nvPr>
        </p:nvSpPr>
        <p:spPr/>
        <p:txBody>
          <a:bodyPr/>
          <a:lstStyle/>
          <a:p>
            <a:fld id="{3C8BEB31-5BAC-4F9E-9D2B-6E1D4B38896D}" type="datetime1">
              <a:rPr lang="en-US" smtClean="0"/>
              <a:t>6/21/2023</a:t>
            </a:fld>
            <a:endParaRPr lang="en-US"/>
          </a:p>
        </p:txBody>
      </p:sp>
      <p:sp>
        <p:nvSpPr>
          <p:cNvPr id="5" name="Slide Number Placeholder 4"/>
          <p:cNvSpPr>
            <a:spLocks noGrp="1"/>
          </p:cNvSpPr>
          <p:nvPr>
            <p:ph type="sldNum" sz="quarter" idx="12"/>
          </p:nvPr>
        </p:nvSpPr>
        <p:spPr/>
        <p:txBody>
          <a:bodyPr/>
          <a:lstStyle/>
          <a:p>
            <a:fld id="{21A9D750-17E9-472F-B72C-6AF24681985C}" type="slidenum">
              <a:rPr lang="en-US" smtClean="0"/>
              <a:t>23</a:t>
            </a:fld>
            <a:endParaRPr lang="en-US"/>
          </a:p>
        </p:txBody>
      </p:sp>
    </p:spTree>
    <p:extLst>
      <p:ext uri="{BB962C8B-B14F-4D97-AF65-F5344CB8AC3E}">
        <p14:creationId xmlns:p14="http://schemas.microsoft.com/office/powerpoint/2010/main" val="77698689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Click on the </a:t>
            </a:r>
            <a:r>
              <a:rPr lang="en-US" b="1" dirty="0"/>
              <a:t>Open file ... </a:t>
            </a:r>
            <a:r>
              <a:rPr lang="en-US" dirty="0"/>
              <a:t>button. A directory navigator window opens as shown in the following screen: </a:t>
            </a:r>
          </a:p>
        </p:txBody>
      </p:sp>
      <p:sp>
        <p:nvSpPr>
          <p:cNvPr id="4" name="Date Placeholder 3"/>
          <p:cNvSpPr>
            <a:spLocks noGrp="1"/>
          </p:cNvSpPr>
          <p:nvPr>
            <p:ph type="dt" sz="half" idx="10"/>
          </p:nvPr>
        </p:nvSpPr>
        <p:spPr/>
        <p:txBody>
          <a:bodyPr/>
          <a:lstStyle/>
          <a:p>
            <a:fld id="{3C8BEB31-5BAC-4F9E-9D2B-6E1D4B38896D}" type="datetime1">
              <a:rPr lang="en-US" smtClean="0"/>
              <a:t>6/21/2023</a:t>
            </a:fld>
            <a:endParaRPr lang="en-US"/>
          </a:p>
        </p:txBody>
      </p:sp>
      <p:sp>
        <p:nvSpPr>
          <p:cNvPr id="5" name="Slide Number Placeholder 4"/>
          <p:cNvSpPr>
            <a:spLocks noGrp="1"/>
          </p:cNvSpPr>
          <p:nvPr>
            <p:ph type="sldNum" sz="quarter" idx="12"/>
          </p:nvPr>
        </p:nvSpPr>
        <p:spPr/>
        <p:txBody>
          <a:bodyPr/>
          <a:lstStyle/>
          <a:p>
            <a:fld id="{21A9D750-17E9-472F-B72C-6AF24681985C}" type="slidenum">
              <a:rPr lang="en-US" smtClean="0"/>
              <a:t>24</a:t>
            </a:fld>
            <a:endParaRPr lang="en-US"/>
          </a:p>
        </p:txBody>
      </p:sp>
      <p:pic>
        <p:nvPicPr>
          <p:cNvPr id="6" name="Picture 5"/>
          <p:cNvPicPr>
            <a:picLocks noChangeAspect="1"/>
          </p:cNvPicPr>
          <p:nvPr/>
        </p:nvPicPr>
        <p:blipFill>
          <a:blip r:embed="rId2"/>
          <a:stretch>
            <a:fillRect/>
          </a:stretch>
        </p:blipFill>
        <p:spPr>
          <a:xfrm>
            <a:off x="3005570" y="2708564"/>
            <a:ext cx="5848350" cy="4267200"/>
          </a:xfrm>
          <a:prstGeom prst="rect">
            <a:avLst/>
          </a:prstGeom>
        </p:spPr>
      </p:pic>
    </p:spTree>
    <p:extLst>
      <p:ext uri="{BB962C8B-B14F-4D97-AF65-F5344CB8AC3E}">
        <p14:creationId xmlns:p14="http://schemas.microsoft.com/office/powerpoint/2010/main" val="399111746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
            </a:r>
            <a:br>
              <a:rPr lang="en-US" dirty="0"/>
            </a:br>
            <a:r>
              <a:rPr lang="en-US" b="1" dirty="0"/>
              <a:t>WEKA — File Formats </a:t>
            </a:r>
            <a:r>
              <a:rPr lang="en-US" dirty="0"/>
              <a:t/>
            </a:r>
            <a:br>
              <a:rPr lang="en-US" dirty="0"/>
            </a:br>
            <a:r>
              <a:rPr lang="en-US" dirty="0"/>
              <a:t/>
            </a:r>
            <a:br>
              <a:rPr lang="en-US" dirty="0"/>
            </a:br>
            <a:endParaRPr lang="en-US" dirty="0"/>
          </a:p>
        </p:txBody>
      </p:sp>
      <p:sp>
        <p:nvSpPr>
          <p:cNvPr id="3" name="Content Placeholder 2"/>
          <p:cNvSpPr>
            <a:spLocks noGrp="1"/>
          </p:cNvSpPr>
          <p:nvPr>
            <p:ph idx="1"/>
          </p:nvPr>
        </p:nvSpPr>
        <p:spPr>
          <a:xfrm>
            <a:off x="2589212" y="2133599"/>
            <a:ext cx="8915400" cy="4367233"/>
          </a:xfrm>
        </p:spPr>
        <p:txBody>
          <a:bodyPr>
            <a:normAutofit fontScale="85000" lnSpcReduction="20000"/>
          </a:bodyPr>
          <a:lstStyle/>
          <a:p>
            <a:r>
              <a:rPr lang="en-US" dirty="0"/>
              <a:t>WEKA supports a large number of file formats for the data. Here is the complete list: </a:t>
            </a:r>
          </a:p>
          <a:p>
            <a:r>
              <a:rPr lang="en-US" dirty="0" smtClean="0"/>
              <a:t> </a:t>
            </a:r>
            <a:r>
              <a:rPr lang="en-US" dirty="0" err="1"/>
              <a:t>arff</a:t>
            </a:r>
            <a:r>
              <a:rPr lang="en-US" dirty="0"/>
              <a:t> </a:t>
            </a:r>
          </a:p>
          <a:p>
            <a:r>
              <a:rPr lang="en-US" dirty="0" smtClean="0"/>
              <a:t> </a:t>
            </a:r>
            <a:r>
              <a:rPr lang="en-US" dirty="0"/>
              <a:t>arff.gz </a:t>
            </a:r>
          </a:p>
          <a:p>
            <a:r>
              <a:rPr lang="en-US" dirty="0" smtClean="0"/>
              <a:t> </a:t>
            </a:r>
            <a:r>
              <a:rPr lang="en-US" dirty="0" err="1"/>
              <a:t>bsi</a:t>
            </a:r>
            <a:r>
              <a:rPr lang="en-US" dirty="0"/>
              <a:t> </a:t>
            </a:r>
          </a:p>
          <a:p>
            <a:r>
              <a:rPr lang="en-US" dirty="0" smtClean="0"/>
              <a:t> </a:t>
            </a:r>
            <a:r>
              <a:rPr lang="en-US" dirty="0"/>
              <a:t>csv </a:t>
            </a:r>
          </a:p>
          <a:p>
            <a:r>
              <a:rPr lang="en-US" dirty="0" smtClean="0"/>
              <a:t> </a:t>
            </a:r>
            <a:r>
              <a:rPr lang="en-US" dirty="0" err="1"/>
              <a:t>dat</a:t>
            </a:r>
            <a:r>
              <a:rPr lang="en-US" dirty="0"/>
              <a:t> </a:t>
            </a:r>
          </a:p>
          <a:p>
            <a:r>
              <a:rPr lang="en-US" dirty="0" smtClean="0"/>
              <a:t> </a:t>
            </a:r>
            <a:r>
              <a:rPr lang="en-US" dirty="0"/>
              <a:t>data </a:t>
            </a:r>
          </a:p>
          <a:p>
            <a:r>
              <a:rPr lang="en-US" dirty="0" smtClean="0"/>
              <a:t> </a:t>
            </a:r>
            <a:r>
              <a:rPr lang="en-US" dirty="0" err="1"/>
              <a:t>json</a:t>
            </a:r>
            <a:r>
              <a:rPr lang="en-US" dirty="0"/>
              <a:t> </a:t>
            </a:r>
          </a:p>
          <a:p>
            <a:r>
              <a:rPr lang="en-US" dirty="0" smtClean="0"/>
              <a:t> </a:t>
            </a:r>
            <a:r>
              <a:rPr lang="en-US" dirty="0"/>
              <a:t>json.gz </a:t>
            </a:r>
          </a:p>
          <a:p>
            <a:r>
              <a:rPr lang="en-US" dirty="0" smtClean="0"/>
              <a:t> </a:t>
            </a:r>
            <a:r>
              <a:rPr lang="en-US" dirty="0" err="1"/>
              <a:t>libsvm</a:t>
            </a:r>
            <a:r>
              <a:rPr lang="en-US" dirty="0"/>
              <a:t> </a:t>
            </a:r>
          </a:p>
          <a:p>
            <a:r>
              <a:rPr lang="en-US" dirty="0" smtClean="0"/>
              <a:t> </a:t>
            </a:r>
            <a:r>
              <a:rPr lang="en-US" dirty="0"/>
              <a:t>m </a:t>
            </a:r>
          </a:p>
          <a:p>
            <a:r>
              <a:rPr lang="en-US" dirty="0" smtClean="0"/>
              <a:t> </a:t>
            </a:r>
            <a:r>
              <a:rPr lang="en-US" dirty="0"/>
              <a:t>names </a:t>
            </a:r>
          </a:p>
          <a:p>
            <a:r>
              <a:rPr lang="en-US" dirty="0" smtClean="0"/>
              <a:t> </a:t>
            </a:r>
            <a:r>
              <a:rPr lang="en-US" dirty="0" err="1"/>
              <a:t>xrff</a:t>
            </a:r>
            <a:r>
              <a:rPr lang="en-US" dirty="0"/>
              <a:t> </a:t>
            </a:r>
          </a:p>
          <a:p>
            <a:r>
              <a:rPr lang="en-US" dirty="0" smtClean="0"/>
              <a:t> </a:t>
            </a:r>
            <a:r>
              <a:rPr lang="en-US" dirty="0"/>
              <a:t>xrff.gz </a:t>
            </a:r>
          </a:p>
          <a:p>
            <a:endParaRPr lang="en-US" dirty="0"/>
          </a:p>
        </p:txBody>
      </p:sp>
      <p:sp>
        <p:nvSpPr>
          <p:cNvPr id="4" name="Date Placeholder 3"/>
          <p:cNvSpPr>
            <a:spLocks noGrp="1"/>
          </p:cNvSpPr>
          <p:nvPr>
            <p:ph type="dt" sz="half" idx="10"/>
          </p:nvPr>
        </p:nvSpPr>
        <p:spPr/>
        <p:txBody>
          <a:bodyPr/>
          <a:lstStyle/>
          <a:p>
            <a:fld id="{3C8BEB31-5BAC-4F9E-9D2B-6E1D4B38896D}" type="datetime1">
              <a:rPr lang="en-US" smtClean="0"/>
              <a:t>6/21/2023</a:t>
            </a:fld>
            <a:endParaRPr lang="en-US"/>
          </a:p>
        </p:txBody>
      </p:sp>
      <p:sp>
        <p:nvSpPr>
          <p:cNvPr id="5" name="Slide Number Placeholder 4"/>
          <p:cNvSpPr>
            <a:spLocks noGrp="1"/>
          </p:cNvSpPr>
          <p:nvPr>
            <p:ph type="sldNum" sz="quarter" idx="12"/>
          </p:nvPr>
        </p:nvSpPr>
        <p:spPr/>
        <p:txBody>
          <a:bodyPr/>
          <a:lstStyle/>
          <a:p>
            <a:fld id="{21A9D750-17E9-472F-B72C-6AF24681985C}" type="slidenum">
              <a:rPr lang="en-US" smtClean="0"/>
              <a:t>25</a:t>
            </a:fld>
            <a:endParaRPr lang="en-US"/>
          </a:p>
        </p:txBody>
      </p:sp>
    </p:spTree>
    <p:extLst>
      <p:ext uri="{BB962C8B-B14F-4D97-AF65-F5344CB8AC3E}">
        <p14:creationId xmlns:p14="http://schemas.microsoft.com/office/powerpoint/2010/main" val="146556177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Loading Data from Web </a:t>
            </a:r>
            <a:endParaRPr lang="en-US" dirty="0"/>
          </a:p>
        </p:txBody>
      </p:sp>
      <p:sp>
        <p:nvSpPr>
          <p:cNvPr id="3" name="Content Placeholder 2"/>
          <p:cNvSpPr>
            <a:spLocks noGrp="1"/>
          </p:cNvSpPr>
          <p:nvPr>
            <p:ph idx="1"/>
          </p:nvPr>
        </p:nvSpPr>
        <p:spPr>
          <a:xfrm>
            <a:off x="788121" y="1905000"/>
            <a:ext cx="2869479" cy="1641764"/>
          </a:xfrm>
        </p:spPr>
        <p:txBody>
          <a:bodyPr/>
          <a:lstStyle/>
          <a:p>
            <a:pPr marL="0" indent="0">
              <a:buNone/>
            </a:pPr>
            <a:r>
              <a:rPr lang="en-US" dirty="0"/>
              <a:t>Once you click on the </a:t>
            </a:r>
            <a:r>
              <a:rPr lang="en-US" b="1" dirty="0"/>
              <a:t>Open URL … </a:t>
            </a:r>
            <a:r>
              <a:rPr lang="en-US" dirty="0"/>
              <a:t>button, you can see a window as follows: </a:t>
            </a: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a:p>
        </p:txBody>
      </p:sp>
      <p:sp>
        <p:nvSpPr>
          <p:cNvPr id="4" name="Date Placeholder 3"/>
          <p:cNvSpPr>
            <a:spLocks noGrp="1"/>
          </p:cNvSpPr>
          <p:nvPr>
            <p:ph type="dt" sz="half" idx="10"/>
          </p:nvPr>
        </p:nvSpPr>
        <p:spPr/>
        <p:txBody>
          <a:bodyPr/>
          <a:lstStyle/>
          <a:p>
            <a:fld id="{3C8BEB31-5BAC-4F9E-9D2B-6E1D4B38896D}" type="datetime1">
              <a:rPr lang="en-US" smtClean="0"/>
              <a:t>6/21/2023</a:t>
            </a:fld>
            <a:endParaRPr lang="en-US"/>
          </a:p>
        </p:txBody>
      </p:sp>
      <p:sp>
        <p:nvSpPr>
          <p:cNvPr id="5" name="Slide Number Placeholder 4"/>
          <p:cNvSpPr>
            <a:spLocks noGrp="1"/>
          </p:cNvSpPr>
          <p:nvPr>
            <p:ph type="sldNum" sz="quarter" idx="12"/>
          </p:nvPr>
        </p:nvSpPr>
        <p:spPr/>
        <p:txBody>
          <a:bodyPr/>
          <a:lstStyle/>
          <a:p>
            <a:fld id="{21A9D750-17E9-472F-B72C-6AF24681985C}" type="slidenum">
              <a:rPr lang="en-US" smtClean="0"/>
              <a:t>26</a:t>
            </a:fld>
            <a:endParaRPr lang="en-US"/>
          </a:p>
        </p:txBody>
      </p:sp>
      <p:pic>
        <p:nvPicPr>
          <p:cNvPr id="6" name="Picture 5"/>
          <p:cNvPicPr>
            <a:picLocks noChangeAspect="1"/>
          </p:cNvPicPr>
          <p:nvPr/>
        </p:nvPicPr>
        <p:blipFill>
          <a:blip r:embed="rId2"/>
          <a:stretch>
            <a:fillRect/>
          </a:stretch>
        </p:blipFill>
        <p:spPr>
          <a:xfrm>
            <a:off x="6648450" y="2100767"/>
            <a:ext cx="5543550" cy="4438650"/>
          </a:xfrm>
          <a:prstGeom prst="rect">
            <a:avLst/>
          </a:prstGeom>
        </p:spPr>
      </p:pic>
      <p:sp>
        <p:nvSpPr>
          <p:cNvPr id="7" name="TextBox 6"/>
          <p:cNvSpPr txBox="1"/>
          <p:nvPr/>
        </p:nvSpPr>
        <p:spPr>
          <a:xfrm>
            <a:off x="788121" y="3546764"/>
            <a:ext cx="4267200" cy="2862322"/>
          </a:xfrm>
          <a:prstGeom prst="rect">
            <a:avLst/>
          </a:prstGeom>
          <a:noFill/>
        </p:spPr>
        <p:txBody>
          <a:bodyPr wrap="square" rtlCol="0">
            <a:spAutoFit/>
          </a:bodyPr>
          <a:lstStyle/>
          <a:p>
            <a:pPr algn="just"/>
            <a:r>
              <a:rPr lang="en-US" dirty="0"/>
              <a:t>We will open the file from a public URL Type the following URL in the popup box: </a:t>
            </a:r>
          </a:p>
          <a:p>
            <a:pPr algn="just"/>
            <a:r>
              <a:rPr lang="en-US" dirty="0"/>
              <a:t>https://storm.cis.fordham.edu/~gweiss/data-mining/weka-data/weather.nominal.arff </a:t>
            </a:r>
          </a:p>
          <a:p>
            <a:pPr algn="just"/>
            <a:r>
              <a:rPr lang="en-US" dirty="0"/>
              <a:t>You may specify any other URL where your data is stored. The </a:t>
            </a:r>
            <a:r>
              <a:rPr lang="en-US" b="1" dirty="0"/>
              <a:t>Explorer </a:t>
            </a:r>
            <a:r>
              <a:rPr lang="en-US" dirty="0"/>
              <a:t>will load the data from the remote site into its environment. </a:t>
            </a:r>
          </a:p>
        </p:txBody>
      </p:sp>
    </p:spTree>
    <p:extLst>
      <p:ext uri="{BB962C8B-B14F-4D97-AF65-F5344CB8AC3E}">
        <p14:creationId xmlns:p14="http://schemas.microsoft.com/office/powerpoint/2010/main" val="208157950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66084" y="147337"/>
            <a:ext cx="9634248" cy="1280890"/>
          </a:xfrm>
        </p:spPr>
        <p:txBody>
          <a:bodyPr>
            <a:normAutofit fontScale="90000"/>
          </a:bodyPr>
          <a:lstStyle/>
          <a:p>
            <a:r>
              <a:rPr lang="en-US" sz="3100" dirty="0" smtClean="0"/>
              <a:t>As </a:t>
            </a:r>
            <a:r>
              <a:rPr lang="en-US" sz="3100" dirty="0"/>
              <a:t>an example for </a:t>
            </a:r>
            <a:r>
              <a:rPr lang="en-US" sz="3100" dirty="0" err="1"/>
              <a:t>Arff</a:t>
            </a:r>
            <a:r>
              <a:rPr lang="en-US" sz="3100" dirty="0"/>
              <a:t> format, the </a:t>
            </a:r>
            <a:r>
              <a:rPr lang="en-US" sz="3100" b="1" dirty="0"/>
              <a:t>Weather </a:t>
            </a:r>
            <a:r>
              <a:rPr lang="en-US" sz="3100" dirty="0"/>
              <a:t>data file loaded from the WEKA sample databases is shown below</a:t>
            </a:r>
            <a:r>
              <a:rPr lang="en-US" dirty="0"/>
              <a:t>: </a:t>
            </a:r>
            <a:r>
              <a:rPr lang="en-US" dirty="0"/>
              <a:t/>
            </a:r>
            <a:br>
              <a:rPr lang="en-US" dirty="0"/>
            </a:br>
            <a:r>
              <a:rPr lang="en-US" dirty="0">
                <a:hlinkClick r:id="rId2"/>
              </a:rPr>
              <a:t>https://storm.cis.fordham.edu/~</a:t>
            </a:r>
            <a:r>
              <a:rPr lang="en-US" dirty="0" smtClean="0">
                <a:hlinkClick r:id="rId2"/>
              </a:rPr>
              <a:t>gweiss/data-mining/weka-data/weather.nominal.arff</a:t>
            </a:r>
            <a:r>
              <a:rPr lang="en-US" dirty="0" smtClean="0"/>
              <a:t/>
            </a:r>
            <a:br>
              <a:rPr lang="en-US" dirty="0" smtClean="0"/>
            </a:br>
            <a:endParaRPr lang="en-US" dirty="0"/>
          </a:p>
        </p:txBody>
      </p:sp>
      <p:sp>
        <p:nvSpPr>
          <p:cNvPr id="4" name="Date Placeholder 3"/>
          <p:cNvSpPr>
            <a:spLocks noGrp="1"/>
          </p:cNvSpPr>
          <p:nvPr>
            <p:ph type="dt" sz="half" idx="10"/>
          </p:nvPr>
        </p:nvSpPr>
        <p:spPr/>
        <p:txBody>
          <a:bodyPr/>
          <a:lstStyle/>
          <a:p>
            <a:fld id="{3C8BEB31-5BAC-4F9E-9D2B-6E1D4B38896D}" type="datetime1">
              <a:rPr lang="en-US" smtClean="0"/>
              <a:t>6/21/2023</a:t>
            </a:fld>
            <a:endParaRPr lang="en-US"/>
          </a:p>
        </p:txBody>
      </p:sp>
      <p:sp>
        <p:nvSpPr>
          <p:cNvPr id="5" name="Slide Number Placeholder 4"/>
          <p:cNvSpPr>
            <a:spLocks noGrp="1"/>
          </p:cNvSpPr>
          <p:nvPr>
            <p:ph type="sldNum" sz="quarter" idx="12"/>
          </p:nvPr>
        </p:nvSpPr>
        <p:spPr/>
        <p:txBody>
          <a:bodyPr/>
          <a:lstStyle/>
          <a:p>
            <a:fld id="{21A9D750-17E9-472F-B72C-6AF24681985C}" type="slidenum">
              <a:rPr lang="en-US" smtClean="0"/>
              <a:t>27</a:t>
            </a:fld>
            <a:endParaRPr lang="en-US"/>
          </a:p>
        </p:txBody>
      </p:sp>
      <p:pic>
        <p:nvPicPr>
          <p:cNvPr id="6" name="Picture 5"/>
          <p:cNvPicPr>
            <a:picLocks noChangeAspect="1"/>
          </p:cNvPicPr>
          <p:nvPr/>
        </p:nvPicPr>
        <p:blipFill>
          <a:blip r:embed="rId3"/>
          <a:stretch>
            <a:fillRect/>
          </a:stretch>
        </p:blipFill>
        <p:spPr>
          <a:xfrm>
            <a:off x="2890837" y="2909455"/>
            <a:ext cx="6046579" cy="3948546"/>
          </a:xfrm>
          <a:prstGeom prst="rect">
            <a:avLst/>
          </a:prstGeom>
        </p:spPr>
      </p:pic>
    </p:spTree>
    <p:extLst>
      <p:ext uri="{BB962C8B-B14F-4D97-AF65-F5344CB8AC3E}">
        <p14:creationId xmlns:p14="http://schemas.microsoft.com/office/powerpoint/2010/main" val="352684896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212" y="443345"/>
            <a:ext cx="8915400" cy="6057488"/>
          </a:xfrm>
        </p:spPr>
        <p:txBody>
          <a:bodyPr>
            <a:normAutofit fontScale="85000" lnSpcReduction="20000"/>
          </a:bodyPr>
          <a:lstStyle/>
          <a:p>
            <a:pPr marL="0" indent="0">
              <a:buNone/>
            </a:pPr>
            <a:r>
              <a:rPr lang="en-US" sz="1900" dirty="0"/>
              <a:t>From the screenshot, you can infer the following points: </a:t>
            </a:r>
          </a:p>
          <a:p>
            <a:r>
              <a:rPr lang="en-US" sz="1900" dirty="0" smtClean="0"/>
              <a:t>The </a:t>
            </a:r>
            <a:r>
              <a:rPr lang="en-US" sz="1900" dirty="0"/>
              <a:t>@relation tag defines the name of the database. </a:t>
            </a:r>
          </a:p>
          <a:p>
            <a:endParaRPr lang="en-US" sz="1900" dirty="0"/>
          </a:p>
          <a:p>
            <a:r>
              <a:rPr lang="en-US" sz="1900" dirty="0" smtClean="0"/>
              <a:t>The </a:t>
            </a:r>
            <a:r>
              <a:rPr lang="en-US" sz="1900" dirty="0"/>
              <a:t>@attribute tag defines the attributes. </a:t>
            </a:r>
          </a:p>
          <a:p>
            <a:endParaRPr lang="en-US" sz="1900" dirty="0"/>
          </a:p>
          <a:p>
            <a:r>
              <a:rPr lang="en-US" sz="1900" dirty="0" smtClean="0"/>
              <a:t>The </a:t>
            </a:r>
            <a:r>
              <a:rPr lang="en-US" sz="1900" dirty="0"/>
              <a:t>@data tag starts the list of data rows each containing the comma separated fields. </a:t>
            </a:r>
          </a:p>
          <a:p>
            <a:endParaRPr lang="en-US" sz="1900" dirty="0"/>
          </a:p>
          <a:p>
            <a:r>
              <a:rPr lang="en-US" sz="1900" dirty="0" smtClean="0"/>
              <a:t>The </a:t>
            </a:r>
            <a:r>
              <a:rPr lang="en-US" sz="1900" dirty="0"/>
              <a:t>attributes can take nominal values as in the case of outlook shown here: </a:t>
            </a:r>
          </a:p>
          <a:p>
            <a:pPr marL="0" indent="0">
              <a:buNone/>
            </a:pPr>
            <a:endParaRPr lang="en-US" sz="1900" dirty="0"/>
          </a:p>
          <a:p>
            <a:pPr marL="0" indent="0">
              <a:buNone/>
            </a:pPr>
            <a:r>
              <a:rPr lang="en-US" sz="1900" dirty="0" smtClean="0"/>
              <a:t>@</a:t>
            </a:r>
            <a:r>
              <a:rPr lang="en-US" sz="1900" dirty="0"/>
              <a:t>attribute outlook (sunny, overcast, rainy) </a:t>
            </a:r>
          </a:p>
          <a:p>
            <a:r>
              <a:rPr lang="en-US" sz="1900" dirty="0" smtClean="0"/>
              <a:t> </a:t>
            </a:r>
            <a:r>
              <a:rPr lang="en-US" sz="1900" dirty="0"/>
              <a:t>The attributes can take real values as in this case: </a:t>
            </a:r>
          </a:p>
          <a:p>
            <a:pPr marL="0" indent="0">
              <a:buNone/>
            </a:pPr>
            <a:endParaRPr lang="en-US" sz="1900" dirty="0"/>
          </a:p>
          <a:p>
            <a:pPr marL="0" indent="0">
              <a:buNone/>
            </a:pPr>
            <a:r>
              <a:rPr lang="en-US" sz="1900" dirty="0" smtClean="0"/>
              <a:t>@</a:t>
            </a:r>
            <a:r>
              <a:rPr lang="en-US" sz="1900" dirty="0"/>
              <a:t>attribute temperature real </a:t>
            </a:r>
          </a:p>
          <a:p>
            <a:r>
              <a:rPr lang="en-US" sz="1900" dirty="0" smtClean="0"/>
              <a:t>You </a:t>
            </a:r>
            <a:r>
              <a:rPr lang="en-US" sz="1900" dirty="0"/>
              <a:t>can also set a Target or a Class variable called play as shown here: </a:t>
            </a:r>
          </a:p>
          <a:p>
            <a:pPr marL="0" indent="0">
              <a:buNone/>
            </a:pPr>
            <a:endParaRPr lang="en-US" sz="1900" dirty="0"/>
          </a:p>
          <a:p>
            <a:pPr marL="0" indent="0">
              <a:buNone/>
            </a:pPr>
            <a:r>
              <a:rPr lang="en-US" sz="1900" dirty="0" smtClean="0"/>
              <a:t>@</a:t>
            </a:r>
            <a:r>
              <a:rPr lang="en-US" sz="1900" dirty="0"/>
              <a:t>attribute play (yes, no) </a:t>
            </a:r>
          </a:p>
          <a:p>
            <a:r>
              <a:rPr lang="en-US" sz="1900" dirty="0" smtClean="0"/>
              <a:t>The </a:t>
            </a:r>
            <a:r>
              <a:rPr lang="en-US" sz="1900" dirty="0"/>
              <a:t>Target assumes two nominal values yes or no. </a:t>
            </a:r>
          </a:p>
          <a:p>
            <a:pPr marL="0" indent="0">
              <a:buNone/>
            </a:pPr>
            <a:endParaRPr lang="en-US" dirty="0"/>
          </a:p>
        </p:txBody>
      </p:sp>
      <p:sp>
        <p:nvSpPr>
          <p:cNvPr id="4" name="Date Placeholder 3"/>
          <p:cNvSpPr>
            <a:spLocks noGrp="1"/>
          </p:cNvSpPr>
          <p:nvPr>
            <p:ph type="dt" sz="half" idx="10"/>
          </p:nvPr>
        </p:nvSpPr>
        <p:spPr/>
        <p:txBody>
          <a:bodyPr/>
          <a:lstStyle/>
          <a:p>
            <a:fld id="{3C8BEB31-5BAC-4F9E-9D2B-6E1D4B38896D}" type="datetime1">
              <a:rPr lang="en-US" smtClean="0"/>
              <a:t>6/21/2023</a:t>
            </a:fld>
            <a:endParaRPr lang="en-US"/>
          </a:p>
        </p:txBody>
      </p:sp>
      <p:sp>
        <p:nvSpPr>
          <p:cNvPr id="5" name="Slide Number Placeholder 4"/>
          <p:cNvSpPr>
            <a:spLocks noGrp="1"/>
          </p:cNvSpPr>
          <p:nvPr>
            <p:ph type="sldNum" sz="quarter" idx="12"/>
          </p:nvPr>
        </p:nvSpPr>
        <p:spPr/>
        <p:txBody>
          <a:bodyPr/>
          <a:lstStyle/>
          <a:p>
            <a:fld id="{21A9D750-17E9-472F-B72C-6AF24681985C}" type="slidenum">
              <a:rPr lang="en-US" smtClean="0"/>
              <a:t>28</a:t>
            </a:fld>
            <a:endParaRPr lang="en-US"/>
          </a:p>
        </p:txBody>
      </p:sp>
    </p:spTree>
    <p:extLst>
      <p:ext uri="{BB962C8B-B14F-4D97-AF65-F5344CB8AC3E}">
        <p14:creationId xmlns:p14="http://schemas.microsoft.com/office/powerpoint/2010/main" val="159372106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
            </a:r>
            <a:br>
              <a:rPr lang="en-US" dirty="0"/>
            </a:br>
            <a:r>
              <a:rPr lang="en-US" b="1" dirty="0"/>
              <a:t>WEKA — Preprocessing the Data </a:t>
            </a:r>
            <a:r>
              <a:rPr lang="en-US" dirty="0"/>
              <a:t/>
            </a:r>
            <a:br>
              <a:rPr lang="en-US" dirty="0"/>
            </a:br>
            <a:r>
              <a:rPr lang="en-US" dirty="0"/>
              <a:t/>
            </a:r>
            <a:br>
              <a:rPr lang="en-US" dirty="0"/>
            </a:br>
            <a:endParaRPr lang="en-US" dirty="0"/>
          </a:p>
        </p:txBody>
      </p:sp>
      <p:sp>
        <p:nvSpPr>
          <p:cNvPr id="3" name="Content Placeholder 2"/>
          <p:cNvSpPr>
            <a:spLocks noGrp="1"/>
          </p:cNvSpPr>
          <p:nvPr>
            <p:ph idx="1"/>
          </p:nvPr>
        </p:nvSpPr>
        <p:spPr>
          <a:xfrm>
            <a:off x="801976" y="2128907"/>
            <a:ext cx="2052061" cy="3777622"/>
          </a:xfrm>
        </p:spPr>
        <p:txBody>
          <a:bodyPr/>
          <a:lstStyle/>
          <a:p>
            <a:r>
              <a:rPr lang="en-US" dirty="0"/>
              <a:t>Using the </a:t>
            </a:r>
            <a:r>
              <a:rPr lang="en-US" b="1" dirty="0"/>
              <a:t>Open file ... </a:t>
            </a:r>
            <a:r>
              <a:rPr lang="en-US" dirty="0"/>
              <a:t>option under the </a:t>
            </a:r>
            <a:r>
              <a:rPr lang="en-US" b="1" dirty="0"/>
              <a:t>Preprocess </a:t>
            </a:r>
            <a:r>
              <a:rPr lang="en-US" dirty="0"/>
              <a:t>tag select the </a:t>
            </a:r>
            <a:r>
              <a:rPr lang="en-US" b="1" dirty="0"/>
              <a:t>weather-</a:t>
            </a:r>
            <a:r>
              <a:rPr lang="en-US" b="1" dirty="0" err="1"/>
              <a:t>nominal.arff</a:t>
            </a:r>
            <a:r>
              <a:rPr lang="en-US" b="1" dirty="0"/>
              <a:t> </a:t>
            </a:r>
            <a:r>
              <a:rPr lang="en-US" dirty="0"/>
              <a:t>file. </a:t>
            </a:r>
          </a:p>
        </p:txBody>
      </p:sp>
      <p:sp>
        <p:nvSpPr>
          <p:cNvPr id="4" name="Date Placeholder 3"/>
          <p:cNvSpPr>
            <a:spLocks noGrp="1"/>
          </p:cNvSpPr>
          <p:nvPr>
            <p:ph type="dt" sz="half" idx="10"/>
          </p:nvPr>
        </p:nvSpPr>
        <p:spPr/>
        <p:txBody>
          <a:bodyPr/>
          <a:lstStyle/>
          <a:p>
            <a:fld id="{3C8BEB31-5BAC-4F9E-9D2B-6E1D4B38896D}" type="datetime1">
              <a:rPr lang="en-US" smtClean="0"/>
              <a:t>6/21/2023</a:t>
            </a:fld>
            <a:endParaRPr lang="en-US"/>
          </a:p>
        </p:txBody>
      </p:sp>
      <p:sp>
        <p:nvSpPr>
          <p:cNvPr id="5" name="Slide Number Placeholder 4"/>
          <p:cNvSpPr>
            <a:spLocks noGrp="1"/>
          </p:cNvSpPr>
          <p:nvPr>
            <p:ph type="sldNum" sz="quarter" idx="12"/>
          </p:nvPr>
        </p:nvSpPr>
        <p:spPr/>
        <p:txBody>
          <a:bodyPr/>
          <a:lstStyle/>
          <a:p>
            <a:fld id="{21A9D750-17E9-472F-B72C-6AF24681985C}" type="slidenum">
              <a:rPr lang="en-US" smtClean="0"/>
              <a:t>29</a:t>
            </a:fld>
            <a:endParaRPr lang="en-US"/>
          </a:p>
        </p:txBody>
      </p:sp>
      <p:pic>
        <p:nvPicPr>
          <p:cNvPr id="6" name="Picture 5"/>
          <p:cNvPicPr>
            <a:picLocks noChangeAspect="1"/>
          </p:cNvPicPr>
          <p:nvPr/>
        </p:nvPicPr>
        <p:blipFill>
          <a:blip r:embed="rId2"/>
          <a:stretch>
            <a:fillRect/>
          </a:stretch>
        </p:blipFill>
        <p:spPr>
          <a:xfrm>
            <a:off x="4477018" y="2353108"/>
            <a:ext cx="5143500" cy="4257675"/>
          </a:xfrm>
          <a:prstGeom prst="rect">
            <a:avLst/>
          </a:prstGeom>
        </p:spPr>
      </p:pic>
    </p:spTree>
    <p:extLst>
      <p:ext uri="{BB962C8B-B14F-4D97-AF65-F5344CB8AC3E}">
        <p14:creationId xmlns:p14="http://schemas.microsoft.com/office/powerpoint/2010/main" val="1524341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43100" y="196585"/>
            <a:ext cx="8911687" cy="1280890"/>
          </a:xfrm>
        </p:spPr>
        <p:txBody>
          <a:bodyPr/>
          <a:lstStyle/>
          <a:p>
            <a:r>
              <a:rPr lang="en-US" dirty="0" smtClean="0"/>
              <a:t>Linear Regression</a:t>
            </a:r>
            <a:endParaRPr lang="en-US" dirty="0"/>
          </a:p>
        </p:txBody>
      </p:sp>
      <p:sp>
        <p:nvSpPr>
          <p:cNvPr id="3" name="Date Placeholder 2"/>
          <p:cNvSpPr>
            <a:spLocks noGrp="1"/>
          </p:cNvSpPr>
          <p:nvPr>
            <p:ph type="dt" sz="half" idx="10"/>
          </p:nvPr>
        </p:nvSpPr>
        <p:spPr/>
        <p:txBody>
          <a:bodyPr/>
          <a:lstStyle/>
          <a:p>
            <a:fld id="{69002D3D-9371-470B-A06C-6B97EAEC5C21}" type="datetime1">
              <a:rPr lang="en-US" smtClean="0"/>
              <a:t>6/21/2023</a:t>
            </a:fld>
            <a:endParaRPr lang="en-US"/>
          </a:p>
        </p:txBody>
      </p:sp>
      <p:sp>
        <p:nvSpPr>
          <p:cNvPr id="4" name="Slide Number Placeholder 3"/>
          <p:cNvSpPr>
            <a:spLocks noGrp="1"/>
          </p:cNvSpPr>
          <p:nvPr>
            <p:ph type="sldNum" sz="quarter" idx="12"/>
          </p:nvPr>
        </p:nvSpPr>
        <p:spPr/>
        <p:txBody>
          <a:bodyPr/>
          <a:lstStyle/>
          <a:p>
            <a:fld id="{21A9D750-17E9-472F-B72C-6AF24681985C}" type="slidenum">
              <a:rPr lang="en-US" smtClean="0"/>
              <a:t>3</a:t>
            </a:fld>
            <a:endParaRPr lang="en-US"/>
          </a:p>
        </p:txBody>
      </p:sp>
      <p:graphicFrame>
        <p:nvGraphicFramePr>
          <p:cNvPr id="6" name="Object 5"/>
          <p:cNvGraphicFramePr>
            <a:graphicFrameLocks noChangeAspect="1"/>
          </p:cNvGraphicFramePr>
          <p:nvPr>
            <p:extLst>
              <p:ext uri="{D42A27DB-BD31-4B8C-83A1-F6EECF244321}">
                <p14:modId xmlns:p14="http://schemas.microsoft.com/office/powerpoint/2010/main" val="3145883560"/>
              </p:ext>
            </p:extLst>
          </p:nvPr>
        </p:nvGraphicFramePr>
        <p:xfrm>
          <a:off x="1843087" y="2067475"/>
          <a:ext cx="3638961" cy="1128712"/>
        </p:xfrm>
        <a:graphic>
          <a:graphicData uri="http://schemas.openxmlformats.org/presentationml/2006/ole">
            <mc:AlternateContent xmlns:mc="http://schemas.openxmlformats.org/markup-compatibility/2006">
              <mc:Choice xmlns:v="urn:schemas-microsoft-com:vml" Requires="v">
                <p:oleObj spid="_x0000_s1133" name="Equation" r:id="rId3" imgW="647419" imgH="203112" progId="Equation.3">
                  <p:embed/>
                </p:oleObj>
              </mc:Choice>
              <mc:Fallback>
                <p:oleObj name="Equation" r:id="rId3" imgW="647419" imgH="203112"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43087" y="2067475"/>
                        <a:ext cx="3638961" cy="1128712"/>
                      </a:xfrm>
                      <a:prstGeom prst="rect">
                        <a:avLst/>
                      </a:prstGeom>
                      <a:noFill/>
                    </p:spPr>
                  </p:pic>
                </p:oleObj>
              </mc:Fallback>
            </mc:AlternateContent>
          </a:graphicData>
        </a:graphic>
      </p:graphicFrame>
      <p:sp>
        <p:nvSpPr>
          <p:cNvPr id="7" name="Rectangle 4"/>
          <p:cNvSpPr>
            <a:spLocks noChangeArrowheads="1"/>
          </p:cNvSpPr>
          <p:nvPr/>
        </p:nvSpPr>
        <p:spPr bwMode="auto">
          <a:xfrm>
            <a:off x="2171699" y="4129087"/>
            <a:ext cx="1520657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8" name="Object 7"/>
          <p:cNvGraphicFramePr>
            <a:graphicFrameLocks noChangeAspect="1"/>
          </p:cNvGraphicFramePr>
          <p:nvPr>
            <p:extLst>
              <p:ext uri="{D42A27DB-BD31-4B8C-83A1-F6EECF244321}">
                <p14:modId xmlns:p14="http://schemas.microsoft.com/office/powerpoint/2010/main" val="2408833147"/>
              </p:ext>
            </p:extLst>
          </p:nvPr>
        </p:nvGraphicFramePr>
        <p:xfrm>
          <a:off x="1657350" y="3786187"/>
          <a:ext cx="3300048" cy="1042987"/>
        </p:xfrm>
        <a:graphic>
          <a:graphicData uri="http://schemas.openxmlformats.org/presentationml/2006/ole">
            <mc:AlternateContent xmlns:mc="http://schemas.openxmlformats.org/markup-compatibility/2006">
              <mc:Choice xmlns:v="urn:schemas-microsoft-com:vml" Requires="v">
                <p:oleObj spid="_x0000_s1134" name="Equation" r:id="rId5" imgW="1587500" imgH="508000" progId="Equation.3">
                  <p:embed/>
                </p:oleObj>
              </mc:Choice>
              <mc:Fallback>
                <p:oleObj name="Equation" r:id="rId5" imgW="1587500" imgH="508000" progId="Equation.3">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57350" y="3786187"/>
                        <a:ext cx="3300048" cy="1042987"/>
                      </a:xfrm>
                      <a:prstGeom prst="rect">
                        <a:avLst/>
                      </a:prstGeom>
                      <a:noFill/>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2841563842"/>
              </p:ext>
            </p:extLst>
          </p:nvPr>
        </p:nvGraphicFramePr>
        <p:xfrm>
          <a:off x="1943100" y="5478322"/>
          <a:ext cx="2262104" cy="924782"/>
        </p:xfrm>
        <a:graphic>
          <a:graphicData uri="http://schemas.openxmlformats.org/presentationml/2006/ole">
            <mc:AlternateContent xmlns:mc="http://schemas.openxmlformats.org/markup-compatibility/2006">
              <mc:Choice xmlns:v="urn:schemas-microsoft-com:vml" Requires="v">
                <p:oleObj spid="_x0000_s1135" name="Equation" r:id="rId7" imgW="1040948" imgH="431613" progId="Equation.3">
                  <p:embed/>
                </p:oleObj>
              </mc:Choice>
              <mc:Fallback>
                <p:oleObj name="Equation" r:id="rId7" imgW="1040948" imgH="431613" progId="Equation.3">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43100" y="5478322"/>
                        <a:ext cx="2262104" cy="924782"/>
                      </a:xfrm>
                      <a:prstGeom prst="rect">
                        <a:avLst/>
                      </a:prstGeom>
                      <a:noFill/>
                    </p:spPr>
                  </p:pic>
                </p:oleObj>
              </mc:Fallback>
            </mc:AlternateContent>
          </a:graphicData>
        </a:graphic>
      </p:graphicFrame>
      <p:pic>
        <p:nvPicPr>
          <p:cNvPr id="11" name="Picture 10"/>
          <p:cNvPicPr>
            <a:picLocks noChangeAspect="1"/>
          </p:cNvPicPr>
          <p:nvPr/>
        </p:nvPicPr>
        <p:blipFill rotWithShape="1">
          <a:blip r:embed="rId9"/>
          <a:srcRect l="2940" t="6626" r="4089" b="5542"/>
          <a:stretch/>
        </p:blipFill>
        <p:spPr>
          <a:xfrm>
            <a:off x="6161373" y="2631831"/>
            <a:ext cx="6117690" cy="3441200"/>
          </a:xfrm>
          <a:prstGeom prst="rect">
            <a:avLst/>
          </a:prstGeom>
        </p:spPr>
      </p:pic>
    </p:spTree>
    <p:extLst>
      <p:ext uri="{BB962C8B-B14F-4D97-AF65-F5344CB8AC3E}">
        <p14:creationId xmlns:p14="http://schemas.microsoft.com/office/powerpoint/2010/main" val="321275438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When you open the file, your screen looks like as shown here: </a:t>
            </a:r>
          </a:p>
        </p:txBody>
      </p:sp>
      <p:sp>
        <p:nvSpPr>
          <p:cNvPr id="4" name="Date Placeholder 3"/>
          <p:cNvSpPr>
            <a:spLocks noGrp="1"/>
          </p:cNvSpPr>
          <p:nvPr>
            <p:ph type="dt" sz="half" idx="10"/>
          </p:nvPr>
        </p:nvSpPr>
        <p:spPr/>
        <p:txBody>
          <a:bodyPr/>
          <a:lstStyle/>
          <a:p>
            <a:fld id="{3C8BEB31-5BAC-4F9E-9D2B-6E1D4B38896D}" type="datetime1">
              <a:rPr lang="en-US" smtClean="0"/>
              <a:t>6/21/2023</a:t>
            </a:fld>
            <a:endParaRPr lang="en-US"/>
          </a:p>
        </p:txBody>
      </p:sp>
      <p:sp>
        <p:nvSpPr>
          <p:cNvPr id="5" name="Slide Number Placeholder 4"/>
          <p:cNvSpPr>
            <a:spLocks noGrp="1"/>
          </p:cNvSpPr>
          <p:nvPr>
            <p:ph type="sldNum" sz="quarter" idx="12"/>
          </p:nvPr>
        </p:nvSpPr>
        <p:spPr/>
        <p:txBody>
          <a:bodyPr/>
          <a:lstStyle/>
          <a:p>
            <a:fld id="{21A9D750-17E9-472F-B72C-6AF24681985C}" type="slidenum">
              <a:rPr lang="en-US" smtClean="0"/>
              <a:t>30</a:t>
            </a:fld>
            <a:endParaRPr lang="en-US"/>
          </a:p>
        </p:txBody>
      </p:sp>
      <p:pic>
        <p:nvPicPr>
          <p:cNvPr id="6" name="Picture 5"/>
          <p:cNvPicPr>
            <a:picLocks noChangeAspect="1"/>
          </p:cNvPicPr>
          <p:nvPr/>
        </p:nvPicPr>
        <p:blipFill>
          <a:blip r:embed="rId2"/>
          <a:stretch>
            <a:fillRect/>
          </a:stretch>
        </p:blipFill>
        <p:spPr>
          <a:xfrm>
            <a:off x="3251488" y="2787794"/>
            <a:ext cx="5772150" cy="3914775"/>
          </a:xfrm>
          <a:prstGeom prst="rect">
            <a:avLst/>
          </a:prstGeom>
        </p:spPr>
      </p:pic>
    </p:spTree>
    <p:extLst>
      <p:ext uri="{BB962C8B-B14F-4D97-AF65-F5344CB8AC3E}">
        <p14:creationId xmlns:p14="http://schemas.microsoft.com/office/powerpoint/2010/main" val="133954482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Understanding Data </a:t>
            </a:r>
            <a:endParaRPr lang="en-US" dirty="0"/>
          </a:p>
        </p:txBody>
      </p:sp>
      <p:sp>
        <p:nvSpPr>
          <p:cNvPr id="5" name="Content Placeholder 4"/>
          <p:cNvSpPr>
            <a:spLocks noGrp="1"/>
          </p:cNvSpPr>
          <p:nvPr>
            <p:ph idx="1"/>
          </p:nvPr>
        </p:nvSpPr>
        <p:spPr>
          <a:xfrm>
            <a:off x="921695" y="2128907"/>
            <a:ext cx="5465250" cy="1847347"/>
          </a:xfrm>
        </p:spPr>
        <p:txBody>
          <a:bodyPr>
            <a:normAutofit fontScale="55000" lnSpcReduction="20000"/>
          </a:bodyPr>
          <a:lstStyle/>
          <a:p>
            <a:pPr marL="0" indent="0">
              <a:buNone/>
            </a:pPr>
            <a:r>
              <a:rPr lang="en-US" dirty="0"/>
              <a:t>Let us first look at the highlighted </a:t>
            </a:r>
            <a:r>
              <a:rPr lang="en-US" b="1" dirty="0"/>
              <a:t>Current relation </a:t>
            </a:r>
            <a:r>
              <a:rPr lang="en-US" dirty="0"/>
              <a:t>sub window. It shows the name of the database that is currently loaded. You can infer two points from this sub window: </a:t>
            </a:r>
          </a:p>
          <a:p>
            <a:r>
              <a:rPr lang="en-US" dirty="0" smtClean="0"/>
              <a:t> </a:t>
            </a:r>
            <a:r>
              <a:rPr lang="en-US" dirty="0"/>
              <a:t>There are 14 instances - the number of rows in the table. </a:t>
            </a:r>
          </a:p>
          <a:p>
            <a:endParaRPr lang="en-US" dirty="0"/>
          </a:p>
          <a:p>
            <a:r>
              <a:rPr lang="en-US" dirty="0" smtClean="0"/>
              <a:t> </a:t>
            </a:r>
            <a:r>
              <a:rPr lang="en-US" dirty="0"/>
              <a:t>The table contains 5 attributes - the fields, which are discussed in the upcoming sections. </a:t>
            </a:r>
          </a:p>
          <a:p>
            <a:endParaRPr lang="en-US" dirty="0"/>
          </a:p>
          <a:p>
            <a:pPr marL="0" indent="0">
              <a:buNone/>
            </a:pPr>
            <a:r>
              <a:rPr lang="en-US" dirty="0"/>
              <a:t>On the left side, notice the </a:t>
            </a:r>
            <a:r>
              <a:rPr lang="en-US" b="1" dirty="0"/>
              <a:t>Attributes </a:t>
            </a:r>
            <a:r>
              <a:rPr lang="en-US" dirty="0"/>
              <a:t>sub window that displays the various fields in the database. </a:t>
            </a:r>
          </a:p>
        </p:txBody>
      </p:sp>
      <p:sp>
        <p:nvSpPr>
          <p:cNvPr id="3" name="Date Placeholder 2"/>
          <p:cNvSpPr>
            <a:spLocks noGrp="1"/>
          </p:cNvSpPr>
          <p:nvPr>
            <p:ph type="dt" sz="half" idx="10"/>
          </p:nvPr>
        </p:nvSpPr>
        <p:spPr/>
        <p:txBody>
          <a:bodyPr/>
          <a:lstStyle/>
          <a:p>
            <a:fld id="{69002D3D-9371-470B-A06C-6B97EAEC5C21}" type="datetime1">
              <a:rPr lang="en-US" smtClean="0"/>
              <a:t>6/21/2023</a:t>
            </a:fld>
            <a:endParaRPr lang="en-US"/>
          </a:p>
        </p:txBody>
      </p:sp>
      <p:sp>
        <p:nvSpPr>
          <p:cNvPr id="4" name="Slide Number Placeholder 3"/>
          <p:cNvSpPr>
            <a:spLocks noGrp="1"/>
          </p:cNvSpPr>
          <p:nvPr>
            <p:ph type="sldNum" sz="quarter" idx="12"/>
          </p:nvPr>
        </p:nvSpPr>
        <p:spPr/>
        <p:txBody>
          <a:bodyPr/>
          <a:lstStyle/>
          <a:p>
            <a:fld id="{21A9D750-17E9-472F-B72C-6AF24681985C}" type="slidenum">
              <a:rPr lang="en-US" smtClean="0"/>
              <a:t>31</a:t>
            </a:fld>
            <a:endParaRPr lang="en-US"/>
          </a:p>
        </p:txBody>
      </p:sp>
      <p:pic>
        <p:nvPicPr>
          <p:cNvPr id="6" name="Picture 5"/>
          <p:cNvPicPr>
            <a:picLocks noChangeAspect="1"/>
          </p:cNvPicPr>
          <p:nvPr/>
        </p:nvPicPr>
        <p:blipFill>
          <a:blip r:embed="rId2"/>
          <a:stretch>
            <a:fillRect/>
          </a:stretch>
        </p:blipFill>
        <p:spPr>
          <a:xfrm>
            <a:off x="6702569" y="1758462"/>
            <a:ext cx="5381625" cy="4371975"/>
          </a:xfrm>
          <a:prstGeom prst="rect">
            <a:avLst/>
          </a:prstGeom>
        </p:spPr>
      </p:pic>
      <p:sp>
        <p:nvSpPr>
          <p:cNvPr id="7" name="TextBox 6"/>
          <p:cNvSpPr txBox="1"/>
          <p:nvPr/>
        </p:nvSpPr>
        <p:spPr>
          <a:xfrm>
            <a:off x="803564" y="4585855"/>
            <a:ext cx="5749636" cy="1477328"/>
          </a:xfrm>
          <a:prstGeom prst="rect">
            <a:avLst/>
          </a:prstGeom>
          <a:noFill/>
        </p:spPr>
        <p:txBody>
          <a:bodyPr wrap="square" rtlCol="0">
            <a:spAutoFit/>
          </a:bodyPr>
          <a:lstStyle/>
          <a:p>
            <a:r>
              <a:rPr lang="en-US" dirty="0"/>
              <a:t>The </a:t>
            </a:r>
            <a:r>
              <a:rPr lang="en-US" b="1" dirty="0"/>
              <a:t>weather </a:t>
            </a:r>
            <a:r>
              <a:rPr lang="en-US" dirty="0"/>
              <a:t>database contains five fields - outlook, temperature, humidity, windy and play. When you select an attribute from this list by clicking on it, further details on the attribute itself are displayed on the right hand side. </a:t>
            </a:r>
          </a:p>
        </p:txBody>
      </p:sp>
    </p:spTree>
    <p:extLst>
      <p:ext uri="{BB962C8B-B14F-4D97-AF65-F5344CB8AC3E}">
        <p14:creationId xmlns:p14="http://schemas.microsoft.com/office/powerpoint/2010/main" val="94795030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Removing Attributes </a:t>
            </a:r>
            <a:endParaRPr lang="en-US" dirty="0"/>
          </a:p>
        </p:txBody>
      </p:sp>
      <p:sp>
        <p:nvSpPr>
          <p:cNvPr id="3" name="Content Placeholder 2"/>
          <p:cNvSpPr>
            <a:spLocks noGrp="1"/>
          </p:cNvSpPr>
          <p:nvPr>
            <p:ph idx="1"/>
          </p:nvPr>
        </p:nvSpPr>
        <p:spPr>
          <a:xfrm>
            <a:off x="788121" y="1905000"/>
            <a:ext cx="5100061" cy="1738745"/>
          </a:xfrm>
        </p:spPr>
        <p:txBody>
          <a:bodyPr/>
          <a:lstStyle/>
          <a:p>
            <a:pPr marL="0" indent="0" algn="just">
              <a:buNone/>
            </a:pPr>
            <a:r>
              <a:rPr lang="en-US" dirty="0"/>
              <a:t>Many a time, the data that you want to use for model building comes with many irrelevant fields. For example, the customer database may contain his mobile number which is relevant in </a:t>
            </a:r>
            <a:r>
              <a:rPr lang="en-US" dirty="0" err="1"/>
              <a:t>analysing</a:t>
            </a:r>
            <a:r>
              <a:rPr lang="en-US" dirty="0"/>
              <a:t> his credit rating. </a:t>
            </a:r>
          </a:p>
        </p:txBody>
      </p:sp>
      <p:sp>
        <p:nvSpPr>
          <p:cNvPr id="4" name="Date Placeholder 3"/>
          <p:cNvSpPr>
            <a:spLocks noGrp="1"/>
          </p:cNvSpPr>
          <p:nvPr>
            <p:ph type="dt" sz="half" idx="10"/>
          </p:nvPr>
        </p:nvSpPr>
        <p:spPr/>
        <p:txBody>
          <a:bodyPr/>
          <a:lstStyle/>
          <a:p>
            <a:fld id="{3C8BEB31-5BAC-4F9E-9D2B-6E1D4B38896D}" type="datetime1">
              <a:rPr lang="en-US" smtClean="0"/>
              <a:t>6/21/2023</a:t>
            </a:fld>
            <a:endParaRPr lang="en-US"/>
          </a:p>
        </p:txBody>
      </p:sp>
      <p:sp>
        <p:nvSpPr>
          <p:cNvPr id="5" name="Slide Number Placeholder 4"/>
          <p:cNvSpPr>
            <a:spLocks noGrp="1"/>
          </p:cNvSpPr>
          <p:nvPr>
            <p:ph type="sldNum" sz="quarter" idx="12"/>
          </p:nvPr>
        </p:nvSpPr>
        <p:spPr/>
        <p:txBody>
          <a:bodyPr/>
          <a:lstStyle/>
          <a:p>
            <a:fld id="{21A9D750-17E9-472F-B72C-6AF24681985C}" type="slidenum">
              <a:rPr lang="en-US" smtClean="0"/>
              <a:t>32</a:t>
            </a:fld>
            <a:endParaRPr lang="en-US"/>
          </a:p>
        </p:txBody>
      </p:sp>
      <p:pic>
        <p:nvPicPr>
          <p:cNvPr id="6" name="Picture 5"/>
          <p:cNvPicPr>
            <a:picLocks noChangeAspect="1"/>
          </p:cNvPicPr>
          <p:nvPr/>
        </p:nvPicPr>
        <p:blipFill>
          <a:blip r:embed="rId2"/>
          <a:stretch>
            <a:fillRect/>
          </a:stretch>
        </p:blipFill>
        <p:spPr>
          <a:xfrm>
            <a:off x="6196670" y="1264556"/>
            <a:ext cx="5897916" cy="4055590"/>
          </a:xfrm>
          <a:prstGeom prst="rect">
            <a:avLst/>
          </a:prstGeom>
        </p:spPr>
      </p:pic>
      <p:sp>
        <p:nvSpPr>
          <p:cNvPr id="7" name="TextBox 6"/>
          <p:cNvSpPr txBox="1"/>
          <p:nvPr/>
        </p:nvSpPr>
        <p:spPr>
          <a:xfrm>
            <a:off x="872836" y="5541818"/>
            <a:ext cx="9199419" cy="1477328"/>
          </a:xfrm>
          <a:prstGeom prst="rect">
            <a:avLst/>
          </a:prstGeom>
          <a:noFill/>
        </p:spPr>
        <p:txBody>
          <a:bodyPr wrap="square" rtlCol="0">
            <a:spAutoFit/>
          </a:bodyPr>
          <a:lstStyle/>
          <a:p>
            <a:r>
              <a:rPr lang="en-US" dirty="0"/>
              <a:t>To remove Attribute/s select them and click on the </a:t>
            </a:r>
            <a:r>
              <a:rPr lang="en-US" b="1" dirty="0"/>
              <a:t>Remove </a:t>
            </a:r>
            <a:r>
              <a:rPr lang="en-US" dirty="0"/>
              <a:t>button at the bottom. </a:t>
            </a:r>
          </a:p>
          <a:p>
            <a:r>
              <a:rPr lang="en-US" dirty="0"/>
              <a:t>The selected attributes would be removed from the database. After you fully preprocess the data, you can save it for model building. </a:t>
            </a:r>
          </a:p>
          <a:p>
            <a:r>
              <a:rPr lang="en-US" dirty="0"/>
              <a:t>Next, you will learn to preprocess the data by applying filters on this data. </a:t>
            </a:r>
          </a:p>
        </p:txBody>
      </p:sp>
    </p:spTree>
    <p:extLst>
      <p:ext uri="{BB962C8B-B14F-4D97-AF65-F5344CB8AC3E}">
        <p14:creationId xmlns:p14="http://schemas.microsoft.com/office/powerpoint/2010/main" val="339235940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23066" y="329899"/>
            <a:ext cx="8911687" cy="1280890"/>
          </a:xfrm>
        </p:spPr>
        <p:txBody>
          <a:bodyPr/>
          <a:lstStyle/>
          <a:p>
            <a:r>
              <a:rPr lang="en-US" b="1" dirty="0"/>
              <a:t>Applying Filters </a:t>
            </a:r>
            <a:endParaRPr lang="en-US" dirty="0"/>
          </a:p>
        </p:txBody>
      </p:sp>
      <p:sp>
        <p:nvSpPr>
          <p:cNvPr id="3" name="Content Placeholder 2"/>
          <p:cNvSpPr>
            <a:spLocks noGrp="1"/>
          </p:cNvSpPr>
          <p:nvPr>
            <p:ph idx="1"/>
          </p:nvPr>
        </p:nvSpPr>
        <p:spPr>
          <a:xfrm>
            <a:off x="420976" y="1717964"/>
            <a:ext cx="5758151" cy="3777622"/>
          </a:xfrm>
        </p:spPr>
        <p:txBody>
          <a:bodyPr/>
          <a:lstStyle/>
          <a:p>
            <a:r>
              <a:rPr lang="en-US" dirty="0"/>
              <a:t>Some of the machine learning techniques such as association rule mining requires categorical data. To illustrate the use of filters, we will use </a:t>
            </a:r>
            <a:r>
              <a:rPr lang="en-US" b="1" dirty="0"/>
              <a:t>weather-</a:t>
            </a:r>
            <a:r>
              <a:rPr lang="en-US" b="1" dirty="0" err="1"/>
              <a:t>numeric.arff</a:t>
            </a:r>
            <a:r>
              <a:rPr lang="en-US" b="1" dirty="0"/>
              <a:t> </a:t>
            </a:r>
            <a:r>
              <a:rPr lang="en-US" dirty="0"/>
              <a:t>database that contains two </a:t>
            </a:r>
            <a:r>
              <a:rPr lang="en-US" b="1" dirty="0"/>
              <a:t>numeric </a:t>
            </a:r>
            <a:r>
              <a:rPr lang="en-US" dirty="0"/>
              <a:t>attributes - </a:t>
            </a:r>
            <a:r>
              <a:rPr lang="en-US" b="1" dirty="0"/>
              <a:t>temperature </a:t>
            </a:r>
            <a:r>
              <a:rPr lang="en-US" dirty="0"/>
              <a:t>and </a:t>
            </a:r>
            <a:r>
              <a:rPr lang="en-US" b="1" dirty="0"/>
              <a:t>humidity</a:t>
            </a:r>
            <a:r>
              <a:rPr lang="en-US" dirty="0"/>
              <a:t>. </a:t>
            </a:r>
          </a:p>
          <a:p>
            <a:r>
              <a:rPr lang="en-US" dirty="0"/>
              <a:t>We will convert these to </a:t>
            </a:r>
            <a:r>
              <a:rPr lang="en-US" b="1" dirty="0"/>
              <a:t>nominal </a:t>
            </a:r>
            <a:r>
              <a:rPr lang="en-US" dirty="0"/>
              <a:t>by applying a filter on our raw data. Click on the </a:t>
            </a:r>
            <a:r>
              <a:rPr lang="en-US" b="1" dirty="0"/>
              <a:t>Choose </a:t>
            </a:r>
            <a:r>
              <a:rPr lang="en-US" dirty="0"/>
              <a:t>button in the </a:t>
            </a:r>
            <a:r>
              <a:rPr lang="en-US" b="1" dirty="0"/>
              <a:t>Filter </a:t>
            </a:r>
            <a:r>
              <a:rPr lang="en-US" dirty="0" err="1"/>
              <a:t>subwindow</a:t>
            </a:r>
            <a:r>
              <a:rPr lang="en-US" dirty="0"/>
              <a:t> and select the following filter: </a:t>
            </a:r>
          </a:p>
          <a:p>
            <a:r>
              <a:rPr lang="en-US" b="1" dirty="0" err="1"/>
              <a:t>weka</a:t>
            </a:r>
            <a:r>
              <a:rPr lang="en-US" b="1" dirty="0"/>
              <a:t>-&gt;filters-&gt;supervised-&gt;attribute-&gt;Discretize </a:t>
            </a:r>
            <a:endParaRPr lang="en-US" dirty="0"/>
          </a:p>
        </p:txBody>
      </p:sp>
      <p:sp>
        <p:nvSpPr>
          <p:cNvPr id="4" name="Date Placeholder 3"/>
          <p:cNvSpPr>
            <a:spLocks noGrp="1"/>
          </p:cNvSpPr>
          <p:nvPr>
            <p:ph type="dt" sz="half" idx="10"/>
          </p:nvPr>
        </p:nvSpPr>
        <p:spPr/>
        <p:txBody>
          <a:bodyPr/>
          <a:lstStyle/>
          <a:p>
            <a:fld id="{3C8BEB31-5BAC-4F9E-9D2B-6E1D4B38896D}" type="datetime1">
              <a:rPr lang="en-US" smtClean="0"/>
              <a:t>6/21/2023</a:t>
            </a:fld>
            <a:endParaRPr lang="en-US"/>
          </a:p>
        </p:txBody>
      </p:sp>
      <p:sp>
        <p:nvSpPr>
          <p:cNvPr id="5" name="Slide Number Placeholder 4"/>
          <p:cNvSpPr>
            <a:spLocks noGrp="1"/>
          </p:cNvSpPr>
          <p:nvPr>
            <p:ph type="sldNum" sz="quarter" idx="12"/>
          </p:nvPr>
        </p:nvSpPr>
        <p:spPr/>
        <p:txBody>
          <a:bodyPr/>
          <a:lstStyle/>
          <a:p>
            <a:fld id="{21A9D750-17E9-472F-B72C-6AF24681985C}" type="slidenum">
              <a:rPr lang="en-US" smtClean="0"/>
              <a:t>33</a:t>
            </a:fld>
            <a:endParaRPr lang="en-US"/>
          </a:p>
        </p:txBody>
      </p:sp>
      <p:pic>
        <p:nvPicPr>
          <p:cNvPr id="6" name="Picture 5"/>
          <p:cNvPicPr>
            <a:picLocks noChangeAspect="1"/>
          </p:cNvPicPr>
          <p:nvPr/>
        </p:nvPicPr>
        <p:blipFill>
          <a:blip r:embed="rId2"/>
          <a:stretch>
            <a:fillRect/>
          </a:stretch>
        </p:blipFill>
        <p:spPr>
          <a:xfrm>
            <a:off x="6286500" y="1152907"/>
            <a:ext cx="5905500" cy="4581525"/>
          </a:xfrm>
          <a:prstGeom prst="rect">
            <a:avLst/>
          </a:prstGeom>
        </p:spPr>
      </p:pic>
      <p:sp>
        <p:nvSpPr>
          <p:cNvPr id="7" name="TextBox 6"/>
          <p:cNvSpPr txBox="1"/>
          <p:nvPr/>
        </p:nvSpPr>
        <p:spPr>
          <a:xfrm>
            <a:off x="531812" y="5888182"/>
            <a:ext cx="9554297" cy="646331"/>
          </a:xfrm>
          <a:prstGeom prst="rect">
            <a:avLst/>
          </a:prstGeom>
          <a:noFill/>
        </p:spPr>
        <p:txBody>
          <a:bodyPr wrap="square" rtlCol="0">
            <a:spAutoFit/>
          </a:bodyPr>
          <a:lstStyle/>
          <a:p>
            <a:r>
              <a:rPr lang="en-US" dirty="0"/>
              <a:t>Click on the </a:t>
            </a:r>
            <a:r>
              <a:rPr lang="en-US" b="1" dirty="0"/>
              <a:t>Apply </a:t>
            </a:r>
            <a:r>
              <a:rPr lang="en-US" dirty="0"/>
              <a:t>button and examine the </a:t>
            </a:r>
            <a:r>
              <a:rPr lang="en-US" b="1" dirty="0"/>
              <a:t>temperature </a:t>
            </a:r>
            <a:r>
              <a:rPr lang="en-US" dirty="0"/>
              <a:t>and/or </a:t>
            </a:r>
            <a:r>
              <a:rPr lang="en-US" b="1" dirty="0"/>
              <a:t>humidity </a:t>
            </a:r>
            <a:r>
              <a:rPr lang="en-US" dirty="0"/>
              <a:t>attribute. You will notice that these have changed from numeric to nominal types. </a:t>
            </a:r>
          </a:p>
        </p:txBody>
      </p:sp>
    </p:spTree>
    <p:extLst>
      <p:ext uri="{BB962C8B-B14F-4D97-AF65-F5344CB8AC3E}">
        <p14:creationId xmlns:p14="http://schemas.microsoft.com/office/powerpoint/2010/main" val="278617338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900545" y="2133600"/>
            <a:ext cx="5389419" cy="3777622"/>
          </a:xfrm>
        </p:spPr>
        <p:txBody>
          <a:bodyPr>
            <a:normAutofit/>
          </a:bodyPr>
          <a:lstStyle/>
          <a:p>
            <a:r>
              <a:rPr lang="en-US" dirty="0"/>
              <a:t>Let us look into another filter now. Suppose you want to select the best attributes for deciding the </a:t>
            </a:r>
            <a:r>
              <a:rPr lang="en-US" b="1" dirty="0"/>
              <a:t>play</a:t>
            </a:r>
            <a:r>
              <a:rPr lang="en-US" dirty="0"/>
              <a:t>. Select and apply the following filter: </a:t>
            </a:r>
          </a:p>
          <a:p>
            <a:r>
              <a:rPr lang="en-US" b="1" dirty="0" err="1"/>
              <a:t>weka</a:t>
            </a:r>
            <a:r>
              <a:rPr lang="en-US" b="1" dirty="0"/>
              <a:t>-&gt;filters-&gt;supervised-&gt;attribute-&gt;</a:t>
            </a:r>
            <a:r>
              <a:rPr lang="en-US" b="1" dirty="0" err="1"/>
              <a:t>AttributeSelection</a:t>
            </a:r>
            <a:r>
              <a:rPr lang="en-US" b="1" dirty="0"/>
              <a:t> </a:t>
            </a:r>
            <a:endParaRPr lang="en-US" dirty="0"/>
          </a:p>
          <a:p>
            <a:r>
              <a:rPr lang="en-US" dirty="0"/>
              <a:t>You will notice that it removes the </a:t>
            </a:r>
            <a:r>
              <a:rPr lang="en-US" b="1" dirty="0"/>
              <a:t>temperature </a:t>
            </a:r>
            <a:r>
              <a:rPr lang="en-US" dirty="0"/>
              <a:t>and </a:t>
            </a:r>
            <a:r>
              <a:rPr lang="en-US" b="1" dirty="0"/>
              <a:t>humidity </a:t>
            </a:r>
            <a:r>
              <a:rPr lang="en-US" dirty="0"/>
              <a:t>attributes from the database. </a:t>
            </a:r>
          </a:p>
        </p:txBody>
      </p:sp>
      <p:sp>
        <p:nvSpPr>
          <p:cNvPr id="4" name="Date Placeholder 3"/>
          <p:cNvSpPr>
            <a:spLocks noGrp="1"/>
          </p:cNvSpPr>
          <p:nvPr>
            <p:ph type="dt" sz="half" idx="10"/>
          </p:nvPr>
        </p:nvSpPr>
        <p:spPr/>
        <p:txBody>
          <a:bodyPr/>
          <a:lstStyle/>
          <a:p>
            <a:fld id="{3C8BEB31-5BAC-4F9E-9D2B-6E1D4B38896D}" type="datetime1">
              <a:rPr lang="en-US" smtClean="0"/>
              <a:t>6/21/2023</a:t>
            </a:fld>
            <a:endParaRPr lang="en-US"/>
          </a:p>
        </p:txBody>
      </p:sp>
      <p:sp>
        <p:nvSpPr>
          <p:cNvPr id="5" name="Slide Number Placeholder 4"/>
          <p:cNvSpPr>
            <a:spLocks noGrp="1"/>
          </p:cNvSpPr>
          <p:nvPr>
            <p:ph type="sldNum" sz="quarter" idx="12"/>
          </p:nvPr>
        </p:nvSpPr>
        <p:spPr/>
        <p:txBody>
          <a:bodyPr/>
          <a:lstStyle/>
          <a:p>
            <a:fld id="{21A9D750-17E9-472F-B72C-6AF24681985C}" type="slidenum">
              <a:rPr lang="en-US" smtClean="0"/>
              <a:t>34</a:t>
            </a:fld>
            <a:endParaRPr lang="en-US"/>
          </a:p>
        </p:txBody>
      </p:sp>
      <p:pic>
        <p:nvPicPr>
          <p:cNvPr id="6" name="Picture 5"/>
          <p:cNvPicPr>
            <a:picLocks noChangeAspect="1"/>
          </p:cNvPicPr>
          <p:nvPr/>
        </p:nvPicPr>
        <p:blipFill>
          <a:blip r:embed="rId2"/>
          <a:stretch>
            <a:fillRect/>
          </a:stretch>
        </p:blipFill>
        <p:spPr>
          <a:xfrm>
            <a:off x="6305550" y="2665168"/>
            <a:ext cx="5886450" cy="2705100"/>
          </a:xfrm>
          <a:prstGeom prst="rect">
            <a:avLst/>
          </a:prstGeom>
        </p:spPr>
      </p:pic>
      <p:sp>
        <p:nvSpPr>
          <p:cNvPr id="7" name="TextBox 6"/>
          <p:cNvSpPr txBox="1"/>
          <p:nvPr/>
        </p:nvSpPr>
        <p:spPr>
          <a:xfrm>
            <a:off x="734291" y="5791200"/>
            <a:ext cx="9102436" cy="1200329"/>
          </a:xfrm>
          <a:prstGeom prst="rect">
            <a:avLst/>
          </a:prstGeom>
          <a:noFill/>
        </p:spPr>
        <p:txBody>
          <a:bodyPr wrap="square" rtlCol="0">
            <a:spAutoFit/>
          </a:bodyPr>
          <a:lstStyle/>
          <a:p>
            <a:r>
              <a:rPr lang="en-US" dirty="0"/>
              <a:t>After you are satisfied with the preprocessing of your data, save the data by clicking the </a:t>
            </a:r>
            <a:r>
              <a:rPr lang="en-US" b="1" dirty="0"/>
              <a:t>Save … </a:t>
            </a:r>
            <a:r>
              <a:rPr lang="en-US" dirty="0"/>
              <a:t>button. You will use this saved file for model building. </a:t>
            </a:r>
          </a:p>
          <a:p>
            <a:r>
              <a:rPr lang="en-US" dirty="0">
                <a:solidFill>
                  <a:srgbClr val="0070C0"/>
                </a:solidFill>
              </a:rPr>
              <a:t>In the next chapter, we will explore the model building using several predefined ML algorithms</a:t>
            </a:r>
            <a:r>
              <a:rPr lang="en-US" dirty="0"/>
              <a:t>. </a:t>
            </a:r>
          </a:p>
        </p:txBody>
      </p:sp>
    </p:spTree>
    <p:extLst>
      <p:ext uri="{BB962C8B-B14F-4D97-AF65-F5344CB8AC3E}">
        <p14:creationId xmlns:p14="http://schemas.microsoft.com/office/powerpoint/2010/main" val="170362515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4271" y="102658"/>
            <a:ext cx="8911687" cy="1280890"/>
          </a:xfrm>
        </p:spPr>
        <p:txBody>
          <a:bodyPr>
            <a:normAutofit fontScale="90000"/>
          </a:bodyPr>
          <a:lstStyle/>
          <a:p>
            <a:r>
              <a:rPr lang="en-US" dirty="0"/>
              <a:t/>
            </a:r>
            <a:br>
              <a:rPr lang="en-US" dirty="0"/>
            </a:br>
            <a:r>
              <a:rPr lang="en-US" b="1" dirty="0"/>
              <a:t>WEKA — Classifiers </a:t>
            </a:r>
            <a:r>
              <a:rPr lang="en-US" dirty="0"/>
              <a:t/>
            </a:r>
            <a:br>
              <a:rPr lang="en-US" dirty="0"/>
            </a:br>
            <a:r>
              <a:rPr lang="en-US" dirty="0"/>
              <a:t/>
            </a:r>
            <a:br>
              <a:rPr lang="en-US" dirty="0"/>
            </a:br>
            <a:endParaRPr lang="en-US" dirty="0"/>
          </a:p>
        </p:txBody>
      </p:sp>
      <p:sp>
        <p:nvSpPr>
          <p:cNvPr id="3" name="Content Placeholder 2"/>
          <p:cNvSpPr>
            <a:spLocks noGrp="1"/>
          </p:cNvSpPr>
          <p:nvPr>
            <p:ph idx="1"/>
          </p:nvPr>
        </p:nvSpPr>
        <p:spPr>
          <a:xfrm>
            <a:off x="689317" y="1593273"/>
            <a:ext cx="10602138" cy="4907560"/>
          </a:xfrm>
        </p:spPr>
        <p:txBody>
          <a:bodyPr/>
          <a:lstStyle/>
          <a:p>
            <a:r>
              <a:rPr lang="en-US" dirty="0"/>
              <a:t>Many machine learning applications are classification related. For example, you may like to classify a tumor as malignant or benign. You may like to decide whether to play an outside game depending on the weather conditions. Generally, this decision is dependent on several features/conditions of the weather. So you may prefer to use a tree classifier to make your decision of whether to play or not. </a:t>
            </a:r>
          </a:p>
          <a:p>
            <a:r>
              <a:rPr lang="en-US" dirty="0"/>
              <a:t>In this chapter, we will learn how to build such a tree classifier on weather data to decide on the playing conditions. </a:t>
            </a:r>
          </a:p>
        </p:txBody>
      </p:sp>
      <p:sp>
        <p:nvSpPr>
          <p:cNvPr id="4" name="Date Placeholder 3"/>
          <p:cNvSpPr>
            <a:spLocks noGrp="1"/>
          </p:cNvSpPr>
          <p:nvPr>
            <p:ph type="dt" sz="half" idx="10"/>
          </p:nvPr>
        </p:nvSpPr>
        <p:spPr/>
        <p:txBody>
          <a:bodyPr/>
          <a:lstStyle/>
          <a:p>
            <a:fld id="{3C8BEB31-5BAC-4F9E-9D2B-6E1D4B38896D}" type="datetime1">
              <a:rPr lang="en-US" smtClean="0"/>
              <a:t>6/21/2023</a:t>
            </a:fld>
            <a:endParaRPr lang="en-US"/>
          </a:p>
        </p:txBody>
      </p:sp>
      <p:sp>
        <p:nvSpPr>
          <p:cNvPr id="5" name="Slide Number Placeholder 4"/>
          <p:cNvSpPr>
            <a:spLocks noGrp="1"/>
          </p:cNvSpPr>
          <p:nvPr>
            <p:ph type="sldNum" sz="quarter" idx="12"/>
          </p:nvPr>
        </p:nvSpPr>
        <p:spPr/>
        <p:txBody>
          <a:bodyPr/>
          <a:lstStyle/>
          <a:p>
            <a:fld id="{21A9D750-17E9-472F-B72C-6AF24681985C}" type="slidenum">
              <a:rPr lang="en-US" smtClean="0"/>
              <a:t>35</a:t>
            </a:fld>
            <a:endParaRPr lang="en-US"/>
          </a:p>
        </p:txBody>
      </p:sp>
    </p:spTree>
    <p:extLst>
      <p:ext uri="{BB962C8B-B14F-4D97-AF65-F5344CB8AC3E}">
        <p14:creationId xmlns:p14="http://schemas.microsoft.com/office/powerpoint/2010/main" val="388172121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Setting Test Data </a:t>
            </a:r>
            <a:endParaRPr lang="en-US" dirty="0"/>
          </a:p>
        </p:txBody>
      </p:sp>
      <p:sp>
        <p:nvSpPr>
          <p:cNvPr id="3" name="Content Placeholder 2"/>
          <p:cNvSpPr>
            <a:spLocks noGrp="1"/>
          </p:cNvSpPr>
          <p:nvPr>
            <p:ph idx="1"/>
          </p:nvPr>
        </p:nvSpPr>
        <p:spPr>
          <a:xfrm>
            <a:off x="1065212" y="1600200"/>
            <a:ext cx="5822320" cy="1849582"/>
          </a:xfrm>
        </p:spPr>
        <p:txBody>
          <a:bodyPr/>
          <a:lstStyle/>
          <a:p>
            <a:pPr marL="0" indent="0">
              <a:buNone/>
            </a:pPr>
            <a:r>
              <a:rPr lang="en-US" dirty="0"/>
              <a:t>We will use the preprocessed weather data file from the previous lesson. Open the saved file by using the </a:t>
            </a:r>
            <a:r>
              <a:rPr lang="en-US" b="1" dirty="0"/>
              <a:t>Open file ... </a:t>
            </a:r>
            <a:r>
              <a:rPr lang="en-US" dirty="0"/>
              <a:t>option under the </a:t>
            </a:r>
            <a:r>
              <a:rPr lang="en-US" b="1" dirty="0"/>
              <a:t>Preprocess </a:t>
            </a:r>
            <a:r>
              <a:rPr lang="en-US" dirty="0"/>
              <a:t>tab, click on the </a:t>
            </a:r>
            <a:r>
              <a:rPr lang="en-US" b="1" dirty="0"/>
              <a:t>Classify </a:t>
            </a:r>
            <a:r>
              <a:rPr lang="en-US" dirty="0"/>
              <a:t>tab, and you would see the following screen: </a:t>
            </a:r>
          </a:p>
        </p:txBody>
      </p:sp>
      <p:sp>
        <p:nvSpPr>
          <p:cNvPr id="4" name="Date Placeholder 3"/>
          <p:cNvSpPr>
            <a:spLocks noGrp="1"/>
          </p:cNvSpPr>
          <p:nvPr>
            <p:ph type="dt" sz="half" idx="10"/>
          </p:nvPr>
        </p:nvSpPr>
        <p:spPr/>
        <p:txBody>
          <a:bodyPr/>
          <a:lstStyle/>
          <a:p>
            <a:fld id="{3C8BEB31-5BAC-4F9E-9D2B-6E1D4B38896D}" type="datetime1">
              <a:rPr lang="en-US" smtClean="0"/>
              <a:t>6/21/2023</a:t>
            </a:fld>
            <a:endParaRPr lang="en-US"/>
          </a:p>
        </p:txBody>
      </p:sp>
      <p:sp>
        <p:nvSpPr>
          <p:cNvPr id="5" name="Slide Number Placeholder 4"/>
          <p:cNvSpPr>
            <a:spLocks noGrp="1"/>
          </p:cNvSpPr>
          <p:nvPr>
            <p:ph type="sldNum" sz="quarter" idx="12"/>
          </p:nvPr>
        </p:nvSpPr>
        <p:spPr/>
        <p:txBody>
          <a:bodyPr/>
          <a:lstStyle/>
          <a:p>
            <a:fld id="{21A9D750-17E9-472F-B72C-6AF24681985C}" type="slidenum">
              <a:rPr lang="en-US" smtClean="0"/>
              <a:t>36</a:t>
            </a:fld>
            <a:endParaRPr lang="en-US"/>
          </a:p>
        </p:txBody>
      </p:sp>
      <p:pic>
        <p:nvPicPr>
          <p:cNvPr id="6" name="Picture 5"/>
          <p:cNvPicPr>
            <a:picLocks noChangeAspect="1"/>
          </p:cNvPicPr>
          <p:nvPr/>
        </p:nvPicPr>
        <p:blipFill>
          <a:blip r:embed="rId2"/>
          <a:stretch>
            <a:fillRect/>
          </a:stretch>
        </p:blipFill>
        <p:spPr>
          <a:xfrm>
            <a:off x="7048768" y="1264555"/>
            <a:ext cx="4617080" cy="3928431"/>
          </a:xfrm>
          <a:prstGeom prst="rect">
            <a:avLst/>
          </a:prstGeom>
        </p:spPr>
      </p:pic>
      <p:sp>
        <p:nvSpPr>
          <p:cNvPr id="7" name="TextBox 6"/>
          <p:cNvSpPr txBox="1"/>
          <p:nvPr/>
        </p:nvSpPr>
        <p:spPr>
          <a:xfrm>
            <a:off x="1065212" y="3271710"/>
            <a:ext cx="5430982" cy="2308324"/>
          </a:xfrm>
          <a:prstGeom prst="rect">
            <a:avLst/>
          </a:prstGeom>
          <a:noFill/>
        </p:spPr>
        <p:txBody>
          <a:bodyPr wrap="square" rtlCol="0">
            <a:spAutoFit/>
          </a:bodyPr>
          <a:lstStyle/>
          <a:p>
            <a:r>
              <a:rPr lang="en-US" dirty="0"/>
              <a:t>Before you learn about the available classifiers, let us examine the </a:t>
            </a:r>
            <a:r>
              <a:rPr lang="en-US" b="1" dirty="0"/>
              <a:t>Test </a:t>
            </a:r>
            <a:r>
              <a:rPr lang="en-US" dirty="0"/>
              <a:t>options. You will notice four testing options as listed below: </a:t>
            </a:r>
          </a:p>
          <a:p>
            <a:pPr marL="285750" indent="-285750">
              <a:buFont typeface="Arial" panose="020B0604020202020204" pitchFamily="34" charset="0"/>
              <a:buChar char="•"/>
            </a:pPr>
            <a:r>
              <a:rPr lang="en-US" dirty="0" smtClean="0"/>
              <a:t> </a:t>
            </a:r>
            <a:r>
              <a:rPr lang="en-US" dirty="0"/>
              <a:t>Training set </a:t>
            </a:r>
          </a:p>
          <a:p>
            <a:pPr marL="285750" indent="-285750">
              <a:buFont typeface="Arial" panose="020B0604020202020204" pitchFamily="34" charset="0"/>
              <a:buChar char="•"/>
            </a:pPr>
            <a:r>
              <a:rPr lang="en-US" dirty="0" smtClean="0"/>
              <a:t> </a:t>
            </a:r>
            <a:r>
              <a:rPr lang="en-US" dirty="0"/>
              <a:t>Supplied test set </a:t>
            </a:r>
          </a:p>
          <a:p>
            <a:pPr marL="285750" indent="-285750">
              <a:buFont typeface="Arial" panose="020B0604020202020204" pitchFamily="34" charset="0"/>
              <a:buChar char="•"/>
            </a:pPr>
            <a:r>
              <a:rPr lang="en-US" dirty="0" smtClean="0"/>
              <a:t> </a:t>
            </a:r>
            <a:r>
              <a:rPr lang="en-US" dirty="0"/>
              <a:t>Cross-validation </a:t>
            </a:r>
          </a:p>
          <a:p>
            <a:pPr marL="285750" indent="-285750">
              <a:buFont typeface="Arial" panose="020B0604020202020204" pitchFamily="34" charset="0"/>
              <a:buChar char="•"/>
            </a:pPr>
            <a:r>
              <a:rPr lang="en-US" dirty="0" smtClean="0"/>
              <a:t> </a:t>
            </a:r>
            <a:r>
              <a:rPr lang="en-US" dirty="0"/>
              <a:t>Percentage split </a:t>
            </a:r>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135695861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1812" y="1551708"/>
            <a:ext cx="3970915" cy="4696691"/>
          </a:xfrm>
        </p:spPr>
        <p:txBody>
          <a:bodyPr>
            <a:normAutofit/>
          </a:bodyPr>
          <a:lstStyle/>
          <a:p>
            <a:r>
              <a:rPr lang="en-US" dirty="0"/>
              <a:t>Unless you have your own training set or a client supplied test set, you would use cross-validation or percentage split options. Under cross-validation, you can set the number of folds in which entire data would be split and used during each iteration of training. In the percentage split, you will split the data between training and testing using the set split percentage. </a:t>
            </a:r>
          </a:p>
          <a:p>
            <a:r>
              <a:rPr lang="en-US" dirty="0"/>
              <a:t>Now, keep the default </a:t>
            </a:r>
            <a:r>
              <a:rPr lang="en-US" b="1" dirty="0"/>
              <a:t>play </a:t>
            </a:r>
            <a:r>
              <a:rPr lang="en-US" dirty="0"/>
              <a:t>option for the output class: </a:t>
            </a:r>
          </a:p>
        </p:txBody>
      </p:sp>
      <p:sp>
        <p:nvSpPr>
          <p:cNvPr id="4" name="Date Placeholder 3"/>
          <p:cNvSpPr>
            <a:spLocks noGrp="1"/>
          </p:cNvSpPr>
          <p:nvPr>
            <p:ph type="dt" sz="half" idx="10"/>
          </p:nvPr>
        </p:nvSpPr>
        <p:spPr/>
        <p:txBody>
          <a:bodyPr/>
          <a:lstStyle/>
          <a:p>
            <a:fld id="{3C8BEB31-5BAC-4F9E-9D2B-6E1D4B38896D}" type="datetime1">
              <a:rPr lang="en-US" smtClean="0"/>
              <a:t>6/21/2023</a:t>
            </a:fld>
            <a:endParaRPr lang="en-US"/>
          </a:p>
        </p:txBody>
      </p:sp>
      <p:sp>
        <p:nvSpPr>
          <p:cNvPr id="5" name="Slide Number Placeholder 4"/>
          <p:cNvSpPr>
            <a:spLocks noGrp="1"/>
          </p:cNvSpPr>
          <p:nvPr>
            <p:ph type="sldNum" sz="quarter" idx="12"/>
          </p:nvPr>
        </p:nvSpPr>
        <p:spPr/>
        <p:txBody>
          <a:bodyPr/>
          <a:lstStyle/>
          <a:p>
            <a:fld id="{21A9D750-17E9-472F-B72C-6AF24681985C}" type="slidenum">
              <a:rPr lang="en-US" smtClean="0"/>
              <a:t>37</a:t>
            </a:fld>
            <a:endParaRPr lang="en-US"/>
          </a:p>
        </p:txBody>
      </p:sp>
      <p:pic>
        <p:nvPicPr>
          <p:cNvPr id="6" name="Picture 5"/>
          <p:cNvPicPr>
            <a:picLocks noChangeAspect="1"/>
          </p:cNvPicPr>
          <p:nvPr/>
        </p:nvPicPr>
        <p:blipFill>
          <a:blip r:embed="rId2"/>
          <a:stretch>
            <a:fillRect/>
          </a:stretch>
        </p:blipFill>
        <p:spPr>
          <a:xfrm>
            <a:off x="6448425" y="1152907"/>
            <a:ext cx="5743575" cy="4953000"/>
          </a:xfrm>
          <a:prstGeom prst="rect">
            <a:avLst/>
          </a:prstGeom>
        </p:spPr>
      </p:pic>
    </p:spTree>
    <p:extLst>
      <p:ext uri="{BB962C8B-B14F-4D97-AF65-F5344CB8AC3E}">
        <p14:creationId xmlns:p14="http://schemas.microsoft.com/office/powerpoint/2010/main" val="96621688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8525" y="263891"/>
            <a:ext cx="8911687" cy="1280890"/>
          </a:xfrm>
        </p:spPr>
        <p:txBody>
          <a:bodyPr>
            <a:normAutofit/>
          </a:bodyPr>
          <a:lstStyle/>
          <a:p>
            <a:r>
              <a:rPr lang="en-US" sz="1600" dirty="0"/>
              <a:t>Next, you will select the classifier. </a:t>
            </a:r>
            <a:r>
              <a:rPr lang="en-US" sz="1600" dirty="0" smtClean="0"/>
              <a:t/>
            </a:r>
            <a:br>
              <a:rPr lang="en-US" sz="1600" dirty="0" smtClean="0"/>
            </a:br>
            <a:r>
              <a:rPr lang="en-US" sz="1600" dirty="0"/>
              <a:t>Click on the </a:t>
            </a:r>
            <a:r>
              <a:rPr lang="en-US" sz="1600" b="1" dirty="0"/>
              <a:t>Choose </a:t>
            </a:r>
            <a:r>
              <a:rPr lang="en-US" sz="1600" dirty="0"/>
              <a:t>button and select the following classifier: </a:t>
            </a:r>
            <a:br>
              <a:rPr lang="en-US" sz="1600" dirty="0"/>
            </a:br>
            <a:r>
              <a:rPr lang="en-US" sz="1600" b="1" dirty="0" err="1"/>
              <a:t>weka</a:t>
            </a:r>
            <a:r>
              <a:rPr lang="en-US" sz="1600" b="1" dirty="0"/>
              <a:t>-&gt;classifiers&gt;trees&gt;J48 </a:t>
            </a:r>
            <a:r>
              <a:rPr lang="en-US" sz="1600" dirty="0"/>
              <a:t/>
            </a:r>
            <a:br>
              <a:rPr lang="en-US" sz="1600" dirty="0"/>
            </a:br>
            <a:r>
              <a:rPr lang="en-US" sz="1600" dirty="0"/>
              <a:t>This is shown in the screenshot below: </a:t>
            </a:r>
          </a:p>
        </p:txBody>
      </p:sp>
      <p:sp>
        <p:nvSpPr>
          <p:cNvPr id="4" name="Date Placeholder 3"/>
          <p:cNvSpPr>
            <a:spLocks noGrp="1"/>
          </p:cNvSpPr>
          <p:nvPr>
            <p:ph type="dt" sz="half" idx="10"/>
          </p:nvPr>
        </p:nvSpPr>
        <p:spPr/>
        <p:txBody>
          <a:bodyPr/>
          <a:lstStyle/>
          <a:p>
            <a:fld id="{3C8BEB31-5BAC-4F9E-9D2B-6E1D4B38896D}" type="datetime1">
              <a:rPr lang="en-US" smtClean="0"/>
              <a:t>6/21/2023</a:t>
            </a:fld>
            <a:endParaRPr lang="en-US"/>
          </a:p>
        </p:txBody>
      </p:sp>
      <p:sp>
        <p:nvSpPr>
          <p:cNvPr id="5" name="Slide Number Placeholder 4"/>
          <p:cNvSpPr>
            <a:spLocks noGrp="1"/>
          </p:cNvSpPr>
          <p:nvPr>
            <p:ph type="sldNum" sz="quarter" idx="12"/>
          </p:nvPr>
        </p:nvSpPr>
        <p:spPr/>
        <p:txBody>
          <a:bodyPr/>
          <a:lstStyle/>
          <a:p>
            <a:fld id="{21A9D750-17E9-472F-B72C-6AF24681985C}" type="slidenum">
              <a:rPr lang="en-US" smtClean="0"/>
              <a:t>38</a:t>
            </a:fld>
            <a:endParaRPr lang="en-US"/>
          </a:p>
        </p:txBody>
      </p:sp>
      <p:pic>
        <p:nvPicPr>
          <p:cNvPr id="6" name="Picture 5"/>
          <p:cNvPicPr>
            <a:picLocks noChangeAspect="1"/>
          </p:cNvPicPr>
          <p:nvPr/>
        </p:nvPicPr>
        <p:blipFill rotWithShape="1">
          <a:blip r:embed="rId2"/>
          <a:srcRect t="10251"/>
          <a:stretch/>
        </p:blipFill>
        <p:spPr>
          <a:xfrm>
            <a:off x="1828800" y="1583313"/>
            <a:ext cx="5347856" cy="5127049"/>
          </a:xfrm>
          <a:prstGeom prst="rect">
            <a:avLst/>
          </a:prstGeom>
        </p:spPr>
      </p:pic>
    </p:spTree>
    <p:extLst>
      <p:ext uri="{BB962C8B-B14F-4D97-AF65-F5344CB8AC3E}">
        <p14:creationId xmlns:p14="http://schemas.microsoft.com/office/powerpoint/2010/main" val="64237587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a:t>Click on the </a:t>
            </a:r>
            <a:r>
              <a:rPr lang="en-US" sz="2400" b="1" dirty="0"/>
              <a:t>Start </a:t>
            </a:r>
            <a:r>
              <a:rPr lang="en-US" sz="2400" dirty="0"/>
              <a:t>button to start the classification process. After a while, the classification results would be presented on your screen as shown here: </a:t>
            </a:r>
          </a:p>
        </p:txBody>
      </p:sp>
      <p:sp>
        <p:nvSpPr>
          <p:cNvPr id="4" name="Date Placeholder 3"/>
          <p:cNvSpPr>
            <a:spLocks noGrp="1"/>
          </p:cNvSpPr>
          <p:nvPr>
            <p:ph type="dt" sz="half" idx="10"/>
          </p:nvPr>
        </p:nvSpPr>
        <p:spPr/>
        <p:txBody>
          <a:bodyPr/>
          <a:lstStyle/>
          <a:p>
            <a:fld id="{3C8BEB31-5BAC-4F9E-9D2B-6E1D4B38896D}" type="datetime1">
              <a:rPr lang="en-US" smtClean="0"/>
              <a:t>6/21/2023</a:t>
            </a:fld>
            <a:endParaRPr lang="en-US"/>
          </a:p>
        </p:txBody>
      </p:sp>
      <p:sp>
        <p:nvSpPr>
          <p:cNvPr id="5" name="Slide Number Placeholder 4"/>
          <p:cNvSpPr>
            <a:spLocks noGrp="1"/>
          </p:cNvSpPr>
          <p:nvPr>
            <p:ph type="sldNum" sz="quarter" idx="12"/>
          </p:nvPr>
        </p:nvSpPr>
        <p:spPr/>
        <p:txBody>
          <a:bodyPr/>
          <a:lstStyle/>
          <a:p>
            <a:fld id="{21A9D750-17E9-472F-B72C-6AF24681985C}" type="slidenum">
              <a:rPr lang="en-US" smtClean="0"/>
              <a:t>39</a:t>
            </a:fld>
            <a:endParaRPr lang="en-US"/>
          </a:p>
        </p:txBody>
      </p:sp>
      <p:pic>
        <p:nvPicPr>
          <p:cNvPr id="6" name="Picture 5"/>
          <p:cNvPicPr>
            <a:picLocks noChangeAspect="1"/>
          </p:cNvPicPr>
          <p:nvPr/>
        </p:nvPicPr>
        <p:blipFill>
          <a:blip r:embed="rId2"/>
          <a:stretch>
            <a:fillRect/>
          </a:stretch>
        </p:blipFill>
        <p:spPr>
          <a:xfrm>
            <a:off x="2731834" y="2008908"/>
            <a:ext cx="6491692" cy="4856025"/>
          </a:xfrm>
          <a:prstGeom prst="rect">
            <a:avLst/>
          </a:prstGeom>
        </p:spPr>
      </p:pic>
    </p:spTree>
    <p:extLst>
      <p:ext uri="{BB962C8B-B14F-4D97-AF65-F5344CB8AC3E}">
        <p14:creationId xmlns:p14="http://schemas.microsoft.com/office/powerpoint/2010/main" val="38042857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Simple Linear Regression</a:t>
            </a:r>
            <a:br>
              <a:rPr lang="en-US" dirty="0"/>
            </a:br>
            <a:endParaRPr lang="en-US" dirty="0"/>
          </a:p>
        </p:txBody>
      </p:sp>
      <p:sp>
        <p:nvSpPr>
          <p:cNvPr id="6" name="Content Placeholder 5"/>
          <p:cNvSpPr>
            <a:spLocks noGrp="1"/>
          </p:cNvSpPr>
          <p:nvPr>
            <p:ph idx="1"/>
          </p:nvPr>
        </p:nvSpPr>
        <p:spPr/>
        <p:txBody>
          <a:bodyPr/>
          <a:lstStyle/>
          <a:p>
            <a:pPr marL="0" indent="0" algn="just">
              <a:lnSpc>
                <a:spcPct val="150000"/>
              </a:lnSpc>
              <a:buNone/>
            </a:pPr>
            <a:r>
              <a:rPr lang="en-US" dirty="0" smtClean="0"/>
              <a:t>In </a:t>
            </a:r>
            <a:r>
              <a:rPr lang="en-US" dirty="0"/>
              <a:t>a simple linear regression, there is one independent variable and one dependent variable. The model estimates the slope and intercept of the line of best fit, which represents the relationship between the variables. The slope represents the change in the dependent variable for each unit change in the independent variable, while the intercept represents the predicted value of the dependent variable when the independent variable is zero.</a:t>
            </a:r>
          </a:p>
          <a:p>
            <a:pPr marL="0" indent="0">
              <a:buNone/>
            </a:pPr>
            <a:endParaRPr lang="en-US" dirty="0"/>
          </a:p>
        </p:txBody>
      </p:sp>
      <p:sp>
        <p:nvSpPr>
          <p:cNvPr id="3" name="Date Placeholder 2"/>
          <p:cNvSpPr>
            <a:spLocks noGrp="1"/>
          </p:cNvSpPr>
          <p:nvPr>
            <p:ph type="dt" sz="half" idx="10"/>
          </p:nvPr>
        </p:nvSpPr>
        <p:spPr/>
        <p:txBody>
          <a:bodyPr/>
          <a:lstStyle/>
          <a:p>
            <a:fld id="{69002D3D-9371-470B-A06C-6B97EAEC5C21}" type="datetime1">
              <a:rPr lang="en-US" smtClean="0"/>
              <a:t>6/21/2023</a:t>
            </a:fld>
            <a:endParaRPr lang="en-US"/>
          </a:p>
        </p:txBody>
      </p:sp>
      <p:sp>
        <p:nvSpPr>
          <p:cNvPr id="4" name="Slide Number Placeholder 3"/>
          <p:cNvSpPr>
            <a:spLocks noGrp="1"/>
          </p:cNvSpPr>
          <p:nvPr>
            <p:ph type="sldNum" sz="quarter" idx="12"/>
          </p:nvPr>
        </p:nvSpPr>
        <p:spPr/>
        <p:txBody>
          <a:bodyPr/>
          <a:lstStyle/>
          <a:p>
            <a:fld id="{21A9D750-17E9-472F-B72C-6AF24681985C}" type="slidenum">
              <a:rPr lang="en-US" smtClean="0"/>
              <a:t>4</a:t>
            </a:fld>
            <a:endParaRPr lang="en-US"/>
          </a:p>
        </p:txBody>
      </p:sp>
    </p:spTree>
    <p:extLst>
      <p:ext uri="{BB962C8B-B14F-4D97-AF65-F5344CB8AC3E}">
        <p14:creationId xmlns:p14="http://schemas.microsoft.com/office/powerpoint/2010/main" val="242289565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Visualize Results </a:t>
            </a:r>
            <a:endParaRPr lang="en-US" dirty="0"/>
          </a:p>
        </p:txBody>
      </p:sp>
      <p:sp>
        <p:nvSpPr>
          <p:cNvPr id="3" name="Content Placeholder 2"/>
          <p:cNvSpPr>
            <a:spLocks noGrp="1"/>
          </p:cNvSpPr>
          <p:nvPr>
            <p:ph idx="1"/>
          </p:nvPr>
        </p:nvSpPr>
        <p:spPr>
          <a:xfrm>
            <a:off x="921695" y="2128907"/>
            <a:ext cx="1968933" cy="3777622"/>
          </a:xfrm>
        </p:spPr>
        <p:txBody>
          <a:bodyPr/>
          <a:lstStyle/>
          <a:p>
            <a:pPr marL="0" indent="0" algn="just">
              <a:buNone/>
            </a:pPr>
            <a:r>
              <a:rPr lang="en-US" dirty="0"/>
              <a:t>To see the visual representation of the results, right click on the result in the </a:t>
            </a:r>
            <a:r>
              <a:rPr lang="en-US" b="1" dirty="0"/>
              <a:t>Result list </a:t>
            </a:r>
            <a:r>
              <a:rPr lang="en-US" dirty="0"/>
              <a:t>box. Several options would pop up on the screen as shown here: </a:t>
            </a:r>
          </a:p>
        </p:txBody>
      </p:sp>
      <p:sp>
        <p:nvSpPr>
          <p:cNvPr id="4" name="Date Placeholder 3"/>
          <p:cNvSpPr>
            <a:spLocks noGrp="1"/>
          </p:cNvSpPr>
          <p:nvPr>
            <p:ph type="dt" sz="half" idx="10"/>
          </p:nvPr>
        </p:nvSpPr>
        <p:spPr/>
        <p:txBody>
          <a:bodyPr/>
          <a:lstStyle/>
          <a:p>
            <a:fld id="{3C8BEB31-5BAC-4F9E-9D2B-6E1D4B38896D}" type="datetime1">
              <a:rPr lang="en-US" smtClean="0"/>
              <a:t>6/21/2023</a:t>
            </a:fld>
            <a:endParaRPr lang="en-US"/>
          </a:p>
        </p:txBody>
      </p:sp>
      <p:sp>
        <p:nvSpPr>
          <p:cNvPr id="5" name="Slide Number Placeholder 4"/>
          <p:cNvSpPr>
            <a:spLocks noGrp="1"/>
          </p:cNvSpPr>
          <p:nvPr>
            <p:ph type="sldNum" sz="quarter" idx="12"/>
          </p:nvPr>
        </p:nvSpPr>
        <p:spPr/>
        <p:txBody>
          <a:bodyPr/>
          <a:lstStyle/>
          <a:p>
            <a:fld id="{21A9D750-17E9-472F-B72C-6AF24681985C}" type="slidenum">
              <a:rPr lang="en-US" smtClean="0"/>
              <a:t>40</a:t>
            </a:fld>
            <a:endParaRPr lang="en-US"/>
          </a:p>
        </p:txBody>
      </p:sp>
      <p:pic>
        <p:nvPicPr>
          <p:cNvPr id="6" name="Picture 5"/>
          <p:cNvPicPr>
            <a:picLocks noChangeAspect="1"/>
          </p:cNvPicPr>
          <p:nvPr/>
        </p:nvPicPr>
        <p:blipFill>
          <a:blip r:embed="rId2"/>
          <a:stretch>
            <a:fillRect/>
          </a:stretch>
        </p:blipFill>
        <p:spPr>
          <a:xfrm>
            <a:off x="5418405" y="2419910"/>
            <a:ext cx="4981575" cy="3895725"/>
          </a:xfrm>
          <a:prstGeom prst="rect">
            <a:avLst/>
          </a:prstGeom>
        </p:spPr>
      </p:pic>
    </p:spTree>
    <p:extLst>
      <p:ext uri="{BB962C8B-B14F-4D97-AF65-F5344CB8AC3E}">
        <p14:creationId xmlns:p14="http://schemas.microsoft.com/office/powerpoint/2010/main" val="155718971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Select </a:t>
            </a:r>
            <a:r>
              <a:rPr lang="en-US" b="1" dirty="0"/>
              <a:t>Visualize tree </a:t>
            </a:r>
            <a:r>
              <a:rPr lang="en-US" dirty="0"/>
              <a:t>to get a visual representation of the traversal tree as seen in the screenshot below: </a:t>
            </a:r>
          </a:p>
        </p:txBody>
      </p:sp>
      <p:sp>
        <p:nvSpPr>
          <p:cNvPr id="4" name="Date Placeholder 3"/>
          <p:cNvSpPr>
            <a:spLocks noGrp="1"/>
          </p:cNvSpPr>
          <p:nvPr>
            <p:ph type="dt" sz="half" idx="10"/>
          </p:nvPr>
        </p:nvSpPr>
        <p:spPr/>
        <p:txBody>
          <a:bodyPr/>
          <a:lstStyle/>
          <a:p>
            <a:fld id="{3C8BEB31-5BAC-4F9E-9D2B-6E1D4B38896D}" type="datetime1">
              <a:rPr lang="en-US" smtClean="0"/>
              <a:t>6/21/2023</a:t>
            </a:fld>
            <a:endParaRPr lang="en-US"/>
          </a:p>
        </p:txBody>
      </p:sp>
      <p:sp>
        <p:nvSpPr>
          <p:cNvPr id="5" name="Slide Number Placeholder 4"/>
          <p:cNvSpPr>
            <a:spLocks noGrp="1"/>
          </p:cNvSpPr>
          <p:nvPr>
            <p:ph type="sldNum" sz="quarter" idx="12"/>
          </p:nvPr>
        </p:nvSpPr>
        <p:spPr/>
        <p:txBody>
          <a:bodyPr/>
          <a:lstStyle/>
          <a:p>
            <a:fld id="{21A9D750-17E9-472F-B72C-6AF24681985C}" type="slidenum">
              <a:rPr lang="en-US" smtClean="0"/>
              <a:t>41</a:t>
            </a:fld>
            <a:endParaRPr lang="en-US"/>
          </a:p>
        </p:txBody>
      </p:sp>
      <p:pic>
        <p:nvPicPr>
          <p:cNvPr id="6" name="Picture 5"/>
          <p:cNvPicPr>
            <a:picLocks noChangeAspect="1"/>
          </p:cNvPicPr>
          <p:nvPr/>
        </p:nvPicPr>
        <p:blipFill>
          <a:blip r:embed="rId2"/>
          <a:stretch>
            <a:fillRect/>
          </a:stretch>
        </p:blipFill>
        <p:spPr>
          <a:xfrm>
            <a:off x="2947962" y="2614366"/>
            <a:ext cx="5544874" cy="4176350"/>
          </a:xfrm>
          <a:prstGeom prst="rect">
            <a:avLst/>
          </a:prstGeom>
        </p:spPr>
      </p:pic>
    </p:spTree>
    <p:extLst>
      <p:ext uri="{BB962C8B-B14F-4D97-AF65-F5344CB8AC3E}">
        <p14:creationId xmlns:p14="http://schemas.microsoft.com/office/powerpoint/2010/main" val="194595702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Selecting </a:t>
            </a:r>
            <a:r>
              <a:rPr lang="en-US" b="1" dirty="0"/>
              <a:t>Visualize classifier errors </a:t>
            </a:r>
            <a:r>
              <a:rPr lang="en-US" dirty="0"/>
              <a:t>would plot the results of classification as shown here: </a:t>
            </a:r>
          </a:p>
        </p:txBody>
      </p:sp>
      <p:sp>
        <p:nvSpPr>
          <p:cNvPr id="3" name="Content Placeholder 2"/>
          <p:cNvSpPr>
            <a:spLocks noGrp="1"/>
          </p:cNvSpPr>
          <p:nvPr>
            <p:ph idx="1"/>
          </p:nvPr>
        </p:nvSpPr>
        <p:spPr>
          <a:xfrm>
            <a:off x="971149" y="2352815"/>
            <a:ext cx="3243552" cy="3777622"/>
          </a:xfrm>
        </p:spPr>
        <p:txBody>
          <a:bodyPr>
            <a:normAutofit lnSpcReduction="10000"/>
          </a:bodyPr>
          <a:lstStyle/>
          <a:p>
            <a:pPr marL="0" indent="0" algn="just">
              <a:buNone/>
            </a:pPr>
            <a:r>
              <a:rPr lang="en-US" dirty="0"/>
              <a:t>A </a:t>
            </a:r>
            <a:r>
              <a:rPr lang="en-US" b="1" dirty="0"/>
              <a:t>cross </a:t>
            </a:r>
            <a:r>
              <a:rPr lang="en-US" dirty="0"/>
              <a:t>represents a correctly classified instance while </a:t>
            </a:r>
            <a:r>
              <a:rPr lang="en-US" b="1" dirty="0"/>
              <a:t>squares </a:t>
            </a:r>
            <a:r>
              <a:rPr lang="en-US" dirty="0"/>
              <a:t>represents incorrectly classified instances. At the lower left corner of the plot you see a </a:t>
            </a:r>
            <a:r>
              <a:rPr lang="en-US" b="1" dirty="0"/>
              <a:t>cross </a:t>
            </a:r>
            <a:r>
              <a:rPr lang="en-US" dirty="0"/>
              <a:t>that indicates if </a:t>
            </a:r>
            <a:r>
              <a:rPr lang="en-US" b="1" dirty="0"/>
              <a:t>outlook </a:t>
            </a:r>
            <a:r>
              <a:rPr lang="en-US" dirty="0"/>
              <a:t>is sunny then </a:t>
            </a:r>
            <a:r>
              <a:rPr lang="en-US" b="1" dirty="0"/>
              <a:t>play </a:t>
            </a:r>
            <a:r>
              <a:rPr lang="en-US" dirty="0"/>
              <a:t>the game. So this is a correctly classified instance. To locate instances, you can introduce some jitter in it by sliding the </a:t>
            </a:r>
            <a:r>
              <a:rPr lang="en-US" b="1" dirty="0"/>
              <a:t>jitter </a:t>
            </a:r>
            <a:r>
              <a:rPr lang="en-US" dirty="0"/>
              <a:t>slide bar. </a:t>
            </a:r>
          </a:p>
        </p:txBody>
      </p:sp>
      <p:sp>
        <p:nvSpPr>
          <p:cNvPr id="4" name="Date Placeholder 3"/>
          <p:cNvSpPr>
            <a:spLocks noGrp="1"/>
          </p:cNvSpPr>
          <p:nvPr>
            <p:ph type="dt" sz="half" idx="10"/>
          </p:nvPr>
        </p:nvSpPr>
        <p:spPr/>
        <p:txBody>
          <a:bodyPr/>
          <a:lstStyle/>
          <a:p>
            <a:fld id="{3C8BEB31-5BAC-4F9E-9D2B-6E1D4B38896D}" type="datetime1">
              <a:rPr lang="en-US" smtClean="0"/>
              <a:t>6/21/2023</a:t>
            </a:fld>
            <a:endParaRPr lang="en-US"/>
          </a:p>
        </p:txBody>
      </p:sp>
      <p:sp>
        <p:nvSpPr>
          <p:cNvPr id="5" name="Slide Number Placeholder 4"/>
          <p:cNvSpPr>
            <a:spLocks noGrp="1"/>
          </p:cNvSpPr>
          <p:nvPr>
            <p:ph type="sldNum" sz="quarter" idx="12"/>
          </p:nvPr>
        </p:nvSpPr>
        <p:spPr/>
        <p:txBody>
          <a:bodyPr/>
          <a:lstStyle/>
          <a:p>
            <a:fld id="{21A9D750-17E9-472F-B72C-6AF24681985C}" type="slidenum">
              <a:rPr lang="en-US" smtClean="0"/>
              <a:t>42</a:t>
            </a:fld>
            <a:endParaRPr lang="en-US"/>
          </a:p>
        </p:txBody>
      </p:sp>
      <p:pic>
        <p:nvPicPr>
          <p:cNvPr id="6" name="Picture 5"/>
          <p:cNvPicPr>
            <a:picLocks noChangeAspect="1"/>
          </p:cNvPicPr>
          <p:nvPr/>
        </p:nvPicPr>
        <p:blipFill>
          <a:blip r:embed="rId2"/>
          <a:stretch>
            <a:fillRect/>
          </a:stretch>
        </p:blipFill>
        <p:spPr>
          <a:xfrm>
            <a:off x="5940544" y="2269836"/>
            <a:ext cx="5160001" cy="3860601"/>
          </a:xfrm>
          <a:prstGeom prst="rect">
            <a:avLst/>
          </a:prstGeom>
        </p:spPr>
      </p:pic>
    </p:spTree>
    <p:extLst>
      <p:ext uri="{BB962C8B-B14F-4D97-AF65-F5344CB8AC3E}">
        <p14:creationId xmlns:p14="http://schemas.microsoft.com/office/powerpoint/2010/main" val="421318663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The current plot is </a:t>
            </a:r>
            <a:r>
              <a:rPr lang="en-US" b="1" dirty="0"/>
              <a:t>outlook </a:t>
            </a:r>
            <a:r>
              <a:rPr lang="en-US" dirty="0"/>
              <a:t>versus </a:t>
            </a:r>
            <a:r>
              <a:rPr lang="en-US" b="1" dirty="0"/>
              <a:t>play</a:t>
            </a:r>
            <a:r>
              <a:rPr lang="en-US" dirty="0"/>
              <a:t>. These are indicated by the two drop down list boxes at the top of the screen. </a:t>
            </a:r>
          </a:p>
        </p:txBody>
      </p:sp>
      <p:sp>
        <p:nvSpPr>
          <p:cNvPr id="4" name="Date Placeholder 3"/>
          <p:cNvSpPr>
            <a:spLocks noGrp="1"/>
          </p:cNvSpPr>
          <p:nvPr>
            <p:ph type="dt" sz="half" idx="10"/>
          </p:nvPr>
        </p:nvSpPr>
        <p:spPr/>
        <p:txBody>
          <a:bodyPr/>
          <a:lstStyle/>
          <a:p>
            <a:fld id="{3C8BEB31-5BAC-4F9E-9D2B-6E1D4B38896D}" type="datetime1">
              <a:rPr lang="en-US" smtClean="0"/>
              <a:t>6/21/2023</a:t>
            </a:fld>
            <a:endParaRPr lang="en-US"/>
          </a:p>
        </p:txBody>
      </p:sp>
      <p:sp>
        <p:nvSpPr>
          <p:cNvPr id="5" name="Slide Number Placeholder 4"/>
          <p:cNvSpPr>
            <a:spLocks noGrp="1"/>
          </p:cNvSpPr>
          <p:nvPr>
            <p:ph type="sldNum" sz="quarter" idx="12"/>
          </p:nvPr>
        </p:nvSpPr>
        <p:spPr/>
        <p:txBody>
          <a:bodyPr/>
          <a:lstStyle/>
          <a:p>
            <a:fld id="{21A9D750-17E9-472F-B72C-6AF24681985C}" type="slidenum">
              <a:rPr lang="en-US" smtClean="0"/>
              <a:t>43</a:t>
            </a:fld>
            <a:endParaRPr lang="en-US"/>
          </a:p>
        </p:txBody>
      </p:sp>
      <p:pic>
        <p:nvPicPr>
          <p:cNvPr id="6" name="Picture 5"/>
          <p:cNvPicPr>
            <a:picLocks noChangeAspect="1"/>
          </p:cNvPicPr>
          <p:nvPr/>
        </p:nvPicPr>
        <p:blipFill>
          <a:blip r:embed="rId2"/>
          <a:stretch>
            <a:fillRect/>
          </a:stretch>
        </p:blipFill>
        <p:spPr>
          <a:xfrm>
            <a:off x="2641855" y="2453268"/>
            <a:ext cx="7198251" cy="4281741"/>
          </a:xfrm>
          <a:prstGeom prst="rect">
            <a:avLst/>
          </a:prstGeom>
        </p:spPr>
      </p:pic>
    </p:spTree>
    <p:extLst>
      <p:ext uri="{BB962C8B-B14F-4D97-AF65-F5344CB8AC3E}">
        <p14:creationId xmlns:p14="http://schemas.microsoft.com/office/powerpoint/2010/main" val="215848387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93465" y="236053"/>
            <a:ext cx="9311843" cy="1468582"/>
          </a:xfrm>
        </p:spPr>
        <p:txBody>
          <a:bodyPr/>
          <a:lstStyle/>
          <a:p>
            <a:pPr marL="0" indent="0">
              <a:buNone/>
            </a:pPr>
            <a:r>
              <a:rPr lang="en-US" dirty="0"/>
              <a:t>Now, try a different selection in each of these boxes and notice how the X &amp; Y axes change. The same can be achieved by using the horizontal strips on the right hand side of the plot. Each strip represents an attribute. Left click on the strip sets the selected attribute on the X-axis while a right click would set it on the Y-axis. </a:t>
            </a:r>
          </a:p>
        </p:txBody>
      </p:sp>
      <p:sp>
        <p:nvSpPr>
          <p:cNvPr id="4" name="Date Placeholder 3"/>
          <p:cNvSpPr>
            <a:spLocks noGrp="1"/>
          </p:cNvSpPr>
          <p:nvPr>
            <p:ph type="dt" sz="half" idx="10"/>
          </p:nvPr>
        </p:nvSpPr>
        <p:spPr/>
        <p:txBody>
          <a:bodyPr/>
          <a:lstStyle/>
          <a:p>
            <a:fld id="{3C8BEB31-5BAC-4F9E-9D2B-6E1D4B38896D}" type="datetime1">
              <a:rPr lang="en-US" smtClean="0"/>
              <a:t>6/21/2023</a:t>
            </a:fld>
            <a:endParaRPr lang="en-US"/>
          </a:p>
        </p:txBody>
      </p:sp>
      <p:sp>
        <p:nvSpPr>
          <p:cNvPr id="5" name="Slide Number Placeholder 4"/>
          <p:cNvSpPr>
            <a:spLocks noGrp="1"/>
          </p:cNvSpPr>
          <p:nvPr>
            <p:ph type="sldNum" sz="quarter" idx="12"/>
          </p:nvPr>
        </p:nvSpPr>
        <p:spPr/>
        <p:txBody>
          <a:bodyPr/>
          <a:lstStyle/>
          <a:p>
            <a:fld id="{21A9D750-17E9-472F-B72C-6AF24681985C}" type="slidenum">
              <a:rPr lang="en-US" smtClean="0"/>
              <a:t>44</a:t>
            </a:fld>
            <a:endParaRPr lang="en-US"/>
          </a:p>
        </p:txBody>
      </p:sp>
      <p:pic>
        <p:nvPicPr>
          <p:cNvPr id="7" name="Picture 6"/>
          <p:cNvPicPr>
            <a:picLocks noChangeAspect="1"/>
          </p:cNvPicPr>
          <p:nvPr/>
        </p:nvPicPr>
        <p:blipFill>
          <a:blip r:embed="rId2"/>
          <a:stretch>
            <a:fillRect/>
          </a:stretch>
        </p:blipFill>
        <p:spPr>
          <a:xfrm>
            <a:off x="2739136" y="2111008"/>
            <a:ext cx="6630601" cy="4520201"/>
          </a:xfrm>
          <a:prstGeom prst="rect">
            <a:avLst/>
          </a:prstGeom>
        </p:spPr>
      </p:pic>
    </p:spTree>
    <p:extLst>
      <p:ext uri="{BB962C8B-B14F-4D97-AF65-F5344CB8AC3E}">
        <p14:creationId xmlns:p14="http://schemas.microsoft.com/office/powerpoint/2010/main" val="261908875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Knowledge flow</a:t>
            </a:r>
          </a:p>
        </p:txBody>
      </p:sp>
      <p:sp>
        <p:nvSpPr>
          <p:cNvPr id="4" name="Date Placeholder 3"/>
          <p:cNvSpPr>
            <a:spLocks noGrp="1"/>
          </p:cNvSpPr>
          <p:nvPr>
            <p:ph type="dt" sz="half" idx="10"/>
          </p:nvPr>
        </p:nvSpPr>
        <p:spPr/>
        <p:txBody>
          <a:bodyPr/>
          <a:lstStyle/>
          <a:p>
            <a:fld id="{3C8BEB31-5BAC-4F9E-9D2B-6E1D4B38896D}" type="datetime1">
              <a:rPr lang="en-US" smtClean="0"/>
              <a:t>6/21/2023</a:t>
            </a:fld>
            <a:endParaRPr lang="en-US"/>
          </a:p>
        </p:txBody>
      </p:sp>
      <p:sp>
        <p:nvSpPr>
          <p:cNvPr id="5" name="Slide Number Placeholder 4"/>
          <p:cNvSpPr>
            <a:spLocks noGrp="1"/>
          </p:cNvSpPr>
          <p:nvPr>
            <p:ph type="sldNum" sz="quarter" idx="12"/>
          </p:nvPr>
        </p:nvSpPr>
        <p:spPr/>
        <p:txBody>
          <a:bodyPr/>
          <a:lstStyle/>
          <a:p>
            <a:fld id="{21A9D750-17E9-472F-B72C-6AF24681985C}" type="slidenum">
              <a:rPr lang="en-US" smtClean="0"/>
              <a:t>45</a:t>
            </a:fld>
            <a:endParaRPr lang="en-US"/>
          </a:p>
        </p:txBody>
      </p:sp>
      <p:pic>
        <p:nvPicPr>
          <p:cNvPr id="6" name="Picture 5"/>
          <p:cNvPicPr>
            <a:picLocks noChangeAspect="1"/>
          </p:cNvPicPr>
          <p:nvPr/>
        </p:nvPicPr>
        <p:blipFill>
          <a:blip r:embed="rId2"/>
          <a:stretch>
            <a:fillRect/>
          </a:stretch>
        </p:blipFill>
        <p:spPr>
          <a:xfrm>
            <a:off x="3860480" y="2036740"/>
            <a:ext cx="6354037" cy="4335451"/>
          </a:xfrm>
          <a:prstGeom prst="rect">
            <a:avLst/>
          </a:prstGeom>
        </p:spPr>
      </p:pic>
    </p:spTree>
    <p:extLst>
      <p:ext uri="{BB962C8B-B14F-4D97-AF65-F5344CB8AC3E}">
        <p14:creationId xmlns:p14="http://schemas.microsoft.com/office/powerpoint/2010/main" val="227664449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Loading the data</a:t>
            </a:r>
          </a:p>
        </p:txBody>
      </p:sp>
      <p:sp>
        <p:nvSpPr>
          <p:cNvPr id="3" name="Date Placeholder 2"/>
          <p:cNvSpPr>
            <a:spLocks noGrp="1"/>
          </p:cNvSpPr>
          <p:nvPr>
            <p:ph type="dt" sz="half" idx="10"/>
          </p:nvPr>
        </p:nvSpPr>
        <p:spPr/>
        <p:txBody>
          <a:bodyPr/>
          <a:lstStyle/>
          <a:p>
            <a:fld id="{69002D3D-9371-470B-A06C-6B97EAEC5C21}" type="datetime1">
              <a:rPr lang="en-US" smtClean="0"/>
              <a:t>6/21/2023</a:t>
            </a:fld>
            <a:endParaRPr lang="en-US"/>
          </a:p>
        </p:txBody>
      </p:sp>
      <p:sp>
        <p:nvSpPr>
          <p:cNvPr id="4" name="Slide Number Placeholder 3"/>
          <p:cNvSpPr>
            <a:spLocks noGrp="1"/>
          </p:cNvSpPr>
          <p:nvPr>
            <p:ph type="sldNum" sz="quarter" idx="12"/>
          </p:nvPr>
        </p:nvSpPr>
        <p:spPr/>
        <p:txBody>
          <a:bodyPr/>
          <a:lstStyle/>
          <a:p>
            <a:fld id="{21A9D750-17E9-472F-B72C-6AF24681985C}" type="slidenum">
              <a:rPr lang="en-US" smtClean="0"/>
              <a:t>46</a:t>
            </a:fld>
            <a:endParaRPr lang="en-US"/>
          </a:p>
        </p:txBody>
      </p:sp>
      <p:pic>
        <p:nvPicPr>
          <p:cNvPr id="5" name="Picture 4"/>
          <p:cNvPicPr>
            <a:picLocks noChangeAspect="1"/>
          </p:cNvPicPr>
          <p:nvPr/>
        </p:nvPicPr>
        <p:blipFill>
          <a:blip r:embed="rId2"/>
          <a:stretch>
            <a:fillRect/>
          </a:stretch>
        </p:blipFill>
        <p:spPr>
          <a:xfrm>
            <a:off x="3495987" y="2819503"/>
            <a:ext cx="4850401" cy="3310934"/>
          </a:xfrm>
          <a:prstGeom prst="rect">
            <a:avLst/>
          </a:prstGeom>
        </p:spPr>
      </p:pic>
    </p:spTree>
    <p:extLst>
      <p:ext uri="{BB962C8B-B14F-4D97-AF65-F5344CB8AC3E}">
        <p14:creationId xmlns:p14="http://schemas.microsoft.com/office/powerpoint/2010/main" val="402428183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Removing attributes</a:t>
            </a:r>
          </a:p>
        </p:txBody>
      </p:sp>
      <p:sp>
        <p:nvSpPr>
          <p:cNvPr id="3" name="Date Placeholder 2"/>
          <p:cNvSpPr>
            <a:spLocks noGrp="1"/>
          </p:cNvSpPr>
          <p:nvPr>
            <p:ph type="dt" sz="half" idx="10"/>
          </p:nvPr>
        </p:nvSpPr>
        <p:spPr/>
        <p:txBody>
          <a:bodyPr/>
          <a:lstStyle/>
          <a:p>
            <a:fld id="{69002D3D-9371-470B-A06C-6B97EAEC5C21}" type="datetime1">
              <a:rPr lang="en-US" smtClean="0"/>
              <a:t>6/21/2023</a:t>
            </a:fld>
            <a:endParaRPr lang="en-US"/>
          </a:p>
        </p:txBody>
      </p:sp>
      <p:sp>
        <p:nvSpPr>
          <p:cNvPr id="4" name="Slide Number Placeholder 3"/>
          <p:cNvSpPr>
            <a:spLocks noGrp="1"/>
          </p:cNvSpPr>
          <p:nvPr>
            <p:ph type="sldNum" sz="quarter" idx="12"/>
          </p:nvPr>
        </p:nvSpPr>
        <p:spPr/>
        <p:txBody>
          <a:bodyPr/>
          <a:lstStyle/>
          <a:p>
            <a:fld id="{21A9D750-17E9-472F-B72C-6AF24681985C}" type="slidenum">
              <a:rPr lang="en-US" smtClean="0"/>
              <a:t>47</a:t>
            </a:fld>
            <a:endParaRPr lang="en-US"/>
          </a:p>
        </p:txBody>
      </p:sp>
      <p:pic>
        <p:nvPicPr>
          <p:cNvPr id="6" name="Picture 5"/>
          <p:cNvPicPr>
            <a:picLocks noChangeAspect="1"/>
          </p:cNvPicPr>
          <p:nvPr/>
        </p:nvPicPr>
        <p:blipFill>
          <a:blip r:embed="rId2"/>
          <a:stretch>
            <a:fillRect/>
          </a:stretch>
        </p:blipFill>
        <p:spPr>
          <a:xfrm>
            <a:off x="722424" y="2738790"/>
            <a:ext cx="3741000" cy="2994067"/>
          </a:xfrm>
          <a:prstGeom prst="rect">
            <a:avLst/>
          </a:prstGeom>
        </p:spPr>
      </p:pic>
      <p:pic>
        <p:nvPicPr>
          <p:cNvPr id="7" name="Picture 6"/>
          <p:cNvPicPr>
            <a:picLocks noChangeAspect="1"/>
          </p:cNvPicPr>
          <p:nvPr/>
        </p:nvPicPr>
        <p:blipFill>
          <a:blip r:embed="rId3"/>
          <a:stretch>
            <a:fillRect/>
          </a:stretch>
        </p:blipFill>
        <p:spPr>
          <a:xfrm>
            <a:off x="4894730" y="2836795"/>
            <a:ext cx="3024000" cy="2896062"/>
          </a:xfrm>
          <a:prstGeom prst="rect">
            <a:avLst/>
          </a:prstGeom>
        </p:spPr>
      </p:pic>
      <p:pic>
        <p:nvPicPr>
          <p:cNvPr id="8" name="Picture 7"/>
          <p:cNvPicPr>
            <a:picLocks noChangeAspect="1"/>
          </p:cNvPicPr>
          <p:nvPr/>
        </p:nvPicPr>
        <p:blipFill>
          <a:blip r:embed="rId4"/>
          <a:stretch>
            <a:fillRect/>
          </a:stretch>
        </p:blipFill>
        <p:spPr>
          <a:xfrm>
            <a:off x="8486011" y="3091827"/>
            <a:ext cx="3018600" cy="1642534"/>
          </a:xfrm>
          <a:prstGeom prst="rect">
            <a:avLst/>
          </a:prstGeom>
        </p:spPr>
      </p:pic>
    </p:spTree>
    <p:extLst>
      <p:ext uri="{BB962C8B-B14F-4D97-AF65-F5344CB8AC3E}">
        <p14:creationId xmlns:p14="http://schemas.microsoft.com/office/powerpoint/2010/main" val="256003270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Visualize data</a:t>
            </a:r>
          </a:p>
        </p:txBody>
      </p:sp>
      <p:sp>
        <p:nvSpPr>
          <p:cNvPr id="3" name="Date Placeholder 2"/>
          <p:cNvSpPr>
            <a:spLocks noGrp="1"/>
          </p:cNvSpPr>
          <p:nvPr>
            <p:ph type="dt" sz="half" idx="10"/>
          </p:nvPr>
        </p:nvSpPr>
        <p:spPr/>
        <p:txBody>
          <a:bodyPr/>
          <a:lstStyle/>
          <a:p>
            <a:fld id="{69002D3D-9371-470B-A06C-6B97EAEC5C21}" type="datetime1">
              <a:rPr lang="en-US" smtClean="0"/>
              <a:t>6/21/2023</a:t>
            </a:fld>
            <a:endParaRPr lang="en-US"/>
          </a:p>
        </p:txBody>
      </p:sp>
      <p:sp>
        <p:nvSpPr>
          <p:cNvPr id="4" name="Slide Number Placeholder 3"/>
          <p:cNvSpPr>
            <a:spLocks noGrp="1"/>
          </p:cNvSpPr>
          <p:nvPr>
            <p:ph type="sldNum" sz="quarter" idx="12"/>
          </p:nvPr>
        </p:nvSpPr>
        <p:spPr/>
        <p:txBody>
          <a:bodyPr/>
          <a:lstStyle/>
          <a:p>
            <a:fld id="{21A9D750-17E9-472F-B72C-6AF24681985C}" type="slidenum">
              <a:rPr lang="en-US" smtClean="0"/>
              <a:t>48</a:t>
            </a:fld>
            <a:endParaRPr lang="en-US"/>
          </a:p>
        </p:txBody>
      </p:sp>
      <p:pic>
        <p:nvPicPr>
          <p:cNvPr id="5" name="Picture 4"/>
          <p:cNvPicPr>
            <a:picLocks noChangeAspect="1"/>
          </p:cNvPicPr>
          <p:nvPr/>
        </p:nvPicPr>
        <p:blipFill>
          <a:blip r:embed="rId2"/>
          <a:stretch>
            <a:fillRect/>
          </a:stretch>
        </p:blipFill>
        <p:spPr>
          <a:xfrm>
            <a:off x="276318" y="2651791"/>
            <a:ext cx="4461766" cy="2659797"/>
          </a:xfrm>
          <a:prstGeom prst="rect">
            <a:avLst/>
          </a:prstGeom>
        </p:spPr>
      </p:pic>
      <p:pic>
        <p:nvPicPr>
          <p:cNvPr id="6" name="Picture 5"/>
          <p:cNvPicPr>
            <a:picLocks noChangeAspect="1"/>
          </p:cNvPicPr>
          <p:nvPr/>
        </p:nvPicPr>
        <p:blipFill>
          <a:blip r:embed="rId3"/>
          <a:stretch>
            <a:fillRect/>
          </a:stretch>
        </p:blipFill>
        <p:spPr>
          <a:xfrm>
            <a:off x="5170852" y="2550863"/>
            <a:ext cx="3769209" cy="2599361"/>
          </a:xfrm>
          <a:prstGeom prst="rect">
            <a:avLst/>
          </a:prstGeom>
        </p:spPr>
      </p:pic>
    </p:spTree>
    <p:extLst>
      <p:ext uri="{BB962C8B-B14F-4D97-AF65-F5344CB8AC3E}">
        <p14:creationId xmlns:p14="http://schemas.microsoft.com/office/powerpoint/2010/main" val="335369577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Connect the flow</a:t>
            </a:r>
          </a:p>
        </p:txBody>
      </p:sp>
      <p:sp>
        <p:nvSpPr>
          <p:cNvPr id="3" name="Date Placeholder 2"/>
          <p:cNvSpPr>
            <a:spLocks noGrp="1"/>
          </p:cNvSpPr>
          <p:nvPr>
            <p:ph type="dt" sz="half" idx="10"/>
          </p:nvPr>
        </p:nvSpPr>
        <p:spPr/>
        <p:txBody>
          <a:bodyPr/>
          <a:lstStyle/>
          <a:p>
            <a:fld id="{69002D3D-9371-470B-A06C-6B97EAEC5C21}" type="datetime1">
              <a:rPr lang="en-US" smtClean="0"/>
              <a:t>6/21/2023</a:t>
            </a:fld>
            <a:endParaRPr lang="en-US"/>
          </a:p>
        </p:txBody>
      </p:sp>
      <p:sp>
        <p:nvSpPr>
          <p:cNvPr id="4" name="Slide Number Placeholder 3"/>
          <p:cNvSpPr>
            <a:spLocks noGrp="1"/>
          </p:cNvSpPr>
          <p:nvPr>
            <p:ph type="sldNum" sz="quarter" idx="12"/>
          </p:nvPr>
        </p:nvSpPr>
        <p:spPr/>
        <p:txBody>
          <a:bodyPr/>
          <a:lstStyle/>
          <a:p>
            <a:fld id="{21A9D750-17E9-472F-B72C-6AF24681985C}" type="slidenum">
              <a:rPr lang="en-US" smtClean="0"/>
              <a:t>49</a:t>
            </a:fld>
            <a:endParaRPr lang="en-US"/>
          </a:p>
        </p:txBody>
      </p:sp>
      <p:pic>
        <p:nvPicPr>
          <p:cNvPr id="5" name="Picture 4"/>
          <p:cNvPicPr>
            <a:picLocks noChangeAspect="1"/>
          </p:cNvPicPr>
          <p:nvPr/>
        </p:nvPicPr>
        <p:blipFill>
          <a:blip r:embed="rId2"/>
          <a:stretch>
            <a:fillRect/>
          </a:stretch>
        </p:blipFill>
        <p:spPr>
          <a:xfrm>
            <a:off x="921696" y="2753543"/>
            <a:ext cx="3515833" cy="2584940"/>
          </a:xfrm>
          <a:prstGeom prst="rect">
            <a:avLst/>
          </a:prstGeom>
        </p:spPr>
      </p:pic>
      <p:pic>
        <p:nvPicPr>
          <p:cNvPr id="6" name="Picture 5"/>
          <p:cNvPicPr>
            <a:picLocks noChangeAspect="1"/>
          </p:cNvPicPr>
          <p:nvPr/>
        </p:nvPicPr>
        <p:blipFill>
          <a:blip r:embed="rId3"/>
          <a:stretch>
            <a:fillRect/>
          </a:stretch>
        </p:blipFill>
        <p:spPr>
          <a:xfrm>
            <a:off x="4607170" y="2753544"/>
            <a:ext cx="3326595" cy="2454812"/>
          </a:xfrm>
          <a:prstGeom prst="rect">
            <a:avLst/>
          </a:prstGeom>
        </p:spPr>
      </p:pic>
      <p:pic>
        <p:nvPicPr>
          <p:cNvPr id="7" name="Picture 6"/>
          <p:cNvPicPr>
            <a:picLocks noChangeAspect="1"/>
          </p:cNvPicPr>
          <p:nvPr/>
        </p:nvPicPr>
        <p:blipFill>
          <a:blip r:embed="rId4"/>
          <a:stretch>
            <a:fillRect/>
          </a:stretch>
        </p:blipFill>
        <p:spPr>
          <a:xfrm>
            <a:off x="8471647" y="2604875"/>
            <a:ext cx="3032964" cy="2474283"/>
          </a:xfrm>
          <a:prstGeom prst="rect">
            <a:avLst/>
          </a:prstGeom>
        </p:spPr>
      </p:pic>
    </p:spTree>
    <p:extLst>
      <p:ext uri="{BB962C8B-B14F-4D97-AF65-F5344CB8AC3E}">
        <p14:creationId xmlns:p14="http://schemas.microsoft.com/office/powerpoint/2010/main" val="273100060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71700" y="190500"/>
            <a:ext cx="9880600" cy="2295525"/>
          </a:xfrm>
        </p:spPr>
        <p:txBody>
          <a:bodyPr>
            <a:normAutofit fontScale="92500" lnSpcReduction="20000"/>
          </a:bodyPr>
          <a:lstStyle/>
          <a:p>
            <a:pPr marL="0" indent="0" algn="just">
              <a:lnSpc>
                <a:spcPct val="150000"/>
              </a:lnSpc>
              <a:buNone/>
            </a:pPr>
            <a:r>
              <a:rPr lang="en-US" dirty="0"/>
              <a:t>Linear regression is a quiet and the simplest statistical regression method used for predictive analysis in machine learning. Linear regression shows the linear relationship between the independent(predictor) variable i.e. X-axis and the dependent(output) variable i.e. Y-axis, called linear regression</a:t>
            </a:r>
            <a:r>
              <a:rPr lang="en-US" i="1" dirty="0"/>
              <a:t>. </a:t>
            </a:r>
            <a:r>
              <a:rPr lang="en-US" dirty="0"/>
              <a:t>If there is a single input variable </a:t>
            </a:r>
            <a:r>
              <a:rPr lang="en-US" b="1" dirty="0"/>
              <a:t>X</a:t>
            </a:r>
            <a:r>
              <a:rPr lang="en-US" dirty="0"/>
              <a:t>(independent variable), such linear regression is called </a:t>
            </a:r>
            <a:r>
              <a:rPr lang="en-US" b="1" i="1" u="sng" dirty="0"/>
              <a:t>simple linear regression</a:t>
            </a:r>
            <a:r>
              <a:rPr lang="en-US" dirty="0"/>
              <a:t>.</a:t>
            </a:r>
          </a:p>
          <a:p>
            <a:pPr marL="0" indent="0" algn="just">
              <a:lnSpc>
                <a:spcPct val="150000"/>
              </a:lnSpc>
              <a:buNone/>
            </a:pPr>
            <a:r>
              <a:rPr lang="en-US" dirty="0"/>
              <a:t> </a:t>
            </a:r>
          </a:p>
          <a:p>
            <a:pPr marL="0" indent="0">
              <a:buNone/>
            </a:pPr>
            <a:endParaRPr lang="en-US" dirty="0"/>
          </a:p>
        </p:txBody>
      </p:sp>
      <p:sp>
        <p:nvSpPr>
          <p:cNvPr id="4" name="Date Placeholder 3"/>
          <p:cNvSpPr>
            <a:spLocks noGrp="1"/>
          </p:cNvSpPr>
          <p:nvPr>
            <p:ph type="dt" sz="half" idx="10"/>
          </p:nvPr>
        </p:nvSpPr>
        <p:spPr/>
        <p:txBody>
          <a:bodyPr/>
          <a:lstStyle/>
          <a:p>
            <a:fld id="{3C8BEB31-5BAC-4F9E-9D2B-6E1D4B38896D}" type="datetime1">
              <a:rPr lang="en-US" smtClean="0"/>
              <a:t>6/21/2023</a:t>
            </a:fld>
            <a:endParaRPr lang="en-US"/>
          </a:p>
        </p:txBody>
      </p:sp>
      <p:sp>
        <p:nvSpPr>
          <p:cNvPr id="5" name="Slide Number Placeholder 4"/>
          <p:cNvSpPr>
            <a:spLocks noGrp="1"/>
          </p:cNvSpPr>
          <p:nvPr>
            <p:ph type="sldNum" sz="quarter" idx="12"/>
          </p:nvPr>
        </p:nvSpPr>
        <p:spPr/>
        <p:txBody>
          <a:bodyPr/>
          <a:lstStyle/>
          <a:p>
            <a:fld id="{21A9D750-17E9-472F-B72C-6AF24681985C}" type="slidenum">
              <a:rPr lang="en-US" smtClean="0"/>
              <a:t>5</a:t>
            </a:fld>
            <a:endParaRPr lang="en-US"/>
          </a:p>
        </p:txBody>
      </p:sp>
      <p:pic>
        <p:nvPicPr>
          <p:cNvPr id="6" name="Picture 5"/>
          <p:cNvPicPr>
            <a:picLocks noChangeAspect="1"/>
          </p:cNvPicPr>
          <p:nvPr/>
        </p:nvPicPr>
        <p:blipFill rotWithShape="1">
          <a:blip r:embed="rId2"/>
          <a:srcRect l="16826" t="13992" r="6310"/>
          <a:stretch/>
        </p:blipFill>
        <p:spPr>
          <a:xfrm>
            <a:off x="3173031" y="2349500"/>
            <a:ext cx="6622309" cy="4151333"/>
          </a:xfrm>
          <a:prstGeom prst="rect">
            <a:avLst/>
          </a:prstGeom>
        </p:spPr>
      </p:pic>
    </p:spTree>
    <p:extLst>
      <p:ext uri="{BB962C8B-B14F-4D97-AF65-F5344CB8AC3E}">
        <p14:creationId xmlns:p14="http://schemas.microsoft.com/office/powerpoint/2010/main" val="137080223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Start data flow</a:t>
            </a:r>
          </a:p>
        </p:txBody>
      </p:sp>
      <p:sp>
        <p:nvSpPr>
          <p:cNvPr id="3" name="Date Placeholder 2"/>
          <p:cNvSpPr>
            <a:spLocks noGrp="1"/>
          </p:cNvSpPr>
          <p:nvPr>
            <p:ph type="dt" sz="half" idx="10"/>
          </p:nvPr>
        </p:nvSpPr>
        <p:spPr/>
        <p:txBody>
          <a:bodyPr/>
          <a:lstStyle/>
          <a:p>
            <a:fld id="{69002D3D-9371-470B-A06C-6B97EAEC5C21}" type="datetime1">
              <a:rPr lang="en-US" smtClean="0"/>
              <a:t>6/21/2023</a:t>
            </a:fld>
            <a:endParaRPr lang="en-US"/>
          </a:p>
        </p:txBody>
      </p:sp>
      <p:sp>
        <p:nvSpPr>
          <p:cNvPr id="4" name="Slide Number Placeholder 3"/>
          <p:cNvSpPr>
            <a:spLocks noGrp="1"/>
          </p:cNvSpPr>
          <p:nvPr>
            <p:ph type="sldNum" sz="quarter" idx="12"/>
          </p:nvPr>
        </p:nvSpPr>
        <p:spPr/>
        <p:txBody>
          <a:bodyPr/>
          <a:lstStyle/>
          <a:p>
            <a:fld id="{21A9D750-17E9-472F-B72C-6AF24681985C}" type="slidenum">
              <a:rPr lang="en-US" smtClean="0"/>
              <a:t>50</a:t>
            </a:fld>
            <a:endParaRPr lang="en-US"/>
          </a:p>
        </p:txBody>
      </p:sp>
      <p:pic>
        <p:nvPicPr>
          <p:cNvPr id="5" name="Picture 4"/>
          <p:cNvPicPr>
            <a:picLocks noChangeAspect="1"/>
          </p:cNvPicPr>
          <p:nvPr/>
        </p:nvPicPr>
        <p:blipFill>
          <a:blip r:embed="rId2"/>
          <a:stretch>
            <a:fillRect/>
          </a:stretch>
        </p:blipFill>
        <p:spPr>
          <a:xfrm>
            <a:off x="1880454" y="2032218"/>
            <a:ext cx="4453439" cy="3778033"/>
          </a:xfrm>
          <a:prstGeom prst="rect">
            <a:avLst/>
          </a:prstGeom>
        </p:spPr>
      </p:pic>
    </p:spTree>
    <p:extLst>
      <p:ext uri="{BB962C8B-B14F-4D97-AF65-F5344CB8AC3E}">
        <p14:creationId xmlns:p14="http://schemas.microsoft.com/office/powerpoint/2010/main" val="372143903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Visualize the data</a:t>
            </a:r>
          </a:p>
        </p:txBody>
      </p:sp>
      <p:sp>
        <p:nvSpPr>
          <p:cNvPr id="3" name="Date Placeholder 2"/>
          <p:cNvSpPr>
            <a:spLocks noGrp="1"/>
          </p:cNvSpPr>
          <p:nvPr>
            <p:ph type="dt" sz="half" idx="10"/>
          </p:nvPr>
        </p:nvSpPr>
        <p:spPr/>
        <p:txBody>
          <a:bodyPr/>
          <a:lstStyle/>
          <a:p>
            <a:fld id="{69002D3D-9371-470B-A06C-6B97EAEC5C21}" type="datetime1">
              <a:rPr lang="en-US" smtClean="0"/>
              <a:t>6/21/2023</a:t>
            </a:fld>
            <a:endParaRPr lang="en-US"/>
          </a:p>
        </p:txBody>
      </p:sp>
      <p:sp>
        <p:nvSpPr>
          <p:cNvPr id="4" name="Slide Number Placeholder 3"/>
          <p:cNvSpPr>
            <a:spLocks noGrp="1"/>
          </p:cNvSpPr>
          <p:nvPr>
            <p:ph type="sldNum" sz="quarter" idx="12"/>
          </p:nvPr>
        </p:nvSpPr>
        <p:spPr/>
        <p:txBody>
          <a:bodyPr/>
          <a:lstStyle/>
          <a:p>
            <a:fld id="{21A9D750-17E9-472F-B72C-6AF24681985C}" type="slidenum">
              <a:rPr lang="en-US" smtClean="0"/>
              <a:t>51</a:t>
            </a:fld>
            <a:endParaRPr lang="en-US"/>
          </a:p>
        </p:txBody>
      </p:sp>
      <p:pic>
        <p:nvPicPr>
          <p:cNvPr id="5" name="Picture 4"/>
          <p:cNvPicPr>
            <a:picLocks noChangeAspect="1"/>
          </p:cNvPicPr>
          <p:nvPr/>
        </p:nvPicPr>
        <p:blipFill>
          <a:blip r:embed="rId2"/>
          <a:stretch>
            <a:fillRect/>
          </a:stretch>
        </p:blipFill>
        <p:spPr>
          <a:xfrm>
            <a:off x="1187786" y="2788830"/>
            <a:ext cx="4437601" cy="2974667"/>
          </a:xfrm>
          <a:prstGeom prst="rect">
            <a:avLst/>
          </a:prstGeom>
        </p:spPr>
      </p:pic>
      <p:pic>
        <p:nvPicPr>
          <p:cNvPr id="7" name="Picture 6"/>
          <p:cNvPicPr>
            <a:picLocks noChangeAspect="1"/>
          </p:cNvPicPr>
          <p:nvPr/>
        </p:nvPicPr>
        <p:blipFill>
          <a:blip r:embed="rId3"/>
          <a:stretch>
            <a:fillRect/>
          </a:stretch>
        </p:blipFill>
        <p:spPr>
          <a:xfrm>
            <a:off x="7116691" y="2635624"/>
            <a:ext cx="4387920" cy="2972472"/>
          </a:xfrm>
          <a:prstGeom prst="rect">
            <a:avLst/>
          </a:prstGeom>
        </p:spPr>
      </p:pic>
    </p:spTree>
    <p:extLst>
      <p:ext uri="{BB962C8B-B14F-4D97-AF65-F5344CB8AC3E}">
        <p14:creationId xmlns:p14="http://schemas.microsoft.com/office/powerpoint/2010/main" val="425168883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212" y="2133600"/>
            <a:ext cx="8915400" cy="1286933"/>
          </a:xfrm>
        </p:spPr>
        <p:txBody>
          <a:bodyPr>
            <a:normAutofit/>
          </a:bodyPr>
          <a:lstStyle/>
          <a:p>
            <a:pPr marL="0" indent="0" algn="ctr">
              <a:buNone/>
            </a:pPr>
            <a:r>
              <a:rPr lang="en-US" sz="3600" dirty="0" smtClean="0">
                <a:latin typeface="Times New Roman" panose="02020603050405020304" pitchFamily="18" charset="0"/>
                <a:cs typeface="Times New Roman" panose="02020603050405020304" pitchFamily="18" charset="0"/>
              </a:rPr>
              <a:t>Thank You for Your Attention</a:t>
            </a:r>
            <a:endParaRPr lang="en-US" sz="3600" dirty="0">
              <a:latin typeface="Times New Roman" panose="02020603050405020304" pitchFamily="18" charset="0"/>
              <a:cs typeface="Times New Roman" panose="02020603050405020304" pitchFamily="18" charset="0"/>
            </a:endParaRPr>
          </a:p>
        </p:txBody>
      </p:sp>
      <p:sp>
        <p:nvSpPr>
          <p:cNvPr id="4" name="Date Placeholder 3"/>
          <p:cNvSpPr>
            <a:spLocks noGrp="1"/>
          </p:cNvSpPr>
          <p:nvPr>
            <p:ph type="dt" sz="half" idx="10"/>
          </p:nvPr>
        </p:nvSpPr>
        <p:spPr/>
        <p:txBody>
          <a:bodyPr/>
          <a:lstStyle/>
          <a:p>
            <a:fld id="{3C8BEB31-5BAC-4F9E-9D2B-6E1D4B38896D}" type="datetime1">
              <a:rPr lang="en-US" smtClean="0"/>
              <a:t>6/21/2023</a:t>
            </a:fld>
            <a:endParaRPr lang="en-US"/>
          </a:p>
        </p:txBody>
      </p:sp>
      <p:sp>
        <p:nvSpPr>
          <p:cNvPr id="5" name="Slide Number Placeholder 4"/>
          <p:cNvSpPr>
            <a:spLocks noGrp="1"/>
          </p:cNvSpPr>
          <p:nvPr>
            <p:ph type="sldNum" sz="quarter" idx="12"/>
          </p:nvPr>
        </p:nvSpPr>
        <p:spPr/>
        <p:txBody>
          <a:bodyPr/>
          <a:lstStyle/>
          <a:p>
            <a:fld id="{21A9D750-17E9-472F-B72C-6AF24681985C}" type="slidenum">
              <a:rPr lang="en-US" smtClean="0"/>
              <a:t>52</a:t>
            </a:fld>
            <a:endParaRPr lang="en-US"/>
          </a:p>
        </p:txBody>
      </p:sp>
    </p:spTree>
    <p:extLst>
      <p:ext uri="{BB962C8B-B14F-4D97-AF65-F5344CB8AC3E}">
        <p14:creationId xmlns:p14="http://schemas.microsoft.com/office/powerpoint/2010/main" val="65923145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What is the best fit line?</a:t>
            </a:r>
            <a:r>
              <a:rPr lang="en-US" dirty="0"/>
              <a:t/>
            </a:r>
            <a:br>
              <a:rPr lang="en-US" dirty="0"/>
            </a:br>
            <a:endParaRPr lang="en-US" dirty="0"/>
          </a:p>
        </p:txBody>
      </p:sp>
      <p:sp>
        <p:nvSpPr>
          <p:cNvPr id="3" name="Content Placeholder 2"/>
          <p:cNvSpPr>
            <a:spLocks noGrp="1"/>
          </p:cNvSpPr>
          <p:nvPr>
            <p:ph idx="1"/>
          </p:nvPr>
        </p:nvSpPr>
        <p:spPr>
          <a:xfrm>
            <a:off x="2589212" y="2133600"/>
            <a:ext cx="8915400" cy="1206500"/>
          </a:xfrm>
        </p:spPr>
        <p:txBody>
          <a:bodyPr/>
          <a:lstStyle/>
          <a:p>
            <a:r>
              <a:rPr lang="en-US" dirty="0"/>
              <a:t>In simple terms, the best fit line is a line that fits the given scatter plot in the best way. Mathematically, the best fit line is obtained by minimizing the Residual Sum of Squares(RSS).</a:t>
            </a:r>
          </a:p>
        </p:txBody>
      </p:sp>
      <p:sp>
        <p:nvSpPr>
          <p:cNvPr id="4" name="Date Placeholder 3"/>
          <p:cNvSpPr>
            <a:spLocks noGrp="1"/>
          </p:cNvSpPr>
          <p:nvPr>
            <p:ph type="dt" sz="half" idx="10"/>
          </p:nvPr>
        </p:nvSpPr>
        <p:spPr/>
        <p:txBody>
          <a:bodyPr/>
          <a:lstStyle/>
          <a:p>
            <a:fld id="{3C8BEB31-5BAC-4F9E-9D2B-6E1D4B38896D}" type="datetime1">
              <a:rPr lang="en-US" smtClean="0"/>
              <a:t>6/21/2023</a:t>
            </a:fld>
            <a:endParaRPr lang="en-US"/>
          </a:p>
        </p:txBody>
      </p:sp>
      <p:sp>
        <p:nvSpPr>
          <p:cNvPr id="5" name="Slide Number Placeholder 4"/>
          <p:cNvSpPr>
            <a:spLocks noGrp="1"/>
          </p:cNvSpPr>
          <p:nvPr>
            <p:ph type="sldNum" sz="quarter" idx="12"/>
          </p:nvPr>
        </p:nvSpPr>
        <p:spPr/>
        <p:txBody>
          <a:bodyPr/>
          <a:lstStyle/>
          <a:p>
            <a:fld id="{21A9D750-17E9-472F-B72C-6AF24681985C}" type="slidenum">
              <a:rPr lang="en-US" smtClean="0"/>
              <a:t>6</a:t>
            </a:fld>
            <a:endParaRPr lang="en-US"/>
          </a:p>
        </p:txBody>
      </p:sp>
      <p:pic>
        <p:nvPicPr>
          <p:cNvPr id="6" name="Picture 5"/>
          <p:cNvPicPr>
            <a:picLocks noChangeAspect="1"/>
          </p:cNvPicPr>
          <p:nvPr/>
        </p:nvPicPr>
        <p:blipFill rotWithShape="1">
          <a:blip r:embed="rId2"/>
          <a:srcRect l="16826" t="13992" r="6310"/>
          <a:stretch/>
        </p:blipFill>
        <p:spPr>
          <a:xfrm>
            <a:off x="7569200" y="3187700"/>
            <a:ext cx="3935412" cy="2942737"/>
          </a:xfrm>
          <a:prstGeom prst="rect">
            <a:avLst/>
          </a:prstGeom>
        </p:spPr>
      </p:pic>
      <p:sp>
        <p:nvSpPr>
          <p:cNvPr id="7" name="TextBox 6"/>
          <p:cNvSpPr txBox="1"/>
          <p:nvPr/>
        </p:nvSpPr>
        <p:spPr>
          <a:xfrm>
            <a:off x="2832100" y="3489517"/>
            <a:ext cx="3733800" cy="2339102"/>
          </a:xfrm>
          <a:prstGeom prst="rect">
            <a:avLst/>
          </a:prstGeom>
          <a:noFill/>
        </p:spPr>
        <p:txBody>
          <a:bodyPr wrap="square" rtlCol="0">
            <a:spAutoFit/>
          </a:bodyPr>
          <a:lstStyle/>
          <a:p>
            <a:pPr algn="just"/>
            <a:r>
              <a:rPr lang="en-US" sz="1600" dirty="0"/>
              <a:t>The above graph presents the linear relationship between the output(y) variable and predictor(X) variables.  The blue line is referred to as the</a:t>
            </a:r>
            <a:r>
              <a:rPr lang="en-US" sz="1600" i="1" dirty="0"/>
              <a:t> best fit</a:t>
            </a:r>
            <a:r>
              <a:rPr lang="en-US" sz="1600" dirty="0"/>
              <a:t> straight line. Based on the given data points, we attempt to plot a line that fits the points the best.</a:t>
            </a:r>
          </a:p>
          <a:p>
            <a:endParaRPr lang="en-US" dirty="0"/>
          </a:p>
        </p:txBody>
      </p:sp>
    </p:spTree>
    <p:extLst>
      <p:ext uri="{BB962C8B-B14F-4D97-AF65-F5344CB8AC3E}">
        <p14:creationId xmlns:p14="http://schemas.microsoft.com/office/powerpoint/2010/main" val="26087965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3C8BEB31-5BAC-4F9E-9D2B-6E1D4B38896D}" type="datetime1">
              <a:rPr lang="en-US" smtClean="0"/>
              <a:t>6/21/2023</a:t>
            </a:fld>
            <a:endParaRPr lang="en-US"/>
          </a:p>
        </p:txBody>
      </p:sp>
      <p:sp>
        <p:nvSpPr>
          <p:cNvPr id="5" name="Slide Number Placeholder 4"/>
          <p:cNvSpPr>
            <a:spLocks noGrp="1"/>
          </p:cNvSpPr>
          <p:nvPr>
            <p:ph type="sldNum" sz="quarter" idx="12"/>
          </p:nvPr>
        </p:nvSpPr>
        <p:spPr/>
        <p:txBody>
          <a:bodyPr/>
          <a:lstStyle/>
          <a:p>
            <a:fld id="{21A9D750-17E9-472F-B72C-6AF24681985C}" type="slidenum">
              <a:rPr lang="en-US" smtClean="0"/>
              <a:t>7</a:t>
            </a:fld>
            <a:endParaRPr lang="en-US"/>
          </a:p>
        </p:txBody>
      </p:sp>
      <p:pic>
        <p:nvPicPr>
          <p:cNvPr id="6" name="Picture 5"/>
          <p:cNvPicPr>
            <a:picLocks noChangeAspect="1"/>
          </p:cNvPicPr>
          <p:nvPr/>
        </p:nvPicPr>
        <p:blipFill rotWithShape="1">
          <a:blip r:embed="rId2"/>
          <a:srcRect b="47248"/>
          <a:stretch/>
        </p:blipFill>
        <p:spPr>
          <a:xfrm>
            <a:off x="4857751" y="2721348"/>
            <a:ext cx="7005690" cy="3222253"/>
          </a:xfrm>
          <a:prstGeom prst="rect">
            <a:avLst/>
          </a:prstGeom>
        </p:spPr>
      </p:pic>
      <p:sp>
        <p:nvSpPr>
          <p:cNvPr id="7" name="TextBox 6"/>
          <p:cNvSpPr txBox="1"/>
          <p:nvPr/>
        </p:nvSpPr>
        <p:spPr>
          <a:xfrm>
            <a:off x="4345808" y="585788"/>
            <a:ext cx="8029575" cy="1846659"/>
          </a:xfrm>
          <a:prstGeom prst="rect">
            <a:avLst/>
          </a:prstGeom>
          <a:noFill/>
        </p:spPr>
        <p:txBody>
          <a:bodyPr wrap="square" rtlCol="0">
            <a:spAutoFit/>
          </a:bodyPr>
          <a:lstStyle/>
          <a:p>
            <a:pPr algn="just"/>
            <a:r>
              <a:rPr lang="en-US" sz="2400" dirty="0"/>
              <a:t>If when one of the variable increases the other also increases or one decreases the other also decreases, we say they are moving in the same direction and hence the correlation is positive.</a:t>
            </a:r>
          </a:p>
          <a:p>
            <a:endParaRPr lang="en-US" dirty="0"/>
          </a:p>
        </p:txBody>
      </p:sp>
      <p:sp>
        <p:nvSpPr>
          <p:cNvPr id="8" name="TextBox 7"/>
          <p:cNvSpPr txBox="1"/>
          <p:nvPr/>
        </p:nvSpPr>
        <p:spPr>
          <a:xfrm>
            <a:off x="1057275" y="2721348"/>
            <a:ext cx="3186112" cy="3785652"/>
          </a:xfrm>
          <a:prstGeom prst="rect">
            <a:avLst/>
          </a:prstGeom>
          <a:noFill/>
        </p:spPr>
        <p:txBody>
          <a:bodyPr wrap="square" rtlCol="0">
            <a:spAutoFit/>
          </a:bodyPr>
          <a:lstStyle/>
          <a:p>
            <a:pPr algn="just"/>
            <a:r>
              <a:rPr lang="en-US" sz="2400" dirty="0"/>
              <a:t>If the data points are close to the best fit line, we say there is a strong correlation and if they are away and spread apart, we say the correlation is weak.</a:t>
            </a:r>
          </a:p>
          <a:p>
            <a:pPr algn="just"/>
            <a:endParaRPr lang="en-US" sz="2400" dirty="0"/>
          </a:p>
        </p:txBody>
      </p:sp>
    </p:spTree>
    <p:extLst>
      <p:ext uri="{BB962C8B-B14F-4D97-AF65-F5344CB8AC3E}">
        <p14:creationId xmlns:p14="http://schemas.microsoft.com/office/powerpoint/2010/main" val="14796509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3C8BEB31-5BAC-4F9E-9D2B-6E1D4B38896D}" type="datetime1">
              <a:rPr lang="en-US" smtClean="0"/>
              <a:t>6/21/2023</a:t>
            </a:fld>
            <a:endParaRPr lang="en-US"/>
          </a:p>
        </p:txBody>
      </p:sp>
      <p:sp>
        <p:nvSpPr>
          <p:cNvPr id="5" name="Slide Number Placeholder 4"/>
          <p:cNvSpPr>
            <a:spLocks noGrp="1"/>
          </p:cNvSpPr>
          <p:nvPr>
            <p:ph type="sldNum" sz="quarter" idx="12"/>
          </p:nvPr>
        </p:nvSpPr>
        <p:spPr/>
        <p:txBody>
          <a:bodyPr/>
          <a:lstStyle/>
          <a:p>
            <a:fld id="{21A9D750-17E9-472F-B72C-6AF24681985C}" type="slidenum">
              <a:rPr lang="en-US" smtClean="0"/>
              <a:t>8</a:t>
            </a:fld>
            <a:endParaRPr lang="en-US"/>
          </a:p>
        </p:txBody>
      </p:sp>
      <p:pic>
        <p:nvPicPr>
          <p:cNvPr id="6" name="Picture 5"/>
          <p:cNvPicPr>
            <a:picLocks noChangeAspect="1"/>
          </p:cNvPicPr>
          <p:nvPr/>
        </p:nvPicPr>
        <p:blipFill rotWithShape="1">
          <a:blip r:embed="rId2"/>
          <a:srcRect t="53921"/>
          <a:stretch/>
        </p:blipFill>
        <p:spPr>
          <a:xfrm>
            <a:off x="2471790" y="3686175"/>
            <a:ext cx="8462963" cy="2814658"/>
          </a:xfrm>
          <a:prstGeom prst="rect">
            <a:avLst/>
          </a:prstGeom>
        </p:spPr>
      </p:pic>
      <p:sp>
        <p:nvSpPr>
          <p:cNvPr id="2" name="TextBox 1"/>
          <p:cNvSpPr txBox="1"/>
          <p:nvPr/>
        </p:nvSpPr>
        <p:spPr>
          <a:xfrm>
            <a:off x="2171700" y="528638"/>
            <a:ext cx="9601200" cy="2062103"/>
          </a:xfrm>
          <a:prstGeom prst="rect">
            <a:avLst/>
          </a:prstGeom>
          <a:noFill/>
        </p:spPr>
        <p:txBody>
          <a:bodyPr wrap="square" rtlCol="0">
            <a:spAutoFit/>
          </a:bodyPr>
          <a:lstStyle/>
          <a:p>
            <a:pPr algn="just" fontAlgn="base"/>
            <a:r>
              <a:rPr lang="en-US" sz="3200" dirty="0"/>
              <a:t>If when one variable increases, the other decreases or </a:t>
            </a:r>
            <a:r>
              <a:rPr lang="en-US" sz="3200" dirty="0" err="1"/>
              <a:t>viceversa</a:t>
            </a:r>
            <a:r>
              <a:rPr lang="en-US" sz="3200" dirty="0"/>
              <a:t>, we say they are moving in opposite directions and hence the correlation is negative.</a:t>
            </a:r>
          </a:p>
        </p:txBody>
      </p:sp>
    </p:spTree>
    <p:extLst>
      <p:ext uri="{BB962C8B-B14F-4D97-AF65-F5344CB8AC3E}">
        <p14:creationId xmlns:p14="http://schemas.microsoft.com/office/powerpoint/2010/main" val="6634938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592924" y="624110"/>
            <a:ext cx="8911687" cy="847503"/>
          </a:xfrm>
        </p:spPr>
        <p:txBody>
          <a:bodyPr/>
          <a:lstStyle/>
          <a:p>
            <a:r>
              <a:rPr lang="en-US" dirty="0" smtClean="0"/>
              <a:t>No correlation</a:t>
            </a:r>
            <a:endParaRPr lang="en-US" dirty="0"/>
          </a:p>
        </p:txBody>
      </p:sp>
      <p:sp>
        <p:nvSpPr>
          <p:cNvPr id="2" name="Date Placeholder 1"/>
          <p:cNvSpPr>
            <a:spLocks noGrp="1"/>
          </p:cNvSpPr>
          <p:nvPr>
            <p:ph type="dt" sz="half" idx="10"/>
          </p:nvPr>
        </p:nvSpPr>
        <p:spPr/>
        <p:txBody>
          <a:bodyPr/>
          <a:lstStyle/>
          <a:p>
            <a:fld id="{1BAB7246-220E-4D1B-B6B0-2F787C367669}" type="datetime1">
              <a:rPr lang="en-US" smtClean="0"/>
              <a:t>6/21/2023</a:t>
            </a:fld>
            <a:endParaRPr lang="en-US"/>
          </a:p>
        </p:txBody>
      </p:sp>
      <p:sp>
        <p:nvSpPr>
          <p:cNvPr id="3" name="Slide Number Placeholder 2"/>
          <p:cNvSpPr>
            <a:spLocks noGrp="1"/>
          </p:cNvSpPr>
          <p:nvPr>
            <p:ph type="sldNum" sz="quarter" idx="12"/>
          </p:nvPr>
        </p:nvSpPr>
        <p:spPr/>
        <p:txBody>
          <a:bodyPr/>
          <a:lstStyle/>
          <a:p>
            <a:fld id="{21A9D750-17E9-472F-B72C-6AF24681985C}" type="slidenum">
              <a:rPr lang="en-US" smtClean="0"/>
              <a:t>9</a:t>
            </a:fld>
            <a:endParaRPr lang="en-US"/>
          </a:p>
        </p:txBody>
      </p:sp>
      <p:pic>
        <p:nvPicPr>
          <p:cNvPr id="5" name="Picture 4"/>
          <p:cNvPicPr>
            <a:picLocks noChangeAspect="1"/>
          </p:cNvPicPr>
          <p:nvPr/>
        </p:nvPicPr>
        <p:blipFill>
          <a:blip r:embed="rId2"/>
          <a:stretch>
            <a:fillRect/>
          </a:stretch>
        </p:blipFill>
        <p:spPr>
          <a:xfrm>
            <a:off x="4171951" y="2165625"/>
            <a:ext cx="3757612" cy="3704186"/>
          </a:xfrm>
          <a:prstGeom prst="rect">
            <a:avLst/>
          </a:prstGeom>
        </p:spPr>
      </p:pic>
    </p:spTree>
    <p:extLst>
      <p:ext uri="{BB962C8B-B14F-4D97-AF65-F5344CB8AC3E}">
        <p14:creationId xmlns:p14="http://schemas.microsoft.com/office/powerpoint/2010/main" val="2333217998"/>
      </p:ext>
    </p:extLst>
  </p:cSld>
  <p:clrMapOvr>
    <a:masterClrMapping/>
  </p:clrMapOvr>
  <p:timing>
    <p:tnLst>
      <p:par>
        <p:cTn id="1" dur="indefinite" restart="never" nodeType="tmRoot"/>
      </p:par>
    </p:tn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27846</TotalTime>
  <Words>2327</Words>
  <Application>Microsoft Office PowerPoint</Application>
  <PresentationFormat>Widescreen</PresentationFormat>
  <Paragraphs>303</Paragraphs>
  <Slides>52</Slides>
  <Notes>0</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52</vt:i4>
      </vt:variant>
    </vt:vector>
  </HeadingPairs>
  <TitlesOfParts>
    <vt:vector size="60" baseType="lpstr">
      <vt:lpstr>Arial</vt:lpstr>
      <vt:lpstr>Calibri</vt:lpstr>
      <vt:lpstr>Century Gothic</vt:lpstr>
      <vt:lpstr>Lato</vt:lpstr>
      <vt:lpstr>Times New Roman</vt:lpstr>
      <vt:lpstr>Wingdings 3</vt:lpstr>
      <vt:lpstr>Wisp</vt:lpstr>
      <vt:lpstr>Equation</vt:lpstr>
      <vt:lpstr>Machine Learning Schemes</vt:lpstr>
      <vt:lpstr>What is Linear Regression? </vt:lpstr>
      <vt:lpstr>Linear Regression</vt:lpstr>
      <vt:lpstr>Simple Linear Regression </vt:lpstr>
      <vt:lpstr>PowerPoint Presentation</vt:lpstr>
      <vt:lpstr>What is the best fit line? </vt:lpstr>
      <vt:lpstr>PowerPoint Presentation</vt:lpstr>
      <vt:lpstr>PowerPoint Presentation</vt:lpstr>
      <vt:lpstr>No correlation</vt:lpstr>
      <vt:lpstr>Random Error(Residuals)</vt:lpstr>
      <vt:lpstr>Model Evaluation</vt:lpstr>
      <vt:lpstr>Cost Function for Linear Regression </vt:lpstr>
      <vt:lpstr>Multiple R</vt:lpstr>
      <vt:lpstr>R-Square:</vt:lpstr>
      <vt:lpstr>Forecast error = actual -forecast</vt:lpstr>
      <vt:lpstr>Mean Square Error (MSE)</vt:lpstr>
      <vt:lpstr>Examples in Excel</vt:lpstr>
      <vt:lpstr>PowerPoint Presentation</vt:lpstr>
      <vt:lpstr> WEKA — Installation   </vt:lpstr>
      <vt:lpstr>PowerPoint Presentation</vt:lpstr>
      <vt:lpstr> WEKA — Launching Explorer   </vt:lpstr>
      <vt:lpstr>PowerPoint Presentation</vt:lpstr>
      <vt:lpstr>Loading Data from Local File System </vt:lpstr>
      <vt:lpstr>Click on the Open file ... button. A directory navigator window opens as shown in the following screen: </vt:lpstr>
      <vt:lpstr> WEKA — File Formats   </vt:lpstr>
      <vt:lpstr>Loading Data from Web </vt:lpstr>
      <vt:lpstr>As an example for Arff format, the Weather data file loaded from the WEKA sample databases is shown below:  https://storm.cis.fordham.edu/~gweiss/data-mining/weka-data/weather.nominal.arff </vt:lpstr>
      <vt:lpstr>PowerPoint Presentation</vt:lpstr>
      <vt:lpstr> WEKA — Preprocessing the Data   </vt:lpstr>
      <vt:lpstr>When you open the file, your screen looks like as shown here: </vt:lpstr>
      <vt:lpstr>Understanding Data </vt:lpstr>
      <vt:lpstr>Removing Attributes </vt:lpstr>
      <vt:lpstr>Applying Filters </vt:lpstr>
      <vt:lpstr>PowerPoint Presentation</vt:lpstr>
      <vt:lpstr> WEKA — Classifiers   </vt:lpstr>
      <vt:lpstr>Setting Test Data </vt:lpstr>
      <vt:lpstr>PowerPoint Presentation</vt:lpstr>
      <vt:lpstr>Next, you will select the classifier.  Click on the Choose button and select the following classifier:  weka-&gt;classifiers&gt;trees&gt;J48  This is shown in the screenshot below: </vt:lpstr>
      <vt:lpstr>Click on the Start button to start the classification process. After a while, the classification results would be presented on your screen as shown here: </vt:lpstr>
      <vt:lpstr>Visualize Results </vt:lpstr>
      <vt:lpstr>Select Visualize tree to get a visual representation of the traversal tree as seen in the screenshot below: </vt:lpstr>
      <vt:lpstr>Selecting Visualize classifier errors would plot the results of classification as shown here: </vt:lpstr>
      <vt:lpstr>The current plot is outlook versus play. These are indicated by the two drop down list boxes at the top of the screen. </vt:lpstr>
      <vt:lpstr>PowerPoint Presentation</vt:lpstr>
      <vt:lpstr>Knowledge flow</vt:lpstr>
      <vt:lpstr>Loading the data</vt:lpstr>
      <vt:lpstr>Removing attributes</vt:lpstr>
      <vt:lpstr>Visualize data</vt:lpstr>
      <vt:lpstr>Connect the flow</vt:lpstr>
      <vt:lpstr>Start data flow</vt:lpstr>
      <vt:lpstr>Visualize the data</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Funktionsweise von Convolutional Neural Networks und  ihre industrielle Anwendung</dc:title>
  <dc:creator>jamal Raiyn</dc:creator>
  <cp:lastModifiedBy>Jamal.raiyn</cp:lastModifiedBy>
  <cp:revision>161</cp:revision>
  <dcterms:created xsi:type="dcterms:W3CDTF">2022-02-26T18:41:23Z</dcterms:created>
  <dcterms:modified xsi:type="dcterms:W3CDTF">2023-06-21T11:28:34Z</dcterms:modified>
</cp:coreProperties>
</file>